
<file path=[Content_Types].xml><?xml version="1.0" encoding="utf-8"?>
<Types xmlns="http://schemas.openxmlformats.org/package/2006/content-types">
  <Default Extension="png" ContentType="image/png"/>
  <Default Extension="tiff" ContentType="image/tif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8" r:id="rId4"/>
    <p:sldMasterId id="2147483695" r:id="rId5"/>
    <p:sldMasterId id="2147483709" r:id="rId6"/>
    <p:sldMasterId id="2147483723" r:id="rId7"/>
  </p:sldMasterIdLst>
  <p:notesMasterIdLst>
    <p:notesMasterId r:id="rId9"/>
  </p:notesMasterIdLst>
  <p:sldIdLst>
    <p:sldId id="4727" r:id="rId8"/>
    <p:sldId id="429" r:id="rId10"/>
    <p:sldId id="3175" r:id="rId11"/>
    <p:sldId id="3166" r:id="rId12"/>
    <p:sldId id="3167" r:id="rId13"/>
    <p:sldId id="505" r:id="rId14"/>
    <p:sldId id="3168" r:id="rId15"/>
    <p:sldId id="4833" r:id="rId16"/>
    <p:sldId id="593" r:id="rId17"/>
    <p:sldId id="3171" r:id="rId18"/>
    <p:sldId id="3172" r:id="rId19"/>
    <p:sldId id="3181" r:id="rId20"/>
    <p:sldId id="3182" r:id="rId21"/>
    <p:sldId id="1754" r:id="rId22"/>
    <p:sldId id="1772" r:id="rId23"/>
    <p:sldId id="1767" r:id="rId24"/>
    <p:sldId id="1748" r:id="rId25"/>
    <p:sldId id="1764" r:id="rId26"/>
    <p:sldId id="1759" r:id="rId27"/>
    <p:sldId id="4706" r:id="rId28"/>
    <p:sldId id="4834" r:id="rId29"/>
    <p:sldId id="3176" r:id="rId30"/>
    <p:sldId id="1749" r:id="rId31"/>
    <p:sldId id="1756" r:id="rId32"/>
    <p:sldId id="1757" r:id="rId33"/>
    <p:sldId id="3186" r:id="rId34"/>
    <p:sldId id="1758" r:id="rId35"/>
    <p:sldId id="4679" r:id="rId36"/>
    <p:sldId id="4827" r:id="rId37"/>
    <p:sldId id="4828" r:id="rId38"/>
    <p:sldId id="4829" r:id="rId39"/>
    <p:sldId id="4685" r:id="rId40"/>
    <p:sldId id="4830" r:id="rId41"/>
    <p:sldId id="4831" r:id="rId42"/>
    <p:sldId id="4832" r:id="rId43"/>
    <p:sldId id="4686" r:id="rId44"/>
    <p:sldId id="4687" r:id="rId45"/>
    <p:sldId id="4773" r:id="rId46"/>
    <p:sldId id="4774" r:id="rId47"/>
    <p:sldId id="4776" r:id="rId48"/>
    <p:sldId id="4823" r:id="rId49"/>
    <p:sldId id="4824" r:id="rId50"/>
    <p:sldId id="4781" r:id="rId51"/>
    <p:sldId id="4703" r:id="rId52"/>
    <p:sldId id="4704" r:id="rId53"/>
    <p:sldId id="4705" r:id="rId54"/>
    <p:sldId id="4826" r:id="rId55"/>
    <p:sldId id="4835" r:id="rId56"/>
    <p:sldId id="3078" r:id="rId57"/>
    <p:sldId id="4678" r:id="rId58"/>
    <p:sldId id="4654" r:id="rId59"/>
    <p:sldId id="4671" r:id="rId60"/>
    <p:sldId id="4673" r:id="rId61"/>
    <p:sldId id="4675" r:id="rId62"/>
    <p:sldId id="4677" r:id="rId63"/>
    <p:sldId id="3089" r:id="rId64"/>
    <p:sldId id="3196" r:id="rId65"/>
    <p:sldId id="4825" r:id="rId66"/>
    <p:sldId id="4731" r:id="rId67"/>
    <p:sldId id="4732" r:id="rId68"/>
    <p:sldId id="4720" r:id="rId69"/>
    <p:sldId id="4734" r:id="rId70"/>
    <p:sldId id="4735" r:id="rId71"/>
    <p:sldId id="4721" r:id="rId72"/>
    <p:sldId id="4736" r:id="rId73"/>
    <p:sldId id="4742" r:id="rId74"/>
    <p:sldId id="4737" r:id="rId75"/>
    <p:sldId id="4738" r:id="rId76"/>
    <p:sldId id="4739" r:id="rId77"/>
    <p:sldId id="4740" r:id="rId78"/>
    <p:sldId id="4741" r:id="rId79"/>
    <p:sldId id="4783" r:id="rId80"/>
    <p:sldId id="4786" r:id="rId81"/>
    <p:sldId id="4730" r:id="rId82"/>
    <p:sldId id="4817" r:id="rId83"/>
    <p:sldId id="4758" r:id="rId84"/>
    <p:sldId id="4759" r:id="rId85"/>
    <p:sldId id="4818" r:id="rId86"/>
    <p:sldId id="4819" r:id="rId87"/>
    <p:sldId id="4820" r:id="rId88"/>
    <p:sldId id="4764" r:id="rId89"/>
    <p:sldId id="4821" r:id="rId90"/>
    <p:sldId id="4767" r:id="rId91"/>
    <p:sldId id="4768" r:id="rId92"/>
    <p:sldId id="4770" r:id="rId93"/>
    <p:sldId id="4769" r:id="rId94"/>
    <p:sldId id="4822" r:id="rId95"/>
    <p:sldId id="4787" r:id="rId96"/>
    <p:sldId id="4772" r:id="rId97"/>
    <p:sldId id="3179" r:id="rId98"/>
    <p:sldId id="3191" r:id="rId99"/>
    <p:sldId id="4697" r:id="rId100"/>
    <p:sldId id="4695" r:id="rId101"/>
    <p:sldId id="4698" r:id="rId102"/>
    <p:sldId id="362" r:id="rId103"/>
    <p:sldId id="4743" r:id="rId104"/>
    <p:sldId id="4744" r:id="rId10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S0hgRXOUXZfxLGTh6DO4g==" hashData="4jChdJw9k6VIJx4fgPHlFESFL4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8CC"/>
    <a:srgbClr val="B32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5208" autoAdjust="0"/>
  </p:normalViewPr>
  <p:slideViewPr>
    <p:cSldViewPr>
      <p:cViewPr>
        <p:scale>
          <a:sx n="113" d="100"/>
          <a:sy n="113" d="100"/>
        </p:scale>
        <p:origin x="61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1.xml"/><Relationship Id="rId98" Type="http://schemas.openxmlformats.org/officeDocument/2006/relationships/slide" Target="slides/slide90.xml"/><Relationship Id="rId97" Type="http://schemas.openxmlformats.org/officeDocument/2006/relationships/slide" Target="slides/slide89.xml"/><Relationship Id="rId96" Type="http://schemas.openxmlformats.org/officeDocument/2006/relationships/slide" Target="slides/slide88.xml"/><Relationship Id="rId95" Type="http://schemas.openxmlformats.org/officeDocument/2006/relationships/slide" Target="slides/slide87.xml"/><Relationship Id="rId94" Type="http://schemas.openxmlformats.org/officeDocument/2006/relationships/slide" Target="slides/slide86.xml"/><Relationship Id="rId93" Type="http://schemas.openxmlformats.org/officeDocument/2006/relationships/slide" Target="slides/slide85.xml"/><Relationship Id="rId92" Type="http://schemas.openxmlformats.org/officeDocument/2006/relationships/slide" Target="slides/slide84.xml"/><Relationship Id="rId91" Type="http://schemas.openxmlformats.org/officeDocument/2006/relationships/slide" Target="slides/slide83.xml"/><Relationship Id="rId90" Type="http://schemas.openxmlformats.org/officeDocument/2006/relationships/slide" Target="slides/slide82.xml"/><Relationship Id="rId9" Type="http://schemas.openxmlformats.org/officeDocument/2006/relationships/notesMaster" Target="notesMasters/notesMaster1.xml"/><Relationship Id="rId89" Type="http://schemas.openxmlformats.org/officeDocument/2006/relationships/slide" Target="slides/slide81.xml"/><Relationship Id="rId88" Type="http://schemas.openxmlformats.org/officeDocument/2006/relationships/slide" Target="slides/slide80.xml"/><Relationship Id="rId87" Type="http://schemas.openxmlformats.org/officeDocument/2006/relationships/slide" Target="slides/slide79.xml"/><Relationship Id="rId86" Type="http://schemas.openxmlformats.org/officeDocument/2006/relationships/slide" Target="slides/slide78.xml"/><Relationship Id="rId85" Type="http://schemas.openxmlformats.org/officeDocument/2006/relationships/slide" Target="slides/slide77.xml"/><Relationship Id="rId84" Type="http://schemas.openxmlformats.org/officeDocument/2006/relationships/slide" Target="slides/slide76.xml"/><Relationship Id="rId83" Type="http://schemas.openxmlformats.org/officeDocument/2006/relationships/slide" Target="slides/slide75.xml"/><Relationship Id="rId82" Type="http://schemas.openxmlformats.org/officeDocument/2006/relationships/slide" Target="slides/slide74.xml"/><Relationship Id="rId81" Type="http://schemas.openxmlformats.org/officeDocument/2006/relationships/slide" Target="slides/slide73.xml"/><Relationship Id="rId80" Type="http://schemas.openxmlformats.org/officeDocument/2006/relationships/slide" Target="slides/slide72.xml"/><Relationship Id="rId8" Type="http://schemas.openxmlformats.org/officeDocument/2006/relationships/slide" Target="slides/slide1.xml"/><Relationship Id="rId79" Type="http://schemas.openxmlformats.org/officeDocument/2006/relationships/slide" Target="slides/slide71.xml"/><Relationship Id="rId78" Type="http://schemas.openxmlformats.org/officeDocument/2006/relationships/slide" Target="slides/slide70.xml"/><Relationship Id="rId77" Type="http://schemas.openxmlformats.org/officeDocument/2006/relationships/slide" Target="slides/slide69.xml"/><Relationship Id="rId76" Type="http://schemas.openxmlformats.org/officeDocument/2006/relationships/slide" Target="slides/slide68.xml"/><Relationship Id="rId75" Type="http://schemas.openxmlformats.org/officeDocument/2006/relationships/slide" Target="slides/slide67.xml"/><Relationship Id="rId74" Type="http://schemas.openxmlformats.org/officeDocument/2006/relationships/slide" Target="slides/slide66.xml"/><Relationship Id="rId73" Type="http://schemas.openxmlformats.org/officeDocument/2006/relationships/slide" Target="slides/slide65.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slide" Target="slides/slide97.xml"/><Relationship Id="rId104" Type="http://schemas.openxmlformats.org/officeDocument/2006/relationships/slide" Target="slides/slide96.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6F63DD7-C387-4F9B-B28F-C30D8B5AB5CA}"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96E7EB5D-967A-4990-B127-3679D4F2CD66}">
      <dgm:prSet phldrT="[文本]" custT="1"/>
      <dgm:spPr/>
      <dgm:t>
        <a:bodyPr/>
        <a:lstStyle/>
        <a:p>
          <a:r>
            <a:rPr lang="zh-CN" altLang="en-US" sz="900" dirty="0">
              <a:latin typeface="微软雅黑" panose="020B0503020204020204" pitchFamily="34" charset="-122"/>
              <a:ea typeface="微软雅黑" panose="020B0503020204020204" pitchFamily="34" charset="-122"/>
            </a:rPr>
            <a:t>全面制裁国家</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地区</a:t>
          </a:r>
        </a:p>
      </dgm:t>
    </dgm:pt>
    <dgm:pt modelId="{477CA2E0-BCDE-4EF3-B6C1-086E03366F16}" cxnId="{873BE4AA-CEEA-44CE-BBEE-A8888CCCB326}" type="parTrans">
      <dgm:prSet/>
      <dgm:spPr/>
      <dgm:t>
        <a:bodyPr/>
        <a:lstStyle/>
        <a:p>
          <a:endParaRPr lang="zh-CN" altLang="en-US" sz="1200"/>
        </a:p>
      </dgm:t>
    </dgm:pt>
    <dgm:pt modelId="{508A60C2-A15E-4D41-99EC-696801A10E70}" cxnId="{873BE4AA-CEEA-44CE-BBEE-A8888CCCB326}" type="sibTrans">
      <dgm:prSet/>
      <dgm:spPr/>
      <dgm:t>
        <a:bodyPr/>
        <a:lstStyle/>
        <a:p>
          <a:endParaRPr lang="zh-CN" altLang="en-US" sz="1200"/>
        </a:p>
      </dgm:t>
    </dgm:pt>
    <dgm:pt modelId="{9A20F818-735D-404C-8CD1-1EE134FE14E9}">
      <dgm:prSet phldrT="[文本]"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伊朗</a:t>
          </a:r>
        </a:p>
      </dgm:t>
    </dgm:pt>
    <dgm:pt modelId="{1A83C820-5566-44FA-8DA0-052F1213B212}" cxnId="{91B2869E-0615-4185-BAA8-BC7CF4C7FEBA}" type="parTrans">
      <dgm:prSet/>
      <dgm:spPr/>
      <dgm:t>
        <a:bodyPr/>
        <a:lstStyle/>
        <a:p>
          <a:endParaRPr lang="zh-CN" altLang="en-US" sz="1200"/>
        </a:p>
      </dgm:t>
    </dgm:pt>
    <dgm:pt modelId="{1A0B626E-B0D5-4A59-9842-25ABAFAC4AA6}" cxnId="{91B2869E-0615-4185-BAA8-BC7CF4C7FEBA}" type="sibTrans">
      <dgm:prSet/>
      <dgm:spPr/>
      <dgm:t>
        <a:bodyPr/>
        <a:lstStyle/>
        <a:p>
          <a:endParaRPr lang="zh-CN" altLang="en-US" sz="1200"/>
        </a:p>
      </dgm:t>
    </dgm:pt>
    <dgm:pt modelId="{6AB707F1-E15A-4B6E-AE4D-B0C237363C4F}">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古巴</a:t>
          </a:r>
        </a:p>
      </dgm:t>
    </dgm:pt>
    <dgm:pt modelId="{D1F6B0B6-96CE-44CC-9E25-6475A9BBC552}" cxnId="{6EF9E7EB-55D1-450C-A727-1320BF760823}" type="parTrans">
      <dgm:prSet/>
      <dgm:spPr/>
      <dgm:t>
        <a:bodyPr/>
        <a:lstStyle/>
        <a:p>
          <a:endParaRPr lang="zh-CN" altLang="en-US"/>
        </a:p>
      </dgm:t>
    </dgm:pt>
    <dgm:pt modelId="{115FF00B-EBA5-4AD5-8899-786614CD7269}" cxnId="{6EF9E7EB-55D1-450C-A727-1320BF760823}" type="sibTrans">
      <dgm:prSet/>
      <dgm:spPr/>
      <dgm:t>
        <a:bodyPr/>
        <a:lstStyle/>
        <a:p>
          <a:endParaRPr lang="zh-CN" altLang="en-US"/>
        </a:p>
      </dgm:t>
    </dgm:pt>
    <dgm:pt modelId="{5B4E43F5-04CE-4080-B1CC-3024EBDB9844}">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朝鲜</a:t>
          </a:r>
        </a:p>
      </dgm:t>
    </dgm:pt>
    <dgm:pt modelId="{3B3E4600-72F5-40D6-B274-09EC067B5DB0}" cxnId="{0D96C58F-0551-47AA-9A48-FD3EC4F23017}" type="parTrans">
      <dgm:prSet/>
      <dgm:spPr/>
      <dgm:t>
        <a:bodyPr/>
        <a:lstStyle/>
        <a:p>
          <a:endParaRPr lang="zh-CN" altLang="en-US"/>
        </a:p>
      </dgm:t>
    </dgm:pt>
    <dgm:pt modelId="{8D5E5F15-6E2C-4937-B0B8-0DE52FDD86B1}" cxnId="{0D96C58F-0551-47AA-9A48-FD3EC4F23017}" type="sibTrans">
      <dgm:prSet/>
      <dgm:spPr/>
      <dgm:t>
        <a:bodyPr/>
        <a:lstStyle/>
        <a:p>
          <a:endParaRPr lang="zh-CN" altLang="en-US"/>
        </a:p>
      </dgm:t>
    </dgm:pt>
    <dgm:pt modelId="{C68409BC-23CA-4AAB-98C2-2500FABCD748}">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叙利亚</a:t>
          </a:r>
        </a:p>
      </dgm:t>
    </dgm:pt>
    <dgm:pt modelId="{5F2F0F89-064F-4066-900D-C9761E2026D6}" cxnId="{9A662066-4FB8-4AD1-A5D8-98C7CFB66A6E}" type="parTrans">
      <dgm:prSet/>
      <dgm:spPr/>
      <dgm:t>
        <a:bodyPr/>
        <a:lstStyle/>
        <a:p>
          <a:endParaRPr lang="zh-CN" altLang="en-US"/>
        </a:p>
      </dgm:t>
    </dgm:pt>
    <dgm:pt modelId="{073C7D55-E33F-4FD9-8B3F-54A1721D71DC}" cxnId="{9A662066-4FB8-4AD1-A5D8-98C7CFB66A6E}" type="sibTrans">
      <dgm:prSet/>
      <dgm:spPr/>
      <dgm:t>
        <a:bodyPr/>
        <a:lstStyle/>
        <a:p>
          <a:endParaRPr lang="zh-CN" altLang="en-US"/>
        </a:p>
      </dgm:t>
    </dgm:pt>
    <dgm:pt modelId="{60311B17-B9DA-4DBE-ACEE-8E77E3B69C23}">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克里米亚地区</a:t>
          </a:r>
          <a:endParaRPr sz="900" dirty="0"/>
        </a:p>
      </dgm:t>
    </dgm:pt>
    <dgm:pt modelId="{89ED9F6F-F182-49A1-B504-91630E32586D}" cxnId="{0D5E11DA-8E1D-46FF-8AB9-953CEA905899}" type="parTrans">
      <dgm:prSet/>
      <dgm:spPr/>
      <dgm:t>
        <a:bodyPr/>
        <a:lstStyle/>
        <a:p>
          <a:endParaRPr lang="zh-CN" altLang="en-US"/>
        </a:p>
      </dgm:t>
    </dgm:pt>
    <dgm:pt modelId="{6F5B3DA4-29EC-4945-8C19-B05520BA06C3}" cxnId="{0D5E11DA-8E1D-46FF-8AB9-953CEA905899}" type="sibTrans">
      <dgm:prSet/>
      <dgm:spPr/>
      <dgm:t>
        <a:bodyPr/>
        <a:lstStyle/>
        <a:p>
          <a:endParaRPr lang="zh-CN" altLang="en-US"/>
        </a:p>
      </dgm:t>
    </dgm:pt>
    <dgm:pt modelId="{F3572108-D737-4BDF-914D-1944EFA20815}">
      <dgm:prSet phldrT="[文本]" custT="1"/>
      <dgm:spPr/>
      <dgm:t>
        <a:bodyPr/>
        <a:lstStyle/>
        <a:p>
          <a:r>
            <a:rPr lang="zh-CN" altLang="en-US" sz="900" dirty="0">
              <a:latin typeface="微软雅黑" panose="020B0503020204020204" pitchFamily="34" charset="-122"/>
              <a:ea typeface="微软雅黑" panose="020B0503020204020204" pitchFamily="34" charset="-122"/>
            </a:rPr>
            <a:t>行业制裁</a:t>
          </a:r>
        </a:p>
      </dgm:t>
    </dgm:pt>
    <dgm:pt modelId="{58955EA4-2278-4E14-A4A5-96121A2D49AB}" cxnId="{B5275808-EB3F-4273-B312-94DF17B80E19}" type="parTrans">
      <dgm:prSet/>
      <dgm:spPr/>
      <dgm:t>
        <a:bodyPr/>
        <a:lstStyle/>
        <a:p>
          <a:endParaRPr lang="zh-CN" altLang="en-US" sz="1200"/>
        </a:p>
      </dgm:t>
    </dgm:pt>
    <dgm:pt modelId="{11F8738D-AAAD-40C1-8A65-50B735F13EB2}" cxnId="{B5275808-EB3F-4273-B312-94DF17B80E19}" type="sibTrans">
      <dgm:prSet/>
      <dgm:spPr/>
      <dgm:t>
        <a:bodyPr/>
        <a:lstStyle/>
        <a:p>
          <a:endParaRPr lang="zh-CN" altLang="en-US" sz="1200"/>
        </a:p>
      </dgm:t>
    </dgm:pt>
    <dgm:pt modelId="{8A40ABCC-7448-46C3-B080-8961947D731C}">
      <dgm:prSet phldrT="[文本]"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俄罗斯</a:t>
          </a:r>
        </a:p>
      </dgm:t>
    </dgm:pt>
    <dgm:pt modelId="{03C77CB3-A43E-4DD9-987E-133123C5FD9B}" cxnId="{705E861F-6A78-40C9-AFA0-F5F70CA48CD5}" type="parTrans">
      <dgm:prSet/>
      <dgm:spPr/>
      <dgm:t>
        <a:bodyPr/>
        <a:lstStyle/>
        <a:p>
          <a:endParaRPr lang="zh-CN" altLang="en-US" sz="1200"/>
        </a:p>
      </dgm:t>
    </dgm:pt>
    <dgm:pt modelId="{40AE27D0-B579-4418-9444-9F323897AC96}" cxnId="{705E861F-6A78-40C9-AFA0-F5F70CA48CD5}" type="sibTrans">
      <dgm:prSet/>
      <dgm:spPr/>
      <dgm:t>
        <a:bodyPr/>
        <a:lstStyle/>
        <a:p>
          <a:endParaRPr lang="zh-CN" altLang="en-US" sz="1200"/>
        </a:p>
      </dgm:t>
    </dgm:pt>
    <dgm:pt modelId="{703B2F38-60A8-4A8E-B7A1-9AC46E836B48}">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委内瑞拉等</a:t>
          </a:r>
          <a:endParaRPr sz="900" dirty="0"/>
        </a:p>
      </dgm:t>
    </dgm:pt>
    <dgm:pt modelId="{21AE7525-54FC-4776-AEEC-199E2D775A7A}" cxnId="{BCD019A0-AE49-4D34-9B18-15BB61B98125}" type="parTrans">
      <dgm:prSet/>
      <dgm:spPr/>
      <dgm:t>
        <a:bodyPr/>
        <a:lstStyle/>
        <a:p>
          <a:endParaRPr lang="zh-CN" altLang="en-US"/>
        </a:p>
      </dgm:t>
    </dgm:pt>
    <dgm:pt modelId="{E3363B03-A705-44A5-9EDE-938537CEDFC4}" cxnId="{BCD019A0-AE49-4D34-9B18-15BB61B98125}" type="sibTrans">
      <dgm:prSet/>
      <dgm:spPr/>
      <dgm:t>
        <a:bodyPr/>
        <a:lstStyle/>
        <a:p>
          <a:endParaRPr lang="zh-CN" altLang="en-US"/>
        </a:p>
      </dgm:t>
    </dgm:pt>
    <dgm:pt modelId="{D0002793-8E7C-4731-8B2B-A48B484F488A}">
      <dgm:prSet phldrT="[文本]" custT="1"/>
      <dgm:spPr/>
      <dgm:t>
        <a:bodyPr/>
        <a:lstStyle/>
        <a:p>
          <a:r>
            <a:rPr lang="zh-CN" altLang="en-US" sz="900" dirty="0">
              <a:latin typeface="微软雅黑" panose="020B0503020204020204" pitchFamily="34" charset="-122"/>
              <a:ea typeface="微软雅黑" panose="020B0503020204020204" pitchFamily="34" charset="-122"/>
            </a:rPr>
            <a:t>其他</a:t>
          </a:r>
        </a:p>
      </dgm:t>
    </dgm:pt>
    <dgm:pt modelId="{CCB18790-9BEA-47C9-BC13-30D52310E464}" cxnId="{D0D75881-4017-4942-8954-1C6FC32C66F0}" type="parTrans">
      <dgm:prSet/>
      <dgm:spPr/>
      <dgm:t>
        <a:bodyPr/>
        <a:lstStyle/>
        <a:p>
          <a:endParaRPr lang="zh-CN" altLang="en-US" sz="1200"/>
        </a:p>
      </dgm:t>
    </dgm:pt>
    <dgm:pt modelId="{C05CDC65-156C-4E4A-938B-BD4B2C5AC12E}" cxnId="{D0D75881-4017-4942-8954-1C6FC32C66F0}" type="sibTrans">
      <dgm:prSet/>
      <dgm:spPr/>
      <dgm:t>
        <a:bodyPr/>
        <a:lstStyle/>
        <a:p>
          <a:endParaRPr lang="zh-CN" altLang="en-US" sz="1200"/>
        </a:p>
      </dgm:t>
    </dgm:pt>
    <dgm:pt modelId="{9AEC321E-8BF4-49CD-AF50-780663B1247A}">
      <dgm:prSet phldrT="[文本]"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伊拉克（目前享有制裁豁免）</a:t>
          </a:r>
        </a:p>
      </dgm:t>
    </dgm:pt>
    <dgm:pt modelId="{1BFC5E3F-910D-47C6-BA30-ED39ECE65526}" cxnId="{3F02D691-80DA-4965-A5E1-1966363508DD}" type="parTrans">
      <dgm:prSet/>
      <dgm:spPr/>
      <dgm:t>
        <a:bodyPr/>
        <a:lstStyle/>
        <a:p>
          <a:endParaRPr lang="zh-CN" altLang="en-US" sz="1200"/>
        </a:p>
      </dgm:t>
    </dgm:pt>
    <dgm:pt modelId="{1C89BAF8-F938-4C4F-84F3-B8B32ADC5AEF}" cxnId="{3F02D691-80DA-4965-A5E1-1966363508DD}" type="sibTrans">
      <dgm:prSet/>
      <dgm:spPr/>
      <dgm:t>
        <a:bodyPr/>
        <a:lstStyle/>
        <a:p>
          <a:endParaRPr lang="zh-CN" altLang="en-US" sz="1200"/>
        </a:p>
      </dgm:t>
    </dgm:pt>
    <dgm:pt modelId="{E86DE6F3-C842-4CAD-8364-C39007DB90A4}">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利比亚</a:t>
          </a:r>
        </a:p>
      </dgm:t>
    </dgm:pt>
    <dgm:pt modelId="{CF79D124-BE53-4346-91DD-02AF2695B7C9}" cxnId="{4DFA4AAD-83CF-46B7-8932-11233332A6CE}" type="parTrans">
      <dgm:prSet/>
      <dgm:spPr/>
      <dgm:t>
        <a:bodyPr/>
        <a:lstStyle/>
        <a:p>
          <a:endParaRPr lang="zh-CN" altLang="en-US"/>
        </a:p>
      </dgm:t>
    </dgm:pt>
    <dgm:pt modelId="{B2B6F123-53F8-416B-8719-4CC641DBA826}" cxnId="{4DFA4AAD-83CF-46B7-8932-11233332A6CE}" type="sibTrans">
      <dgm:prSet/>
      <dgm:spPr/>
      <dgm:t>
        <a:bodyPr/>
        <a:lstStyle/>
        <a:p>
          <a:endParaRPr lang="zh-CN" altLang="en-US"/>
        </a:p>
      </dgm:t>
    </dgm:pt>
    <dgm:pt modelId="{8C6124D9-AC6E-4A3E-A7C8-9ECA7A1ED7AC}">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索马里</a:t>
          </a:r>
        </a:p>
      </dgm:t>
    </dgm:pt>
    <dgm:pt modelId="{B033CCC1-FF25-451A-8F91-99521BFF4E24}" cxnId="{87652052-C6C5-4558-949E-1E1A3944DB89}" type="parTrans">
      <dgm:prSet/>
      <dgm:spPr/>
      <dgm:t>
        <a:bodyPr/>
        <a:lstStyle/>
        <a:p>
          <a:endParaRPr lang="zh-CN" altLang="en-US"/>
        </a:p>
      </dgm:t>
    </dgm:pt>
    <dgm:pt modelId="{CA075F4E-2671-4EBD-9D51-D67BA15842D1}" cxnId="{87652052-C6C5-4558-949E-1E1A3944DB89}" type="sibTrans">
      <dgm:prSet/>
      <dgm:spPr/>
      <dgm:t>
        <a:bodyPr/>
        <a:lstStyle/>
        <a:p>
          <a:endParaRPr lang="zh-CN" altLang="en-US"/>
        </a:p>
      </dgm:t>
    </dgm:pt>
    <dgm:pt modelId="{AB0A7C1D-A0AC-433C-8394-C37191E56870}">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黎巴嫩（涉及真主党）</a:t>
          </a:r>
        </a:p>
      </dgm:t>
    </dgm:pt>
    <dgm:pt modelId="{89776FF4-30BA-4B09-B347-F46C7DFA0E36}" cxnId="{A269AA1C-271B-498D-9DD7-68999ECECDCB}" type="parTrans">
      <dgm:prSet/>
      <dgm:spPr/>
      <dgm:t>
        <a:bodyPr/>
        <a:lstStyle/>
        <a:p>
          <a:endParaRPr lang="zh-CN" altLang="en-US"/>
        </a:p>
      </dgm:t>
    </dgm:pt>
    <dgm:pt modelId="{DBB2A0BA-3A77-4DEA-B468-65594DC39816}" cxnId="{A269AA1C-271B-498D-9DD7-68999ECECDCB}" type="sibTrans">
      <dgm:prSet/>
      <dgm:spPr/>
      <dgm:t>
        <a:bodyPr/>
        <a:lstStyle/>
        <a:p>
          <a:endParaRPr lang="zh-CN" altLang="en-US"/>
        </a:p>
      </dgm:t>
    </dgm:pt>
    <dgm:pt modelId="{19A14D2B-F3A2-42AD-8579-85F9FF4FCF01}">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布隆迪</a:t>
          </a:r>
        </a:p>
      </dgm:t>
    </dgm:pt>
    <dgm:pt modelId="{031AB210-E684-4A3F-AB4B-35D5C385E722}" cxnId="{CE715172-32FB-4D93-9C34-D82F47034F96}" type="parTrans">
      <dgm:prSet/>
      <dgm:spPr/>
      <dgm:t>
        <a:bodyPr/>
        <a:lstStyle/>
        <a:p>
          <a:endParaRPr lang="zh-CN" altLang="en-US"/>
        </a:p>
      </dgm:t>
    </dgm:pt>
    <dgm:pt modelId="{244A987C-01BE-45EA-8AFE-4370E54BD6F8}" cxnId="{CE715172-32FB-4D93-9C34-D82F47034F96}" type="sibTrans">
      <dgm:prSet/>
      <dgm:spPr/>
      <dgm:t>
        <a:bodyPr/>
        <a:lstStyle/>
        <a:p>
          <a:endParaRPr lang="zh-CN" altLang="en-US"/>
        </a:p>
      </dgm:t>
    </dgm:pt>
    <dgm:pt modelId="{B80A3EB6-835C-422D-9638-1FFB7983507A}">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白俄罗斯</a:t>
          </a:r>
        </a:p>
      </dgm:t>
    </dgm:pt>
    <dgm:pt modelId="{5A9CBFF2-BC65-49E4-9991-5769712B6DE1}" cxnId="{EEE3731E-507C-4AE7-ADF6-175D8FA0175A}" type="parTrans">
      <dgm:prSet/>
      <dgm:spPr/>
      <dgm:t>
        <a:bodyPr/>
        <a:lstStyle/>
        <a:p>
          <a:endParaRPr lang="zh-CN" altLang="en-US"/>
        </a:p>
      </dgm:t>
    </dgm:pt>
    <dgm:pt modelId="{A488BD19-61C9-485A-BE71-2DAAF4D6DCF9}" cxnId="{EEE3731E-507C-4AE7-ADF6-175D8FA0175A}" type="sibTrans">
      <dgm:prSet/>
      <dgm:spPr/>
      <dgm:t>
        <a:bodyPr/>
        <a:lstStyle/>
        <a:p>
          <a:endParaRPr lang="zh-CN" altLang="en-US"/>
        </a:p>
      </dgm:t>
    </dgm:pt>
    <dgm:pt modelId="{1F573C07-A115-4C4F-A2B1-E4774B8B5006}">
      <dgm:prSet phldr="0" custT="1"/>
      <dgm:spPr/>
      <dgm:t>
        <a:bodyPr vert="horz" wrap="square"/>
        <a:lstStyle/>
        <a:p>
          <a:pPr>
            <a:lnSpc>
              <a:spcPct val="100000"/>
            </a:lnSpc>
            <a:spcBef>
              <a:spcPct val="0"/>
            </a:spcBef>
            <a:spcAft>
              <a:spcPct val="15000"/>
            </a:spcAft>
          </a:pPr>
          <a:r>
            <a:rPr lang="zh-CN" altLang="en-US" sz="900" dirty="0">
              <a:latin typeface="微软雅黑" panose="020B0503020204020204" pitchFamily="34" charset="-122"/>
              <a:ea typeface="微软雅黑" panose="020B0503020204020204" pitchFamily="34" charset="-122"/>
            </a:rPr>
            <a:t> 津巴布韦等</a:t>
          </a:r>
          <a:endParaRPr sz="900" dirty="0"/>
        </a:p>
      </dgm:t>
    </dgm:pt>
    <dgm:pt modelId="{D18026C7-6709-42EF-A192-E54A778543C4}" cxnId="{A9BD58A8-E1E2-4E06-AF35-E2897C1F2119}" type="parTrans">
      <dgm:prSet/>
      <dgm:spPr/>
      <dgm:t>
        <a:bodyPr/>
        <a:lstStyle/>
        <a:p>
          <a:endParaRPr lang="zh-CN" altLang="en-US"/>
        </a:p>
      </dgm:t>
    </dgm:pt>
    <dgm:pt modelId="{A551C33C-D134-40E6-B193-C0F3DF11B51F}" cxnId="{A9BD58A8-E1E2-4E06-AF35-E2897C1F2119}" type="sibTrans">
      <dgm:prSet/>
      <dgm:spPr/>
      <dgm:t>
        <a:bodyPr/>
        <a:lstStyle/>
        <a:p>
          <a:endParaRPr lang="zh-CN" altLang="en-US"/>
        </a:p>
      </dgm:t>
    </dgm:pt>
    <dgm:pt modelId="{B642E721-8C5B-46D7-8CEA-AEE76CBCEE1D}" type="pres">
      <dgm:prSet presAssocID="{16F63DD7-C387-4F9B-B28F-C30D8B5AB5CA}" presName="linear" presStyleCnt="0">
        <dgm:presLayoutVars>
          <dgm:dir/>
          <dgm:animLvl val="lvl"/>
          <dgm:resizeHandles val="exact"/>
        </dgm:presLayoutVars>
      </dgm:prSet>
      <dgm:spPr/>
    </dgm:pt>
    <dgm:pt modelId="{AAB4E9B3-5F35-4B4A-93FF-DD7C41A52187}" type="pres">
      <dgm:prSet presAssocID="{96E7EB5D-967A-4990-B127-3679D4F2CD66}" presName="parentLin" presStyleCnt="0"/>
      <dgm:spPr/>
    </dgm:pt>
    <dgm:pt modelId="{FDBE7138-CBC6-411D-A459-2B1EE3C20F4F}" type="pres">
      <dgm:prSet presAssocID="{96E7EB5D-967A-4990-B127-3679D4F2CD66}" presName="parentLeftMargin" presStyleLbl="node1" presStyleIdx="0" presStyleCnt="3"/>
      <dgm:spPr/>
    </dgm:pt>
    <dgm:pt modelId="{09505267-B02E-42B1-A49D-6CC3A99008B0}" type="pres">
      <dgm:prSet presAssocID="{96E7EB5D-967A-4990-B127-3679D4F2CD66}" presName="parentText" presStyleLbl="node1" presStyleIdx="0" presStyleCnt="3" custScaleY="182358">
        <dgm:presLayoutVars>
          <dgm:chMax val="0"/>
          <dgm:bulletEnabled val="1"/>
        </dgm:presLayoutVars>
      </dgm:prSet>
      <dgm:spPr/>
    </dgm:pt>
    <dgm:pt modelId="{45EB9EBB-2909-404D-AA32-F91CC331E405}" type="pres">
      <dgm:prSet presAssocID="{96E7EB5D-967A-4990-B127-3679D4F2CD66}" presName="negativeSpace" presStyleCnt="0"/>
      <dgm:spPr/>
    </dgm:pt>
    <dgm:pt modelId="{BEDFC056-2AA4-457B-A3CB-90E01916E2DC}" type="pres">
      <dgm:prSet presAssocID="{96E7EB5D-967A-4990-B127-3679D4F2CD66}" presName="childText" presStyleLbl="conFgAcc1" presStyleIdx="0" presStyleCnt="3">
        <dgm:presLayoutVars>
          <dgm:bulletEnabled val="1"/>
        </dgm:presLayoutVars>
      </dgm:prSet>
      <dgm:spPr/>
    </dgm:pt>
    <dgm:pt modelId="{4E6C4F22-ED5A-4485-9695-48B41A552031}" type="pres">
      <dgm:prSet presAssocID="{508A60C2-A15E-4D41-99EC-696801A10E70}" presName="spaceBetweenRectangles" presStyleCnt="0"/>
      <dgm:spPr/>
    </dgm:pt>
    <dgm:pt modelId="{AE3512B9-EDAF-4392-B7BD-E45663A829F6}" type="pres">
      <dgm:prSet presAssocID="{F3572108-D737-4BDF-914D-1944EFA20815}" presName="parentLin" presStyleCnt="0"/>
      <dgm:spPr/>
    </dgm:pt>
    <dgm:pt modelId="{2B9748B8-7702-4EF9-8546-9AA6FF22DE5B}" type="pres">
      <dgm:prSet presAssocID="{F3572108-D737-4BDF-914D-1944EFA20815}" presName="parentLeftMargin" presStyleLbl="node1" presStyleIdx="0" presStyleCnt="3"/>
      <dgm:spPr/>
    </dgm:pt>
    <dgm:pt modelId="{1CEE984E-3314-4CBD-A9DA-4E7CE26EFD26}" type="pres">
      <dgm:prSet presAssocID="{F3572108-D737-4BDF-914D-1944EFA20815}" presName="parentText" presStyleLbl="node1" presStyleIdx="1" presStyleCnt="3">
        <dgm:presLayoutVars>
          <dgm:chMax val="0"/>
          <dgm:bulletEnabled val="1"/>
        </dgm:presLayoutVars>
      </dgm:prSet>
      <dgm:spPr/>
    </dgm:pt>
    <dgm:pt modelId="{F0AE7445-969C-420E-9A9F-07741B43EF2A}" type="pres">
      <dgm:prSet presAssocID="{F3572108-D737-4BDF-914D-1944EFA20815}" presName="negativeSpace" presStyleCnt="0"/>
      <dgm:spPr/>
    </dgm:pt>
    <dgm:pt modelId="{C504021F-4336-433F-A8AD-968AFFC22F70}" type="pres">
      <dgm:prSet presAssocID="{F3572108-D737-4BDF-914D-1944EFA20815}" presName="childText" presStyleLbl="conFgAcc1" presStyleIdx="1" presStyleCnt="3">
        <dgm:presLayoutVars>
          <dgm:bulletEnabled val="1"/>
        </dgm:presLayoutVars>
      </dgm:prSet>
      <dgm:spPr/>
    </dgm:pt>
    <dgm:pt modelId="{74796CAE-E5C1-4C1A-912B-945372637782}" type="pres">
      <dgm:prSet presAssocID="{11F8738D-AAAD-40C1-8A65-50B735F13EB2}" presName="spaceBetweenRectangles" presStyleCnt="0"/>
      <dgm:spPr/>
    </dgm:pt>
    <dgm:pt modelId="{861B8E4A-7D20-47E4-9A99-30C21AE15D26}" type="pres">
      <dgm:prSet presAssocID="{D0002793-8E7C-4731-8B2B-A48B484F488A}" presName="parentLin" presStyleCnt="0"/>
      <dgm:spPr/>
    </dgm:pt>
    <dgm:pt modelId="{798875E8-B1A5-489B-9853-679D95D11D79}" type="pres">
      <dgm:prSet presAssocID="{D0002793-8E7C-4731-8B2B-A48B484F488A}" presName="parentLeftMargin" presStyleLbl="node1" presStyleIdx="1" presStyleCnt="3"/>
      <dgm:spPr/>
    </dgm:pt>
    <dgm:pt modelId="{5DA77640-AA75-4874-A831-EB310BAA00B8}" type="pres">
      <dgm:prSet presAssocID="{D0002793-8E7C-4731-8B2B-A48B484F488A}" presName="parentText" presStyleLbl="node1" presStyleIdx="2" presStyleCnt="3">
        <dgm:presLayoutVars>
          <dgm:chMax val="0"/>
          <dgm:bulletEnabled val="1"/>
        </dgm:presLayoutVars>
      </dgm:prSet>
      <dgm:spPr/>
    </dgm:pt>
    <dgm:pt modelId="{F1400FA5-FA86-4589-80DC-D7EE9F07DA2E}" type="pres">
      <dgm:prSet presAssocID="{D0002793-8E7C-4731-8B2B-A48B484F488A}" presName="negativeSpace" presStyleCnt="0"/>
      <dgm:spPr/>
    </dgm:pt>
    <dgm:pt modelId="{F29FA46D-A3DE-4690-A0F7-BF8A12EADC48}" type="pres">
      <dgm:prSet presAssocID="{D0002793-8E7C-4731-8B2B-A48B484F488A}" presName="childText" presStyleLbl="conFgAcc1" presStyleIdx="2" presStyleCnt="3">
        <dgm:presLayoutVars>
          <dgm:bulletEnabled val="1"/>
        </dgm:presLayoutVars>
      </dgm:prSet>
      <dgm:spPr/>
    </dgm:pt>
  </dgm:ptLst>
  <dgm:cxnLst>
    <dgm:cxn modelId="{B5275808-EB3F-4273-B312-94DF17B80E19}" srcId="{16F63DD7-C387-4F9B-B28F-C30D8B5AB5CA}" destId="{F3572108-D737-4BDF-914D-1944EFA20815}" srcOrd="1" destOrd="0" parTransId="{58955EA4-2278-4E14-A4A5-96121A2D49AB}" sibTransId="{11F8738D-AAAD-40C1-8A65-50B735F13EB2}"/>
    <dgm:cxn modelId="{9BCA5E09-8659-4184-8EDD-6CF599B26C06}" type="presOf" srcId="{D0002793-8E7C-4731-8B2B-A48B484F488A}" destId="{798875E8-B1A5-489B-9853-679D95D11D79}" srcOrd="0" destOrd="0" presId="urn:microsoft.com/office/officeart/2005/8/layout/list1#1"/>
    <dgm:cxn modelId="{A269AA1C-271B-498D-9DD7-68999ECECDCB}" srcId="{D0002793-8E7C-4731-8B2B-A48B484F488A}" destId="{AB0A7C1D-A0AC-433C-8394-C37191E56870}" srcOrd="3" destOrd="0" parTransId="{89776FF4-30BA-4B09-B347-F46C7DFA0E36}" sibTransId="{DBB2A0BA-3A77-4DEA-B468-65594DC39816}"/>
    <dgm:cxn modelId="{EEE3731E-507C-4AE7-ADF6-175D8FA0175A}" srcId="{D0002793-8E7C-4731-8B2B-A48B484F488A}" destId="{B80A3EB6-835C-422D-9638-1FFB7983507A}" srcOrd="5" destOrd="0" parTransId="{5A9CBFF2-BC65-49E4-9991-5769712B6DE1}" sibTransId="{A488BD19-61C9-485A-BE71-2DAAF4D6DCF9}"/>
    <dgm:cxn modelId="{705E861F-6A78-40C9-AFA0-F5F70CA48CD5}" srcId="{F3572108-D737-4BDF-914D-1944EFA20815}" destId="{8A40ABCC-7448-46C3-B080-8961947D731C}" srcOrd="0" destOrd="0" parTransId="{03C77CB3-A43E-4DD9-987E-133123C5FD9B}" sibTransId="{40AE27D0-B579-4418-9444-9F323897AC96}"/>
    <dgm:cxn modelId="{EB3C273A-AE29-44DC-A4BE-B4C5E6F87C55}" type="presOf" srcId="{C68409BC-23CA-4AAB-98C2-2500FABCD748}" destId="{BEDFC056-2AA4-457B-A3CB-90E01916E2DC}" srcOrd="0" destOrd="3" presId="urn:microsoft.com/office/officeart/2005/8/layout/list1#1"/>
    <dgm:cxn modelId="{9A662066-4FB8-4AD1-A5D8-98C7CFB66A6E}" srcId="{96E7EB5D-967A-4990-B127-3679D4F2CD66}" destId="{C68409BC-23CA-4AAB-98C2-2500FABCD748}" srcOrd="3" destOrd="0" parTransId="{5F2F0F89-064F-4066-900D-C9761E2026D6}" sibTransId="{073C7D55-E33F-4FD9-8B3F-54A1721D71DC}"/>
    <dgm:cxn modelId="{35FE7448-C95D-4178-8315-6B6343DBCE3D}" type="presOf" srcId="{19A14D2B-F3A2-42AD-8579-85F9FF4FCF01}" destId="{F29FA46D-A3DE-4690-A0F7-BF8A12EADC48}" srcOrd="0" destOrd="4" presId="urn:microsoft.com/office/officeart/2005/8/layout/list1#1"/>
    <dgm:cxn modelId="{C498D06B-A4E1-43CD-8C10-880495C9B93B}" type="presOf" srcId="{5B4E43F5-04CE-4080-B1CC-3024EBDB9844}" destId="{BEDFC056-2AA4-457B-A3CB-90E01916E2DC}" srcOrd="0" destOrd="2" presId="urn:microsoft.com/office/officeart/2005/8/layout/list1#1"/>
    <dgm:cxn modelId="{81D04B51-E6BF-4FFB-9872-845D834BECA0}" type="presOf" srcId="{8C6124D9-AC6E-4A3E-A7C8-9ECA7A1ED7AC}" destId="{F29FA46D-A3DE-4690-A0F7-BF8A12EADC48}" srcOrd="0" destOrd="2" presId="urn:microsoft.com/office/officeart/2005/8/layout/list1#1"/>
    <dgm:cxn modelId="{87652052-C6C5-4558-949E-1E1A3944DB89}" srcId="{D0002793-8E7C-4731-8B2B-A48B484F488A}" destId="{8C6124D9-AC6E-4A3E-A7C8-9ECA7A1ED7AC}" srcOrd="2" destOrd="0" parTransId="{B033CCC1-FF25-451A-8F91-99521BFF4E24}" sibTransId="{CA075F4E-2671-4EBD-9D51-D67BA15842D1}"/>
    <dgm:cxn modelId="{CE715172-32FB-4D93-9C34-D82F47034F96}" srcId="{D0002793-8E7C-4731-8B2B-A48B484F488A}" destId="{19A14D2B-F3A2-42AD-8579-85F9FF4FCF01}" srcOrd="4" destOrd="0" parTransId="{031AB210-E684-4A3F-AB4B-35D5C385E722}" sibTransId="{244A987C-01BE-45EA-8AFE-4370E54BD6F8}"/>
    <dgm:cxn modelId="{FE3CAB59-8AB0-43FD-B789-03B1BA8B4C88}" type="presOf" srcId="{16F63DD7-C387-4F9B-B28F-C30D8B5AB5CA}" destId="{B642E721-8C5B-46D7-8CEA-AEE76CBCEE1D}" srcOrd="0" destOrd="0" presId="urn:microsoft.com/office/officeart/2005/8/layout/list1#1"/>
    <dgm:cxn modelId="{D0D75881-4017-4942-8954-1C6FC32C66F0}" srcId="{16F63DD7-C387-4F9B-B28F-C30D8B5AB5CA}" destId="{D0002793-8E7C-4731-8B2B-A48B484F488A}" srcOrd="2" destOrd="0" parTransId="{CCB18790-9BEA-47C9-BC13-30D52310E464}" sibTransId="{C05CDC65-156C-4E4A-938B-BD4B2C5AC12E}"/>
    <dgm:cxn modelId="{00F84282-806E-41AF-9AD4-BC35BFB8441D}" type="presOf" srcId="{96E7EB5D-967A-4990-B127-3679D4F2CD66}" destId="{FDBE7138-CBC6-411D-A459-2B1EE3C20F4F}" srcOrd="0" destOrd="0" presId="urn:microsoft.com/office/officeart/2005/8/layout/list1#1"/>
    <dgm:cxn modelId="{0D96C58F-0551-47AA-9A48-FD3EC4F23017}" srcId="{96E7EB5D-967A-4990-B127-3679D4F2CD66}" destId="{5B4E43F5-04CE-4080-B1CC-3024EBDB9844}" srcOrd="2" destOrd="0" parTransId="{3B3E4600-72F5-40D6-B274-09EC067B5DB0}" sibTransId="{8D5E5F15-6E2C-4937-B0B8-0DE52FDD86B1}"/>
    <dgm:cxn modelId="{69165A91-4099-4EBD-B25A-C911DC1EF07E}" type="presOf" srcId="{9AEC321E-8BF4-49CD-AF50-780663B1247A}" destId="{F29FA46D-A3DE-4690-A0F7-BF8A12EADC48}" srcOrd="0" destOrd="0" presId="urn:microsoft.com/office/officeart/2005/8/layout/list1#1"/>
    <dgm:cxn modelId="{275AC091-A10F-41CC-A23C-440551AABECB}" type="presOf" srcId="{1F573C07-A115-4C4F-A2B1-E4774B8B5006}" destId="{F29FA46D-A3DE-4690-A0F7-BF8A12EADC48}" srcOrd="0" destOrd="6" presId="urn:microsoft.com/office/officeart/2005/8/layout/list1#1"/>
    <dgm:cxn modelId="{3F02D691-80DA-4965-A5E1-1966363508DD}" srcId="{D0002793-8E7C-4731-8B2B-A48B484F488A}" destId="{9AEC321E-8BF4-49CD-AF50-780663B1247A}" srcOrd="0" destOrd="0" parTransId="{1BFC5E3F-910D-47C6-BA30-ED39ECE65526}" sibTransId="{1C89BAF8-F938-4C4F-84F3-B8B32ADC5AEF}"/>
    <dgm:cxn modelId="{E764FE93-A21F-4C88-9705-31B8CBD91472}" type="presOf" srcId="{6AB707F1-E15A-4B6E-AE4D-B0C237363C4F}" destId="{BEDFC056-2AA4-457B-A3CB-90E01916E2DC}" srcOrd="0" destOrd="1" presId="urn:microsoft.com/office/officeart/2005/8/layout/list1#1"/>
    <dgm:cxn modelId="{4C7E8E96-0C3E-4D03-A503-396FF871C430}" type="presOf" srcId="{60311B17-B9DA-4DBE-ACEE-8E77E3B69C23}" destId="{BEDFC056-2AA4-457B-A3CB-90E01916E2DC}" srcOrd="0" destOrd="4" presId="urn:microsoft.com/office/officeart/2005/8/layout/list1#1"/>
    <dgm:cxn modelId="{F0099F99-A404-4D9D-9A48-409615D3AD00}" type="presOf" srcId="{D0002793-8E7C-4731-8B2B-A48B484F488A}" destId="{5DA77640-AA75-4874-A831-EB310BAA00B8}" srcOrd="1" destOrd="0" presId="urn:microsoft.com/office/officeart/2005/8/layout/list1#1"/>
    <dgm:cxn modelId="{D266F59B-4E20-4B2E-B947-C453C1C7AB92}" type="presOf" srcId="{9A20F818-735D-404C-8CD1-1EE134FE14E9}" destId="{BEDFC056-2AA4-457B-A3CB-90E01916E2DC}" srcOrd="0" destOrd="0" presId="urn:microsoft.com/office/officeart/2005/8/layout/list1#1"/>
    <dgm:cxn modelId="{91B2869E-0615-4185-BAA8-BC7CF4C7FEBA}" srcId="{96E7EB5D-967A-4990-B127-3679D4F2CD66}" destId="{9A20F818-735D-404C-8CD1-1EE134FE14E9}" srcOrd="0" destOrd="0" parTransId="{1A83C820-5566-44FA-8DA0-052F1213B212}" sibTransId="{1A0B626E-B0D5-4A59-9842-25ABAFAC4AA6}"/>
    <dgm:cxn modelId="{BCD019A0-AE49-4D34-9B18-15BB61B98125}" srcId="{F3572108-D737-4BDF-914D-1944EFA20815}" destId="{703B2F38-60A8-4A8E-B7A1-9AC46E836B48}" srcOrd="1" destOrd="0" parTransId="{21AE7525-54FC-4776-AEEC-199E2D775A7A}" sibTransId="{E3363B03-A705-44A5-9EDE-938537CEDFC4}"/>
    <dgm:cxn modelId="{A1E541A0-B1BB-485C-9885-2C23C00BF97C}" type="presOf" srcId="{8A40ABCC-7448-46C3-B080-8961947D731C}" destId="{C504021F-4336-433F-A8AD-968AFFC22F70}" srcOrd="0" destOrd="0" presId="urn:microsoft.com/office/officeart/2005/8/layout/list1#1"/>
    <dgm:cxn modelId="{A9BD58A8-E1E2-4E06-AF35-E2897C1F2119}" srcId="{D0002793-8E7C-4731-8B2B-A48B484F488A}" destId="{1F573C07-A115-4C4F-A2B1-E4774B8B5006}" srcOrd="6" destOrd="0" parTransId="{D18026C7-6709-42EF-A192-E54A778543C4}" sibTransId="{A551C33C-D134-40E6-B193-C0F3DF11B51F}"/>
    <dgm:cxn modelId="{873BE4AA-CEEA-44CE-BBEE-A8888CCCB326}" srcId="{16F63DD7-C387-4F9B-B28F-C30D8B5AB5CA}" destId="{96E7EB5D-967A-4990-B127-3679D4F2CD66}" srcOrd="0" destOrd="0" parTransId="{477CA2E0-BCDE-4EF3-B6C1-086E03366F16}" sibTransId="{508A60C2-A15E-4D41-99EC-696801A10E70}"/>
    <dgm:cxn modelId="{4DFA4AAD-83CF-46B7-8932-11233332A6CE}" srcId="{D0002793-8E7C-4731-8B2B-A48B484F488A}" destId="{E86DE6F3-C842-4CAD-8364-C39007DB90A4}" srcOrd="1" destOrd="0" parTransId="{CF79D124-BE53-4346-91DD-02AF2695B7C9}" sibTransId="{B2B6F123-53F8-416B-8719-4CC641DBA826}"/>
    <dgm:cxn modelId="{803729B0-0709-4328-9409-FE8A9C9F7407}" type="presOf" srcId="{F3572108-D737-4BDF-914D-1944EFA20815}" destId="{1CEE984E-3314-4CBD-A9DA-4E7CE26EFD26}" srcOrd="1" destOrd="0" presId="urn:microsoft.com/office/officeart/2005/8/layout/list1#1"/>
    <dgm:cxn modelId="{1D57C8B5-A80B-4C59-8484-127498DDC39A}" type="presOf" srcId="{E86DE6F3-C842-4CAD-8364-C39007DB90A4}" destId="{F29FA46D-A3DE-4690-A0F7-BF8A12EADC48}" srcOrd="0" destOrd="1" presId="urn:microsoft.com/office/officeart/2005/8/layout/list1#1"/>
    <dgm:cxn modelId="{69B19DC8-1DBA-4333-A10A-B4DCD2F8E110}" type="presOf" srcId="{F3572108-D737-4BDF-914D-1944EFA20815}" destId="{2B9748B8-7702-4EF9-8546-9AA6FF22DE5B}" srcOrd="0" destOrd="0" presId="urn:microsoft.com/office/officeart/2005/8/layout/list1#1"/>
    <dgm:cxn modelId="{0D5E11DA-8E1D-46FF-8AB9-953CEA905899}" srcId="{96E7EB5D-967A-4990-B127-3679D4F2CD66}" destId="{60311B17-B9DA-4DBE-ACEE-8E77E3B69C23}" srcOrd="4" destOrd="0" parTransId="{89ED9F6F-F182-49A1-B504-91630E32586D}" sibTransId="{6F5B3DA4-29EC-4945-8C19-B05520BA06C3}"/>
    <dgm:cxn modelId="{5D480BE8-0052-4008-8A6B-9FA4A1077CA6}" type="presOf" srcId="{703B2F38-60A8-4A8E-B7A1-9AC46E836B48}" destId="{C504021F-4336-433F-A8AD-968AFFC22F70}" srcOrd="0" destOrd="1" presId="urn:microsoft.com/office/officeart/2005/8/layout/list1#1"/>
    <dgm:cxn modelId="{C286B0EA-4356-4372-8457-6F449041D1C8}" type="presOf" srcId="{96E7EB5D-967A-4990-B127-3679D4F2CD66}" destId="{09505267-B02E-42B1-A49D-6CC3A99008B0}" srcOrd="1" destOrd="0" presId="urn:microsoft.com/office/officeart/2005/8/layout/list1#1"/>
    <dgm:cxn modelId="{6EF9E7EB-55D1-450C-A727-1320BF760823}" srcId="{96E7EB5D-967A-4990-B127-3679D4F2CD66}" destId="{6AB707F1-E15A-4B6E-AE4D-B0C237363C4F}" srcOrd="1" destOrd="0" parTransId="{D1F6B0B6-96CE-44CC-9E25-6475A9BBC552}" sibTransId="{115FF00B-EBA5-4AD5-8899-786614CD7269}"/>
    <dgm:cxn modelId="{593043EE-24CD-4BBA-9058-643C38320473}" type="presOf" srcId="{B80A3EB6-835C-422D-9638-1FFB7983507A}" destId="{F29FA46D-A3DE-4690-A0F7-BF8A12EADC48}" srcOrd="0" destOrd="5" presId="urn:microsoft.com/office/officeart/2005/8/layout/list1#1"/>
    <dgm:cxn modelId="{EB7571F8-49F0-4126-95B6-77C1FA3E10D4}" type="presOf" srcId="{AB0A7C1D-A0AC-433C-8394-C37191E56870}" destId="{F29FA46D-A3DE-4690-A0F7-BF8A12EADC48}" srcOrd="0" destOrd="3" presId="urn:microsoft.com/office/officeart/2005/8/layout/list1#1"/>
    <dgm:cxn modelId="{E01700AC-6E68-41CC-95E9-7713EDA96FBB}" type="presParOf" srcId="{B642E721-8C5B-46D7-8CEA-AEE76CBCEE1D}" destId="{AAB4E9B3-5F35-4B4A-93FF-DD7C41A52187}" srcOrd="0" destOrd="0" presId="urn:microsoft.com/office/officeart/2005/8/layout/list1#1"/>
    <dgm:cxn modelId="{4DF84F26-72A8-4C28-AFD4-C35727A62BDD}" type="presParOf" srcId="{AAB4E9B3-5F35-4B4A-93FF-DD7C41A52187}" destId="{FDBE7138-CBC6-411D-A459-2B1EE3C20F4F}" srcOrd="0" destOrd="0" presId="urn:microsoft.com/office/officeart/2005/8/layout/list1#1"/>
    <dgm:cxn modelId="{77AE957E-8694-4910-8B36-01904668A0F7}" type="presParOf" srcId="{AAB4E9B3-5F35-4B4A-93FF-DD7C41A52187}" destId="{09505267-B02E-42B1-A49D-6CC3A99008B0}" srcOrd="1" destOrd="0" presId="urn:microsoft.com/office/officeart/2005/8/layout/list1#1"/>
    <dgm:cxn modelId="{1A0FD8F8-DBA7-45B2-ADA7-28B7AF6C6B02}" type="presParOf" srcId="{B642E721-8C5B-46D7-8CEA-AEE76CBCEE1D}" destId="{45EB9EBB-2909-404D-AA32-F91CC331E405}" srcOrd="1" destOrd="0" presId="urn:microsoft.com/office/officeart/2005/8/layout/list1#1"/>
    <dgm:cxn modelId="{D63AE972-DD4E-4372-BFB1-626D12B0D0B8}" type="presParOf" srcId="{B642E721-8C5B-46D7-8CEA-AEE76CBCEE1D}" destId="{BEDFC056-2AA4-457B-A3CB-90E01916E2DC}" srcOrd="2" destOrd="0" presId="urn:microsoft.com/office/officeart/2005/8/layout/list1#1"/>
    <dgm:cxn modelId="{186214DD-C68C-4BBC-A4E4-4A8253EBBBD6}" type="presParOf" srcId="{B642E721-8C5B-46D7-8CEA-AEE76CBCEE1D}" destId="{4E6C4F22-ED5A-4485-9695-48B41A552031}" srcOrd="3" destOrd="0" presId="urn:microsoft.com/office/officeart/2005/8/layout/list1#1"/>
    <dgm:cxn modelId="{5638FAC9-8491-429F-9034-CC81F3E41F21}" type="presParOf" srcId="{B642E721-8C5B-46D7-8CEA-AEE76CBCEE1D}" destId="{AE3512B9-EDAF-4392-B7BD-E45663A829F6}" srcOrd="4" destOrd="0" presId="urn:microsoft.com/office/officeart/2005/8/layout/list1#1"/>
    <dgm:cxn modelId="{C5840316-2E80-4317-9429-493BFF543994}" type="presParOf" srcId="{AE3512B9-EDAF-4392-B7BD-E45663A829F6}" destId="{2B9748B8-7702-4EF9-8546-9AA6FF22DE5B}" srcOrd="0" destOrd="0" presId="urn:microsoft.com/office/officeart/2005/8/layout/list1#1"/>
    <dgm:cxn modelId="{9DC80F85-C09D-44C1-8CB6-7E275891CEE8}" type="presParOf" srcId="{AE3512B9-EDAF-4392-B7BD-E45663A829F6}" destId="{1CEE984E-3314-4CBD-A9DA-4E7CE26EFD26}" srcOrd="1" destOrd="0" presId="urn:microsoft.com/office/officeart/2005/8/layout/list1#1"/>
    <dgm:cxn modelId="{9476914E-32B8-490C-89DD-BB9DC9FF96E7}" type="presParOf" srcId="{B642E721-8C5B-46D7-8CEA-AEE76CBCEE1D}" destId="{F0AE7445-969C-420E-9A9F-07741B43EF2A}" srcOrd="5" destOrd="0" presId="urn:microsoft.com/office/officeart/2005/8/layout/list1#1"/>
    <dgm:cxn modelId="{4C41A4E9-9738-4D57-8155-E57A80430811}" type="presParOf" srcId="{B642E721-8C5B-46D7-8CEA-AEE76CBCEE1D}" destId="{C504021F-4336-433F-A8AD-968AFFC22F70}" srcOrd="6" destOrd="0" presId="urn:microsoft.com/office/officeart/2005/8/layout/list1#1"/>
    <dgm:cxn modelId="{0CE8CA5D-DD34-4BAB-98BD-DF5D6B5D1076}" type="presParOf" srcId="{B642E721-8C5B-46D7-8CEA-AEE76CBCEE1D}" destId="{74796CAE-E5C1-4C1A-912B-945372637782}" srcOrd="7" destOrd="0" presId="urn:microsoft.com/office/officeart/2005/8/layout/list1#1"/>
    <dgm:cxn modelId="{43FF7DB0-4684-43DB-8DA2-B097AEC11375}" type="presParOf" srcId="{B642E721-8C5B-46D7-8CEA-AEE76CBCEE1D}" destId="{861B8E4A-7D20-47E4-9A99-30C21AE15D26}" srcOrd="8" destOrd="0" presId="urn:microsoft.com/office/officeart/2005/8/layout/list1#1"/>
    <dgm:cxn modelId="{3A5E2179-67AF-423C-8CA9-116B72322271}" type="presParOf" srcId="{861B8E4A-7D20-47E4-9A99-30C21AE15D26}" destId="{798875E8-B1A5-489B-9853-679D95D11D79}" srcOrd="0" destOrd="0" presId="urn:microsoft.com/office/officeart/2005/8/layout/list1#1"/>
    <dgm:cxn modelId="{EEA0E189-B437-4A87-AB21-97DEDF6CA7B5}" type="presParOf" srcId="{861B8E4A-7D20-47E4-9A99-30C21AE15D26}" destId="{5DA77640-AA75-4874-A831-EB310BAA00B8}" srcOrd="1" destOrd="0" presId="urn:microsoft.com/office/officeart/2005/8/layout/list1#1"/>
    <dgm:cxn modelId="{632A6AEB-164E-4F26-AE65-AD1B0418A3C1}" type="presParOf" srcId="{B642E721-8C5B-46D7-8CEA-AEE76CBCEE1D}" destId="{F1400FA5-FA86-4589-80DC-D7EE9F07DA2E}" srcOrd="9" destOrd="0" presId="urn:microsoft.com/office/officeart/2005/8/layout/list1#1"/>
    <dgm:cxn modelId="{B1687E91-8658-4359-8302-8F2E3C6AE9CE}" type="presParOf" srcId="{B642E721-8C5B-46D7-8CEA-AEE76CBCEE1D}" destId="{F29FA46D-A3DE-4690-A0F7-BF8A12EADC48}" srcOrd="1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17F35-3EF4-46C1-A1E3-3E7C0BCABA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066F619-6ADD-4178-AFC5-C452A2CA08DF}">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GB" altLang="zh-CN" sz="1600" dirty="0">
              <a:solidFill>
                <a:schemeClr val="bg2">
                  <a:lumMod val="50000"/>
                </a:schemeClr>
              </a:solidFill>
              <a:latin typeface="微软雅黑" panose="020B0503020204020204" pitchFamily="34" charset="-122"/>
              <a:ea typeface="微软雅黑" panose="020B0503020204020204" pitchFamily="34" charset="-122"/>
            </a:rPr>
            <a:t>A.</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中国律师的介入</a:t>
          </a:r>
          <a:endParaRPr lang="zh-CN" sz="1600" dirty="0">
            <a:solidFill>
              <a:schemeClr val="bg2">
                <a:lumMod val="50000"/>
              </a:schemeClr>
            </a:solidFill>
            <a:latin typeface="微软雅黑" panose="020B0503020204020204" pitchFamily="34" charset="-122"/>
            <a:ea typeface="微软雅黑" panose="020B0503020204020204" pitchFamily="34" charset="-122"/>
          </a:endParaRPr>
        </a:p>
      </dgm:t>
    </dgm:pt>
    <dgm:pt modelId="{8017C05C-C9FA-45C2-AFE0-82EDA81BDEF4}" cxnId="{2A927C9D-5533-4063-AB81-9EC688932DB5}" type="parTrans">
      <dgm:prSet/>
      <dgm:spPr/>
      <dgm:t>
        <a:bodyPr/>
        <a:lstStyle/>
        <a:p>
          <a:endParaRPr lang="zh-CN" altLang="en-US" sz="1600"/>
        </a:p>
      </dgm:t>
    </dgm:pt>
    <dgm:pt modelId="{07F54FEF-9B6E-48FF-8B0E-493A8141493D}" cxnId="{2A927C9D-5533-4063-AB81-9EC688932DB5}" type="sibTrans">
      <dgm:prSet/>
      <dgm:spPr/>
      <dgm:t>
        <a:bodyPr/>
        <a:lstStyle/>
        <a:p>
          <a:endParaRPr lang="zh-CN" altLang="en-US" sz="1600"/>
        </a:p>
      </dgm:t>
    </dgm:pt>
    <dgm:pt modelId="{0C0941E6-A8CC-4959-9DF7-E71A337D7C1E}">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GB"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B.</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美国律师、公关公司、政府游说公司、专家证人在加入案件前应完成法定登记手续</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gm:t>
    </dgm:pt>
    <dgm:pt modelId="{0839AEDE-D183-4F0B-8D89-B8D9332008D4}" cxnId="{2F110D5E-4E83-48E8-9BA7-8FCEEAEA1999}" type="parTrans">
      <dgm:prSet/>
      <dgm:spPr/>
      <dgm:t>
        <a:bodyPr/>
        <a:lstStyle/>
        <a:p>
          <a:endParaRPr lang="zh-CN" altLang="en-US" sz="1600"/>
        </a:p>
      </dgm:t>
    </dgm:pt>
    <dgm:pt modelId="{797CDDDF-AB37-42AD-B699-5C90E3B3C092}" cxnId="{2F110D5E-4E83-48E8-9BA7-8FCEEAEA1999}" type="sibTrans">
      <dgm:prSet/>
      <dgm:spPr/>
      <dgm:t>
        <a:bodyPr/>
        <a:lstStyle/>
        <a:p>
          <a:endParaRPr lang="zh-CN" altLang="en-US" sz="1600"/>
        </a:p>
      </dgm:t>
    </dgm:pt>
    <dgm:pt modelId="{27FC4ECE-021D-487E-8850-A15B2E1BFFFC}">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GB"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C.</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美国律师、专家证人的介入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gm:t>
    </dgm:pt>
    <dgm:pt modelId="{60310263-EF2A-490E-8E53-5F76DC95A08A}" cxnId="{BF84886C-CE12-4F78-9F8B-7FC06D18EDAA}" type="parTrans">
      <dgm:prSet/>
      <dgm:spPr/>
      <dgm:t>
        <a:bodyPr/>
        <a:lstStyle/>
        <a:p>
          <a:endParaRPr lang="zh-CN" altLang="en-US" sz="1600"/>
        </a:p>
      </dgm:t>
    </dgm:pt>
    <dgm:pt modelId="{BD9A96B4-CB94-4A54-A492-AA2340D4A179}" cxnId="{BF84886C-CE12-4F78-9F8B-7FC06D18EDAA}" type="sibTrans">
      <dgm:prSet/>
      <dgm:spPr/>
      <dgm:t>
        <a:bodyPr/>
        <a:lstStyle/>
        <a:p>
          <a:endParaRPr lang="zh-CN" altLang="en-US" sz="1600"/>
        </a:p>
      </dgm:t>
    </dgm:pt>
    <dgm:pt modelId="{B0224750-227D-457C-A760-BDD5D59CC410}">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GB"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D.</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媒体公关公司的介入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gm:t>
    </dgm:pt>
    <dgm:pt modelId="{ED7DDD29-E1CF-4294-B770-7C6BDBDEBB77}" cxnId="{0912E548-9E92-49F5-8793-8C9EF7628AD6}" type="parTrans">
      <dgm:prSet/>
      <dgm:spPr/>
      <dgm:t>
        <a:bodyPr/>
        <a:lstStyle/>
        <a:p>
          <a:endParaRPr lang="zh-CN" altLang="en-US" sz="1600"/>
        </a:p>
      </dgm:t>
    </dgm:pt>
    <dgm:pt modelId="{A7B73F60-594B-4991-9402-48F58DA0E8C6}" cxnId="{0912E548-9E92-49F5-8793-8C9EF7628AD6}" type="sibTrans">
      <dgm:prSet/>
      <dgm:spPr/>
      <dgm:t>
        <a:bodyPr/>
        <a:lstStyle/>
        <a:p>
          <a:endParaRPr lang="zh-CN" altLang="en-US" sz="1600"/>
        </a:p>
      </dgm:t>
    </dgm:pt>
    <dgm:pt modelId="{45BF40C6-B168-4792-A4E4-B3764DFC390A}">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GB"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E.</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政府游说的介入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gm:t>
    </dgm:pt>
    <dgm:pt modelId="{EAF5B378-02D3-4E1B-A2B9-D992E76B7B07}" cxnId="{62FA3452-26D3-4F21-A606-9B62D86DAB6B}" type="parTrans">
      <dgm:prSet/>
      <dgm:spPr/>
      <dgm:t>
        <a:bodyPr/>
        <a:lstStyle/>
        <a:p>
          <a:endParaRPr lang="zh-CN" altLang="en-US" sz="1600"/>
        </a:p>
      </dgm:t>
    </dgm:pt>
    <dgm:pt modelId="{250829C0-C9EE-4C66-8CEB-2BCDF3AA58FB}" cxnId="{62FA3452-26D3-4F21-A606-9B62D86DAB6B}" type="sibTrans">
      <dgm:prSet/>
      <dgm:spPr/>
      <dgm:t>
        <a:bodyPr/>
        <a:lstStyle/>
        <a:p>
          <a:endParaRPr lang="zh-CN" altLang="en-US" sz="1600"/>
        </a:p>
      </dgm:t>
    </dgm:pt>
    <dgm:pt modelId="{4441B0E7-E568-45BA-8CE8-B42F9E19F6D5}" type="pres">
      <dgm:prSet presAssocID="{4C717F35-3EF4-46C1-A1E3-3E7C0BCABA61}" presName="linear" presStyleCnt="0">
        <dgm:presLayoutVars>
          <dgm:animLvl val="lvl"/>
          <dgm:resizeHandles val="exact"/>
        </dgm:presLayoutVars>
      </dgm:prSet>
      <dgm:spPr/>
    </dgm:pt>
    <dgm:pt modelId="{5F5A1FF1-F74C-4B8B-BA22-E9C3DAAE5C4F}" type="pres">
      <dgm:prSet presAssocID="{3066F619-6ADD-4178-AFC5-C452A2CA08DF}" presName="parentText" presStyleLbl="node1" presStyleIdx="0" presStyleCnt="5" custLinFactNeighborX="-2916" custLinFactNeighborY="-74863">
        <dgm:presLayoutVars>
          <dgm:chMax val="0"/>
          <dgm:bulletEnabled val="1"/>
        </dgm:presLayoutVars>
      </dgm:prSet>
      <dgm:spPr/>
    </dgm:pt>
    <dgm:pt modelId="{4042069C-DA11-44A3-A6AD-D6528070E3D8}" type="pres">
      <dgm:prSet presAssocID="{07F54FEF-9B6E-48FF-8B0E-493A8141493D}" presName="spacer" presStyleCnt="0"/>
      <dgm:spPr/>
    </dgm:pt>
    <dgm:pt modelId="{35F07DF2-5454-4831-8997-6C92080EBB6C}" type="pres">
      <dgm:prSet presAssocID="{0C0941E6-A8CC-4959-9DF7-E71A337D7C1E}" presName="parentText" presStyleLbl="node1" presStyleIdx="1" presStyleCnt="5">
        <dgm:presLayoutVars>
          <dgm:chMax val="0"/>
          <dgm:bulletEnabled val="1"/>
        </dgm:presLayoutVars>
      </dgm:prSet>
      <dgm:spPr/>
    </dgm:pt>
    <dgm:pt modelId="{DBE8AD22-3BBA-49D1-B859-3FF7E1F81ED3}" type="pres">
      <dgm:prSet presAssocID="{797CDDDF-AB37-42AD-B699-5C90E3B3C092}" presName="spacer" presStyleCnt="0"/>
      <dgm:spPr/>
    </dgm:pt>
    <dgm:pt modelId="{99BC8C68-8295-4175-810F-6A79A8828DB9}" type="pres">
      <dgm:prSet presAssocID="{27FC4ECE-021D-487E-8850-A15B2E1BFFFC}" presName="parentText" presStyleLbl="node1" presStyleIdx="2" presStyleCnt="5">
        <dgm:presLayoutVars>
          <dgm:chMax val="0"/>
          <dgm:bulletEnabled val="1"/>
        </dgm:presLayoutVars>
      </dgm:prSet>
      <dgm:spPr/>
    </dgm:pt>
    <dgm:pt modelId="{7AC2DFB1-99FD-4D96-9FB5-09FC298EFF9B}" type="pres">
      <dgm:prSet presAssocID="{BD9A96B4-CB94-4A54-A492-AA2340D4A179}" presName="spacer" presStyleCnt="0"/>
      <dgm:spPr/>
    </dgm:pt>
    <dgm:pt modelId="{773F79FD-32B3-4EB9-BFA8-F66B115F44D1}" type="pres">
      <dgm:prSet presAssocID="{B0224750-227D-457C-A760-BDD5D59CC410}" presName="parentText" presStyleLbl="node1" presStyleIdx="3" presStyleCnt="5">
        <dgm:presLayoutVars>
          <dgm:chMax val="0"/>
          <dgm:bulletEnabled val="1"/>
        </dgm:presLayoutVars>
      </dgm:prSet>
      <dgm:spPr/>
    </dgm:pt>
    <dgm:pt modelId="{14A5C568-7AFF-4D25-9F2B-EA96459F4C8F}" type="pres">
      <dgm:prSet presAssocID="{A7B73F60-594B-4991-9402-48F58DA0E8C6}" presName="spacer" presStyleCnt="0"/>
      <dgm:spPr/>
    </dgm:pt>
    <dgm:pt modelId="{B330E45D-1993-485B-AC3E-64B1392145FE}" type="pres">
      <dgm:prSet presAssocID="{45BF40C6-B168-4792-A4E4-B3764DFC390A}" presName="parentText" presStyleLbl="node1" presStyleIdx="4" presStyleCnt="5">
        <dgm:presLayoutVars>
          <dgm:chMax val="0"/>
          <dgm:bulletEnabled val="1"/>
        </dgm:presLayoutVars>
      </dgm:prSet>
      <dgm:spPr/>
    </dgm:pt>
  </dgm:ptLst>
  <dgm:cxnLst>
    <dgm:cxn modelId="{2F110D5E-4E83-48E8-9BA7-8FCEEAEA1999}" srcId="{4C717F35-3EF4-46C1-A1E3-3E7C0BCABA61}" destId="{0C0941E6-A8CC-4959-9DF7-E71A337D7C1E}" srcOrd="1" destOrd="0" parTransId="{0839AEDE-D183-4F0B-8D89-B8D9332008D4}" sibTransId="{797CDDDF-AB37-42AD-B699-5C90E3B3C092}"/>
    <dgm:cxn modelId="{0912E548-9E92-49F5-8793-8C9EF7628AD6}" srcId="{4C717F35-3EF4-46C1-A1E3-3E7C0BCABA61}" destId="{B0224750-227D-457C-A760-BDD5D59CC410}" srcOrd="3" destOrd="0" parTransId="{ED7DDD29-E1CF-4294-B770-7C6BDBDEBB77}" sibTransId="{A7B73F60-594B-4991-9402-48F58DA0E8C6}"/>
    <dgm:cxn modelId="{93F5174B-4E94-4B11-AEFD-5C7E23BBB900}" type="presOf" srcId="{B0224750-227D-457C-A760-BDD5D59CC410}" destId="{773F79FD-32B3-4EB9-BFA8-F66B115F44D1}" srcOrd="0" destOrd="0" presId="urn:microsoft.com/office/officeart/2005/8/layout/vList2"/>
    <dgm:cxn modelId="{BF84886C-CE12-4F78-9F8B-7FC06D18EDAA}" srcId="{4C717F35-3EF4-46C1-A1E3-3E7C0BCABA61}" destId="{27FC4ECE-021D-487E-8850-A15B2E1BFFFC}" srcOrd="2" destOrd="0" parTransId="{60310263-EF2A-490E-8E53-5F76DC95A08A}" sibTransId="{BD9A96B4-CB94-4A54-A492-AA2340D4A179}"/>
    <dgm:cxn modelId="{3953B24D-A03E-4E7F-B283-5AC02FA9C0F6}" type="presOf" srcId="{3066F619-6ADD-4178-AFC5-C452A2CA08DF}" destId="{5F5A1FF1-F74C-4B8B-BA22-E9C3DAAE5C4F}" srcOrd="0" destOrd="0" presId="urn:microsoft.com/office/officeart/2005/8/layout/vList2"/>
    <dgm:cxn modelId="{62FA3452-26D3-4F21-A606-9B62D86DAB6B}" srcId="{4C717F35-3EF4-46C1-A1E3-3E7C0BCABA61}" destId="{45BF40C6-B168-4792-A4E4-B3764DFC390A}" srcOrd="4" destOrd="0" parTransId="{EAF5B378-02D3-4E1B-A2B9-D992E76B7B07}" sibTransId="{250829C0-C9EE-4C66-8CEB-2BCDF3AA58FB}"/>
    <dgm:cxn modelId="{F5931559-4600-4F07-8D5A-52B8FDA8FE4E}" type="presOf" srcId="{4C717F35-3EF4-46C1-A1E3-3E7C0BCABA61}" destId="{4441B0E7-E568-45BA-8CE8-B42F9E19F6D5}" srcOrd="0" destOrd="0" presId="urn:microsoft.com/office/officeart/2005/8/layout/vList2"/>
    <dgm:cxn modelId="{727C4683-840C-47E3-9046-EE0E98A1E3B2}" type="presOf" srcId="{0C0941E6-A8CC-4959-9DF7-E71A337D7C1E}" destId="{35F07DF2-5454-4831-8997-6C92080EBB6C}" srcOrd="0" destOrd="0" presId="urn:microsoft.com/office/officeart/2005/8/layout/vList2"/>
    <dgm:cxn modelId="{2A927C9D-5533-4063-AB81-9EC688932DB5}" srcId="{4C717F35-3EF4-46C1-A1E3-3E7C0BCABA61}" destId="{3066F619-6ADD-4178-AFC5-C452A2CA08DF}" srcOrd="0" destOrd="0" parTransId="{8017C05C-C9FA-45C2-AFE0-82EDA81BDEF4}" sibTransId="{07F54FEF-9B6E-48FF-8B0E-493A8141493D}"/>
    <dgm:cxn modelId="{48A18DD6-4EA0-43CB-AD0A-A82E6AD15733}" type="presOf" srcId="{27FC4ECE-021D-487E-8850-A15B2E1BFFFC}" destId="{99BC8C68-8295-4175-810F-6A79A8828DB9}" srcOrd="0" destOrd="0" presId="urn:microsoft.com/office/officeart/2005/8/layout/vList2"/>
    <dgm:cxn modelId="{3E2579DC-C2A8-45F4-AF0C-D346887D10C5}" type="presOf" srcId="{45BF40C6-B168-4792-A4E4-B3764DFC390A}" destId="{B330E45D-1993-485B-AC3E-64B1392145FE}" srcOrd="0" destOrd="0" presId="urn:microsoft.com/office/officeart/2005/8/layout/vList2"/>
    <dgm:cxn modelId="{533C66CA-9C51-4368-A8D6-E6055BD5953D}" type="presParOf" srcId="{4441B0E7-E568-45BA-8CE8-B42F9E19F6D5}" destId="{5F5A1FF1-F74C-4B8B-BA22-E9C3DAAE5C4F}" srcOrd="0" destOrd="0" presId="urn:microsoft.com/office/officeart/2005/8/layout/vList2"/>
    <dgm:cxn modelId="{0F70994D-9DBE-4BE7-BA2E-57D879191493}" type="presParOf" srcId="{4441B0E7-E568-45BA-8CE8-B42F9E19F6D5}" destId="{4042069C-DA11-44A3-A6AD-D6528070E3D8}" srcOrd="1" destOrd="0" presId="urn:microsoft.com/office/officeart/2005/8/layout/vList2"/>
    <dgm:cxn modelId="{04A200A0-2990-4C8B-8CBC-C88C00BFFF5E}" type="presParOf" srcId="{4441B0E7-E568-45BA-8CE8-B42F9E19F6D5}" destId="{35F07DF2-5454-4831-8997-6C92080EBB6C}" srcOrd="2" destOrd="0" presId="urn:microsoft.com/office/officeart/2005/8/layout/vList2"/>
    <dgm:cxn modelId="{9DB6ED08-0493-466D-9A8F-CB42EDC0540D}" type="presParOf" srcId="{4441B0E7-E568-45BA-8CE8-B42F9E19F6D5}" destId="{DBE8AD22-3BBA-49D1-B859-3FF7E1F81ED3}" srcOrd="3" destOrd="0" presId="urn:microsoft.com/office/officeart/2005/8/layout/vList2"/>
    <dgm:cxn modelId="{FED8DF83-B923-4A6E-9F3E-3B86C05DF313}" type="presParOf" srcId="{4441B0E7-E568-45BA-8CE8-B42F9E19F6D5}" destId="{99BC8C68-8295-4175-810F-6A79A8828DB9}" srcOrd="4" destOrd="0" presId="urn:microsoft.com/office/officeart/2005/8/layout/vList2"/>
    <dgm:cxn modelId="{A3D2794D-C596-422E-84B8-A9E3B98FA912}" type="presParOf" srcId="{4441B0E7-E568-45BA-8CE8-B42F9E19F6D5}" destId="{7AC2DFB1-99FD-4D96-9FB5-09FC298EFF9B}" srcOrd="5" destOrd="0" presId="urn:microsoft.com/office/officeart/2005/8/layout/vList2"/>
    <dgm:cxn modelId="{A6766133-3B1C-483D-8ABE-BE83BC7324FA}" type="presParOf" srcId="{4441B0E7-E568-45BA-8CE8-B42F9E19F6D5}" destId="{773F79FD-32B3-4EB9-BFA8-F66B115F44D1}" srcOrd="6" destOrd="0" presId="urn:microsoft.com/office/officeart/2005/8/layout/vList2"/>
    <dgm:cxn modelId="{7E31759C-6360-4097-9826-7D0F04BE16DD}" type="presParOf" srcId="{4441B0E7-E568-45BA-8CE8-B42F9E19F6D5}" destId="{14A5C568-7AFF-4D25-9F2B-EA96459F4C8F}" srcOrd="7" destOrd="0" presId="urn:microsoft.com/office/officeart/2005/8/layout/vList2"/>
    <dgm:cxn modelId="{D6C2C970-140E-4517-9938-E87481716324}" type="presParOf" srcId="{4441B0E7-E568-45BA-8CE8-B42F9E19F6D5}" destId="{B330E45D-1993-485B-AC3E-64B1392145F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FC056-2AA4-457B-A3CB-90E01916E2DC}">
      <dsp:nvSpPr>
        <dsp:cNvPr id="0" name=""/>
        <dsp:cNvSpPr/>
      </dsp:nvSpPr>
      <dsp:spPr>
        <a:xfrm>
          <a:off x="0" y="431707"/>
          <a:ext cx="2448137" cy="1420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03" tIns="229108" rIns="190003" bIns="64008" numCol="1" spcCol="1270" anchor="t" anchorCtr="0">
          <a:noAutofit/>
        </a:bodyPr>
        <a:lstStyle/>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伊朗</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古巴</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朝鲜</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叙利亚</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克里米亚地区</a:t>
          </a:r>
          <a:endParaRPr sz="900" kern="1200" dirty="0"/>
        </a:p>
      </dsp:txBody>
      <dsp:txXfrm>
        <a:off x="0" y="431707"/>
        <a:ext cx="2448137" cy="1420650"/>
      </dsp:txXfrm>
    </dsp:sp>
    <dsp:sp modelId="{09505267-B02E-42B1-A49D-6CC3A99008B0}">
      <dsp:nvSpPr>
        <dsp:cNvPr id="0" name=""/>
        <dsp:cNvSpPr/>
      </dsp:nvSpPr>
      <dsp:spPr>
        <a:xfrm>
          <a:off x="122406" y="1915"/>
          <a:ext cx="1713695" cy="592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4" tIns="0" rIns="6477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latin typeface="微软雅黑" panose="020B0503020204020204" pitchFamily="34" charset="-122"/>
              <a:ea typeface="微软雅黑" panose="020B0503020204020204" pitchFamily="34" charset="-122"/>
            </a:rPr>
            <a:t>全面制裁国家</a:t>
          </a:r>
          <a:r>
            <a:rPr lang="en-US" altLang="zh-CN" sz="900" kern="1200" dirty="0">
              <a:latin typeface="微软雅黑" panose="020B0503020204020204" pitchFamily="34" charset="-122"/>
              <a:ea typeface="微软雅黑" panose="020B0503020204020204" pitchFamily="34" charset="-122"/>
            </a:rPr>
            <a:t>/</a:t>
          </a:r>
          <a:r>
            <a:rPr lang="zh-CN" altLang="en-US" sz="900" kern="1200" dirty="0">
              <a:latin typeface="微软雅黑" panose="020B0503020204020204" pitchFamily="34" charset="-122"/>
              <a:ea typeface="微软雅黑" panose="020B0503020204020204" pitchFamily="34" charset="-122"/>
            </a:rPr>
            <a:t>地区</a:t>
          </a:r>
        </a:p>
      </dsp:txBody>
      <dsp:txXfrm>
        <a:off x="151312" y="30821"/>
        <a:ext cx="1655883" cy="534340"/>
      </dsp:txXfrm>
    </dsp:sp>
    <dsp:sp modelId="{C504021F-4336-433F-A8AD-968AFFC22F70}">
      <dsp:nvSpPr>
        <dsp:cNvPr id="0" name=""/>
        <dsp:cNvSpPr/>
      </dsp:nvSpPr>
      <dsp:spPr>
        <a:xfrm>
          <a:off x="0" y="2074117"/>
          <a:ext cx="2448137" cy="727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03" tIns="229108" rIns="190003" bIns="64008" numCol="1" spcCol="1270" anchor="t" anchorCtr="0">
          <a:noAutofit/>
        </a:bodyPr>
        <a:lstStyle/>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俄罗斯</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委内瑞拉等</a:t>
          </a:r>
          <a:endParaRPr sz="900" kern="1200" dirty="0"/>
        </a:p>
      </dsp:txBody>
      <dsp:txXfrm>
        <a:off x="0" y="2074117"/>
        <a:ext cx="2448137" cy="727650"/>
      </dsp:txXfrm>
    </dsp:sp>
    <dsp:sp modelId="{1CEE984E-3314-4CBD-A9DA-4E7CE26EFD26}">
      <dsp:nvSpPr>
        <dsp:cNvPr id="0" name=""/>
        <dsp:cNvSpPr/>
      </dsp:nvSpPr>
      <dsp:spPr>
        <a:xfrm>
          <a:off x="122406" y="1911757"/>
          <a:ext cx="1713695"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4" tIns="0" rIns="6477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latin typeface="微软雅黑" panose="020B0503020204020204" pitchFamily="34" charset="-122"/>
              <a:ea typeface="微软雅黑" panose="020B0503020204020204" pitchFamily="34" charset="-122"/>
            </a:rPr>
            <a:t>行业制裁</a:t>
          </a:r>
        </a:p>
      </dsp:txBody>
      <dsp:txXfrm>
        <a:off x="138258" y="1927609"/>
        <a:ext cx="1681991" cy="293016"/>
      </dsp:txXfrm>
    </dsp:sp>
    <dsp:sp modelId="{F29FA46D-A3DE-4690-A0F7-BF8A12EADC48}">
      <dsp:nvSpPr>
        <dsp:cNvPr id="0" name=""/>
        <dsp:cNvSpPr/>
      </dsp:nvSpPr>
      <dsp:spPr>
        <a:xfrm>
          <a:off x="0" y="3023527"/>
          <a:ext cx="2448137"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003" tIns="229108" rIns="190003" bIns="64008" numCol="1" spcCol="1270" anchor="t" anchorCtr="0">
          <a:noAutofit/>
        </a:bodyPr>
        <a:lstStyle/>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伊拉克（目前享有制裁豁免）</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利比亚</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索马里</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黎巴嫩（涉及真主党）</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布隆迪</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白俄罗斯</a:t>
          </a:r>
        </a:p>
        <a:p>
          <a:pPr marL="57150" lvl="1" indent="-57150" algn="l" defTabSz="400050">
            <a:lnSpc>
              <a:spcPct val="100000"/>
            </a:lnSpc>
            <a:spcBef>
              <a:spcPct val="0"/>
            </a:spcBef>
            <a:spcAft>
              <a:spcPct val="15000"/>
            </a:spcAft>
            <a:buChar char="•"/>
          </a:pPr>
          <a:r>
            <a:rPr lang="zh-CN" altLang="en-US" sz="900" kern="1200" dirty="0">
              <a:latin typeface="微软雅黑" panose="020B0503020204020204" pitchFamily="34" charset="-122"/>
              <a:ea typeface="微软雅黑" panose="020B0503020204020204" pitchFamily="34" charset="-122"/>
            </a:rPr>
            <a:t> 津巴布韦等</a:t>
          </a:r>
          <a:endParaRPr sz="900" kern="1200" dirty="0"/>
        </a:p>
      </dsp:txBody>
      <dsp:txXfrm>
        <a:off x="0" y="3023527"/>
        <a:ext cx="2448137" cy="1871100"/>
      </dsp:txXfrm>
    </dsp:sp>
    <dsp:sp modelId="{5DA77640-AA75-4874-A831-EB310BAA00B8}">
      <dsp:nvSpPr>
        <dsp:cNvPr id="0" name=""/>
        <dsp:cNvSpPr/>
      </dsp:nvSpPr>
      <dsp:spPr>
        <a:xfrm>
          <a:off x="122406" y="2861167"/>
          <a:ext cx="1713695"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4" tIns="0" rIns="6477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latin typeface="微软雅黑" panose="020B0503020204020204" pitchFamily="34" charset="-122"/>
              <a:ea typeface="微软雅黑" panose="020B0503020204020204" pitchFamily="34" charset="-122"/>
            </a:rPr>
            <a:t>其他</a:t>
          </a:r>
        </a:p>
      </dsp:txBody>
      <dsp:txXfrm>
        <a:off x="138258" y="2877019"/>
        <a:ext cx="1681991"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A1FF1-F74C-4B8B-BA22-E9C3DAAE5C4F}">
      <dsp:nvSpPr>
        <dsp:cNvPr id="0" name=""/>
        <dsp:cNvSpPr/>
      </dsp:nvSpPr>
      <dsp:spPr>
        <a:xfrm>
          <a:off x="0" y="0"/>
          <a:ext cx="4938640" cy="66160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altLang="zh-CN" sz="1600" kern="1200" dirty="0">
              <a:solidFill>
                <a:schemeClr val="bg2">
                  <a:lumMod val="50000"/>
                </a:schemeClr>
              </a:solidFill>
              <a:latin typeface="微软雅黑" panose="020B0503020204020204" pitchFamily="34" charset="-122"/>
              <a:ea typeface="微软雅黑" panose="020B0503020204020204" pitchFamily="34" charset="-122"/>
            </a:rPr>
            <a:t>A.</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rPr>
            <a:t>中国律师的介入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endParaRPr>
        </a:p>
      </dsp:txBody>
      <dsp:txXfrm>
        <a:off x="32297" y="32297"/>
        <a:ext cx="4874046" cy="597014"/>
      </dsp:txXfrm>
    </dsp:sp>
    <dsp:sp modelId="{35F07DF2-5454-4831-8997-6C92080EBB6C}">
      <dsp:nvSpPr>
        <dsp:cNvPr id="0" name=""/>
        <dsp:cNvSpPr/>
      </dsp:nvSpPr>
      <dsp:spPr>
        <a:xfrm>
          <a:off x="0" y="674765"/>
          <a:ext cx="4938640" cy="66160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B.</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美国律师、公关公司、政府游说公司、专家证人在加入案件前应完成法定登记手续</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sp:txBody>
      <dsp:txXfrm>
        <a:off x="32297" y="707062"/>
        <a:ext cx="4874046" cy="597014"/>
      </dsp:txXfrm>
    </dsp:sp>
    <dsp:sp modelId="{99BC8C68-8295-4175-810F-6A79A8828DB9}">
      <dsp:nvSpPr>
        <dsp:cNvPr id="0" name=""/>
        <dsp:cNvSpPr/>
      </dsp:nvSpPr>
      <dsp:spPr>
        <a:xfrm>
          <a:off x="0" y="1347596"/>
          <a:ext cx="4938640" cy="66160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C.</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美国律师、专家证人的介入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sp:txBody>
      <dsp:txXfrm>
        <a:off x="32297" y="1379893"/>
        <a:ext cx="4874046" cy="597014"/>
      </dsp:txXfrm>
    </dsp:sp>
    <dsp:sp modelId="{773F79FD-32B3-4EB9-BFA8-F66B115F44D1}">
      <dsp:nvSpPr>
        <dsp:cNvPr id="0" name=""/>
        <dsp:cNvSpPr/>
      </dsp:nvSpPr>
      <dsp:spPr>
        <a:xfrm>
          <a:off x="0" y="2020426"/>
          <a:ext cx="4938640" cy="66160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D.</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媒体公关公司的介入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sp:txBody>
      <dsp:txXfrm>
        <a:off x="32297" y="2052723"/>
        <a:ext cx="4874046" cy="597014"/>
      </dsp:txXfrm>
    </dsp:sp>
    <dsp:sp modelId="{B330E45D-1993-485B-AC3E-64B1392145FE}">
      <dsp:nvSpPr>
        <dsp:cNvPr id="0" name=""/>
        <dsp:cNvSpPr/>
      </dsp:nvSpPr>
      <dsp:spPr>
        <a:xfrm>
          <a:off x="0" y="2693256"/>
          <a:ext cx="4938640" cy="66160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 altLang="zh-CN" sz="1600" kern="1200" dirty="0">
              <a:solidFill>
                <a:schemeClr val="bg2">
                  <a:lumMod val="50000"/>
                </a:schemeClr>
              </a:solidFill>
              <a:latin typeface="微软雅黑" panose="020B0503020204020204" pitchFamily="34" charset="-122"/>
              <a:ea typeface="微软雅黑" panose="020B0503020204020204" pitchFamily="34" charset="-122"/>
              <a:cs typeface="+mn-cs"/>
            </a:rPr>
            <a:t>E.</a:t>
          </a:r>
          <a:r>
            <a:rPr lang="zh-CN" altLang="en-US" sz="1600" kern="1200" dirty="0">
              <a:solidFill>
                <a:schemeClr val="bg2">
                  <a:lumMod val="50000"/>
                </a:schemeClr>
              </a:solidFill>
              <a:latin typeface="微软雅黑" panose="020B0503020204020204" pitchFamily="34" charset="-122"/>
              <a:ea typeface="微软雅黑" panose="020B0503020204020204" pitchFamily="34" charset="-122"/>
              <a:cs typeface="+mn-cs"/>
            </a:rPr>
            <a:t>政府游说的介入</a:t>
          </a:r>
          <a:endParaRPr lang="zh-CN" sz="1600" kern="1200" dirty="0">
            <a:solidFill>
              <a:schemeClr val="bg2">
                <a:lumMod val="50000"/>
              </a:schemeClr>
            </a:solidFill>
            <a:latin typeface="微软雅黑" panose="020B0503020204020204" pitchFamily="34" charset="-122"/>
            <a:ea typeface="微软雅黑" panose="020B0503020204020204" pitchFamily="34" charset="-122"/>
            <a:cs typeface="+mn-cs"/>
          </a:endParaRPr>
        </a:p>
      </dsp:txBody>
      <dsp:txXfrm>
        <a:off x="32297" y="2725553"/>
        <a:ext cx="4874046" cy="59701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4FD5C-B4A3-4B67-B3AE-52328D290AA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5B3F3-428A-4EE8-8D50-ADCBD4F677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8BAAC1-57AC-45EB-B047-EC7DFA12A11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8BAAC1-57AC-45EB-B047-EC7DFA12A11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8BAAC1-57AC-45EB-B047-EC7DFA12A11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6225" cy="3727450"/>
          </a:xfrm>
        </p:spPr>
      </p:sp>
      <p:sp>
        <p:nvSpPr>
          <p:cNvPr id="3" name="Notes Placeholder 2"/>
          <p:cNvSpPr>
            <a:spLocks noGrp="1"/>
          </p:cNvSpPr>
          <p:nvPr>
            <p:ph type="body" idx="1"/>
          </p:nvPr>
        </p:nvSpPr>
        <p:spPr/>
        <p:txBody>
          <a:bodyPr/>
          <a:lstStyle/>
          <a:p>
            <a:r>
              <a:rPr lang="en-US" dirty="0"/>
              <a:t>Discussion</a:t>
            </a:r>
            <a:r>
              <a:rPr lang="en-US" baseline="0" dirty="0"/>
              <a:t> of what an </a:t>
            </a:r>
            <a:r>
              <a:rPr lang="en-US" baseline="0" dirty="0" err="1"/>
              <a:t>SDN</a:t>
            </a:r>
            <a:r>
              <a:rPr lang="en-US" baseline="0" dirty="0"/>
              <a:t> 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5E68C41-1961-4077-96D9-D4F58331A9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dirty="0"/>
              <a:t>截至</a:t>
            </a:r>
            <a:r>
              <a:rPr lang="en-US" altLang="zh-CN" dirty="0"/>
              <a:t>2020</a:t>
            </a:r>
            <a:r>
              <a:rPr lang="zh-CN" altLang="en-US" dirty="0"/>
              <a:t>年</a:t>
            </a:r>
            <a:r>
              <a:rPr lang="en-US" altLang="zh-CN" dirty="0"/>
              <a:t>9</a:t>
            </a:r>
            <a:r>
              <a:rPr lang="zh-CN" altLang="en-US" dirty="0"/>
              <a:t>月，中伦拥有</a:t>
            </a:r>
            <a:r>
              <a:rPr lang="en-US" altLang="zh-CN" dirty="0"/>
              <a:t>340</a:t>
            </a:r>
            <a:r>
              <a:rPr lang="zh-CN" altLang="en-US" dirty="0"/>
              <a:t>多位合伙人和</a:t>
            </a:r>
            <a:r>
              <a:rPr lang="en-US" altLang="zh-CN" dirty="0"/>
              <a:t>2200</a:t>
            </a:r>
            <a:r>
              <a:rPr lang="zh-CN" altLang="en-US" dirty="0"/>
              <a:t>多</a:t>
            </a:r>
            <a:r>
              <a:rPr lang="zh-CN" altLang="en-US"/>
              <a:t>名专业人员（含合伙人）。</a:t>
            </a:r>
            <a:r>
              <a:rPr lang="zh-CN" altLang="en-US" dirty="0"/>
              <a:t>各合伙人分别专精于特定的专业领域。通过合理的专业分工和紧密的团队合作，中伦有能力在各个领域为客户提供高质量的中国法律服务。中伦拥有一批既有丰富经验，又有深厚理论基础的律师。我们的合伙人均毕业于国内外著名法学院，不少合伙人曾在国际著名律师行工作多年。在成为中伦的合伙人之前，均已在其相关专业领域执业多年，并已经取得良好的业绩。我们的律师及助理律师在加入中伦前，都曾通过严格的遴选。我们还通过各种各样的培训以提高助理律师的服务水平。</a:t>
            </a:r>
            <a:endParaRPr lang="zh-CN" altLang="en-US" dirty="0"/>
          </a:p>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D601130-0E12-CA45-900E-21239E837B66}"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fld id="{B2C74456-EB52-4577-819A-4B7EA6F602C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fld id="{B2C74456-EB52-4577-819A-4B7EA6F602C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latin typeface="Times" charset="0"/>
                <a:ea typeface="Times" charset="0"/>
                <a:cs typeface="Times" charset="0"/>
              </a:rPr>
              <a:t>中海油在纽交所挂牌，可能会受到影响。但目前来看纽交所不会直接依据特朗普的法令把“涉军企业”直接摘牌，除非</a:t>
            </a:r>
            <a:r>
              <a:rPr kumimoji="1" lang="en-US" altLang="zh-CN" dirty="0">
                <a:latin typeface="Times" charset="0"/>
                <a:ea typeface="Times" charset="0"/>
                <a:cs typeface="Times" charset="0"/>
              </a:rPr>
              <a:t>OFAC</a:t>
            </a:r>
            <a:r>
              <a:rPr kumimoji="1" lang="zh-CN" altLang="en-US" dirty="0">
                <a:latin typeface="Times" charset="0"/>
                <a:ea typeface="Times" charset="0"/>
                <a:cs typeface="Times" charset="0"/>
              </a:rPr>
              <a:t>另有指令。</a:t>
            </a:r>
            <a:r>
              <a:rPr lang="zh-CN" altLang="en-US" sz="1200" b="0" i="0" u="none" strike="noStrike" kern="1200" dirty="0">
                <a:solidFill>
                  <a:schemeClr val="tx1"/>
                </a:solidFill>
                <a:effectLst/>
                <a:latin typeface="+mn-lt"/>
                <a:ea typeface="+mn-ea"/>
                <a:cs typeface="+mn-cs"/>
              </a:rPr>
              <a:t>美东时间</a:t>
            </a:r>
            <a:r>
              <a:rPr lang="en-US" altLang="zh-CN" sz="1200" b="0" i="0" u="none" strike="noStrike" kern="1200" dirty="0">
                <a:solidFill>
                  <a:schemeClr val="tx1"/>
                </a:solidFill>
                <a:effectLst/>
                <a:latin typeface="+mn-lt"/>
                <a:ea typeface="+mn-ea"/>
                <a:cs typeface="+mn-cs"/>
              </a:rPr>
              <a:t>2</a:t>
            </a:r>
            <a:r>
              <a:rPr lang="zh-CN" altLang="en-US" sz="1200" b="0" i="0" u="none" strike="noStrike" kern="1200" dirty="0">
                <a:solidFill>
                  <a:schemeClr val="tx1"/>
                </a:solidFill>
                <a:effectLst/>
                <a:latin typeface="+mn-lt"/>
                <a:ea typeface="+mn-ea"/>
                <a:cs typeface="+mn-cs"/>
              </a:rPr>
              <a:t>月</a:t>
            </a:r>
            <a:r>
              <a:rPr lang="en-US" altLang="zh-CN" sz="1200" b="0" i="0" u="none" strike="noStrike" kern="1200" dirty="0">
                <a:solidFill>
                  <a:schemeClr val="tx1"/>
                </a:solidFill>
                <a:effectLst/>
                <a:latin typeface="+mn-lt"/>
                <a:ea typeface="+mn-ea"/>
                <a:cs typeface="+mn-cs"/>
              </a:rPr>
              <a:t>11</a:t>
            </a:r>
            <a:r>
              <a:rPr lang="zh-CN" altLang="en-US" sz="1200" b="0" i="0" u="none" strike="noStrike" kern="1200" dirty="0">
                <a:solidFill>
                  <a:schemeClr val="tx1"/>
                </a:solidFill>
                <a:effectLst/>
                <a:latin typeface="+mn-lt"/>
                <a:ea typeface="+mn-ea"/>
                <a:cs typeface="+mn-cs"/>
              </a:rPr>
              <a:t>日下午，纽交所国际上市部主管</a:t>
            </a:r>
            <a:r>
              <a:rPr lang="en-US" altLang="zh-CN" sz="1200" b="0" i="0" u="none" strike="noStrike" kern="1200" dirty="0">
                <a:solidFill>
                  <a:schemeClr val="tx1"/>
                </a:solidFill>
                <a:effectLst/>
                <a:latin typeface="+mn-lt"/>
                <a:ea typeface="+mn-ea"/>
                <a:cs typeface="+mn-cs"/>
              </a:rPr>
              <a:t>Stefan </a:t>
            </a:r>
            <a:r>
              <a:rPr lang="en-US" altLang="zh-CN" sz="1200" b="0" i="0" u="none" strike="noStrike" kern="1200" dirty="0" err="1">
                <a:solidFill>
                  <a:schemeClr val="tx1"/>
                </a:solidFill>
                <a:effectLst/>
                <a:latin typeface="+mn-lt"/>
                <a:ea typeface="+mn-ea"/>
                <a:cs typeface="+mn-cs"/>
              </a:rPr>
              <a:t>Jekel</a:t>
            </a:r>
            <a:r>
              <a:rPr lang="zh-CN" altLang="en-US" sz="1200" b="0" i="0" u="none" strike="noStrike" kern="1200" dirty="0">
                <a:solidFill>
                  <a:schemeClr val="tx1"/>
                </a:solidFill>
                <a:effectLst/>
                <a:latin typeface="+mn-lt"/>
                <a:ea typeface="+mn-ea"/>
                <a:cs typeface="+mn-cs"/>
              </a:rPr>
              <a:t>表示，如果没有美国财政部的指令，纽交所目前将不会摘牌美国政府定义的“涉军企业”。纽交所负责人的表态意味着，目前唯一一个在纽交所上市的“涉军企业”</a:t>
            </a:r>
            <a:r>
              <a:rPr lang="en-US" altLang="zh-CN"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中国海洋石油集团有限公司将暂时“逃过一劫”。</a:t>
            </a:r>
            <a:r>
              <a:rPr lang="en-US" altLang="zh-CN" sz="1200" b="0" i="0" u="none" strike="noStrike" kern="1200" dirty="0">
                <a:solidFill>
                  <a:schemeClr val="tx1"/>
                </a:solidFill>
                <a:effectLst/>
                <a:latin typeface="+mn-lt"/>
                <a:ea typeface="+mn-ea"/>
                <a:cs typeface="+mn-cs"/>
              </a:rPr>
              <a:t>https://</a:t>
            </a:r>
            <a:r>
              <a:rPr lang="en-US" altLang="zh-CN" sz="1200" b="0" i="0" u="none" strike="noStrike" kern="1200" dirty="0" err="1">
                <a:solidFill>
                  <a:schemeClr val="tx1"/>
                </a:solidFill>
                <a:effectLst/>
                <a:latin typeface="+mn-lt"/>
                <a:ea typeface="+mn-ea"/>
                <a:cs typeface="+mn-cs"/>
              </a:rPr>
              <a:t>international.caixin.com</a:t>
            </a:r>
            <a:r>
              <a:rPr lang="en-US" altLang="zh-CN" sz="1200" b="0" i="0" u="none" strike="noStrike" kern="1200" dirty="0">
                <a:solidFill>
                  <a:schemeClr val="tx1"/>
                </a:solidFill>
                <a:effectLst/>
                <a:latin typeface="+mn-lt"/>
                <a:ea typeface="+mn-ea"/>
                <a:cs typeface="+mn-cs"/>
              </a:rPr>
              <a:t>/2021-02-12/101663329.html</a:t>
            </a:r>
            <a:endParaRPr lang="en-US" altLang="zh-CN" sz="1200" b="0" i="0" u="none" strike="noStrike" kern="1200" dirty="0">
              <a:solidFill>
                <a:schemeClr val="tx1"/>
              </a:solidFill>
              <a:effectLst/>
              <a:latin typeface="+mn-lt"/>
              <a:ea typeface="+mn-ea"/>
              <a:cs typeface="+mn-cs"/>
            </a:endParaRPr>
          </a:p>
          <a:p>
            <a:endParaRPr lang="en-US" altLang="zh-CN" sz="1200" b="0" i="0" u="none" strike="noStrike" kern="1200" dirty="0">
              <a:solidFill>
                <a:schemeClr val="tx1"/>
              </a:solidFill>
              <a:effectLst/>
              <a:latin typeface="+mn-lt"/>
              <a:ea typeface="+mn-ea"/>
              <a:cs typeface="+mn-cs"/>
            </a:endParaRPr>
          </a:p>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latin typeface="Times" charset="0"/>
              <a:ea typeface="Times" charset="0"/>
              <a:cs typeface="Times" charset="0"/>
            </a:endParaRPr>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C74456-EB52-4577-819A-4B7EA6F602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35255" rtl="0" eaLnBrk="1" latinLnBrk="0" hangingPunct="1">
              <a:lnSpc>
                <a:spcPct val="100000"/>
              </a:lnSpc>
              <a:spcBef>
                <a:spcPts val="0"/>
              </a:spcBef>
              <a:spcAft>
                <a:spcPts val="0"/>
              </a:spcAft>
              <a:buNone/>
              <a:defRPr sz="600" b="0" cap="none" spc="0">
                <a:solidFill>
                  <a:srgbClr val="808285"/>
                </a:solidFill>
                <a:latin typeface="Arial" panose="020B0604020202020204"/>
              </a:defRPr>
            </a:lvl1pPr>
          </a:lstStyle>
          <a:p>
            <a:fld id="{9E9BC324-87D9-4F3A-AF80-305003183E1D}" type="slidenum">
              <a:rPr lang="en-AU" smtClean="0"/>
            </a:fld>
            <a:endParaRPr lang="en-AU" dirty="0"/>
          </a:p>
        </p:txBody>
      </p:sp>
      <p:sp>
        <p:nvSpPr>
          <p:cNvPr id="6" name="Text Placeholder 4"/>
          <p:cNvSpPr>
            <a:spLocks noGrp="1"/>
          </p:cNvSpPr>
          <p:nvPr>
            <p:ph type="body" sz="quarter" idx="25" hasCustomPrompt="1"/>
          </p:nvPr>
        </p:nvSpPr>
        <p:spPr>
          <a:xfrm>
            <a:off x="392123" y="1015838"/>
            <a:ext cx="2651815" cy="3669273"/>
          </a:xfrm>
        </p:spPr>
        <p:txBody>
          <a:bodyPr vert="horz" lIns="0" tIns="0" rIns="0" bIns="0" rtlCol="0">
            <a:noAutofit/>
          </a:bodyPr>
          <a:lstStyle>
            <a:lvl1pPr>
              <a:defRPr lang="en-US"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dirty="0"/>
          </a:p>
        </p:txBody>
      </p:sp>
      <p:sp>
        <p:nvSpPr>
          <p:cNvPr id="7" name="Text Placeholder 4"/>
          <p:cNvSpPr>
            <a:spLocks noGrp="1"/>
          </p:cNvSpPr>
          <p:nvPr>
            <p:ph type="body" sz="quarter" idx="26" hasCustomPrompt="1"/>
          </p:nvPr>
        </p:nvSpPr>
        <p:spPr>
          <a:xfrm>
            <a:off x="3246647" y="1015604"/>
            <a:ext cx="2651815" cy="3669273"/>
          </a:xfrm>
        </p:spPr>
        <p:txBody>
          <a:bodyPr vert="horz" lIns="0" tIns="0" rIns="0" bIns="0" rtlCol="0">
            <a:noAutofit/>
          </a:bodyPr>
          <a:lstStyle>
            <a:lvl1pPr>
              <a:defRPr lang="en-US" altLang="zh-CN"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altLang="zh-CN" dirty="0"/>
          </a:p>
        </p:txBody>
      </p:sp>
      <p:sp>
        <p:nvSpPr>
          <p:cNvPr id="8" name="Text Placeholder 4"/>
          <p:cNvSpPr>
            <a:spLocks noGrp="1"/>
          </p:cNvSpPr>
          <p:nvPr>
            <p:ph type="body" sz="quarter" idx="27" hasCustomPrompt="1"/>
          </p:nvPr>
        </p:nvSpPr>
        <p:spPr>
          <a:xfrm>
            <a:off x="6097847" y="1015604"/>
            <a:ext cx="2651815" cy="3669273"/>
          </a:xfrm>
        </p:spPr>
        <p:txBody>
          <a:bodyPr vert="horz" lIns="0" tIns="0" rIns="0" bIns="0" rtlCol="0">
            <a:noAutofit/>
          </a:bodyPr>
          <a:lstStyle>
            <a:lvl1pPr>
              <a:defRPr lang="en-US" altLang="zh-CN"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altLang="zh-CN" dirty="0"/>
          </a:p>
        </p:txBody>
      </p:sp>
      <p:sp>
        <p:nvSpPr>
          <p:cNvPr id="3" name="Title 2"/>
          <p:cNvSpPr>
            <a:spLocks noGrp="1"/>
          </p:cNvSpPr>
          <p:nvPr>
            <p:ph type="title"/>
          </p:nvPr>
        </p:nvSpPr>
        <p:spPr/>
        <p:txBody>
          <a:bodyPr/>
          <a:lstStyle/>
          <a:p>
            <a:r>
              <a:rPr lang="zh-CN" altLang="en-US"/>
              <a:t>单击此处编辑母版标题样式</a:t>
            </a:r>
            <a:endParaRPr lang="en-A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Intro Columns">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34620" rtl="0" eaLnBrk="1" latinLnBrk="0" hangingPunct="1">
              <a:lnSpc>
                <a:spcPct val="100000"/>
              </a:lnSpc>
              <a:spcBef>
                <a:spcPts val="0"/>
              </a:spcBef>
              <a:spcAft>
                <a:spcPts val="0"/>
              </a:spcAft>
              <a:buNone/>
              <a:defRPr sz="600" b="0" cap="none" spc="0">
                <a:solidFill>
                  <a:srgbClr val="808285"/>
                </a:solidFill>
                <a:latin typeface="Arial" panose="020B0604020202020204"/>
              </a:defRPr>
            </a:lvl1pPr>
          </a:lstStyle>
          <a:p>
            <a:fld id="{9E9BC324-87D9-4F3A-AF80-305003183E1D}" type="slidenum">
              <a:rPr lang="en-AU" smtClean="0"/>
            </a:fld>
            <a:endParaRPr lang="en-AU" dirty="0"/>
          </a:p>
        </p:txBody>
      </p:sp>
      <p:sp>
        <p:nvSpPr>
          <p:cNvPr id="6" name="Text Placeholder 4"/>
          <p:cNvSpPr>
            <a:spLocks noGrp="1"/>
          </p:cNvSpPr>
          <p:nvPr>
            <p:ph type="body" sz="quarter" idx="25" hasCustomPrompt="1"/>
          </p:nvPr>
        </p:nvSpPr>
        <p:spPr>
          <a:xfrm>
            <a:off x="392123" y="1015838"/>
            <a:ext cx="2651815" cy="3669273"/>
          </a:xfrm>
        </p:spPr>
        <p:txBody>
          <a:bodyPr vert="horz" lIns="0" tIns="0" rIns="0" bIns="0" rtlCol="0">
            <a:noAutofit/>
          </a:bodyPr>
          <a:lstStyle>
            <a:lvl1pPr>
              <a:defRPr lang="en-US"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dirty="0"/>
          </a:p>
        </p:txBody>
      </p:sp>
      <p:sp>
        <p:nvSpPr>
          <p:cNvPr id="7" name="Text Placeholder 4"/>
          <p:cNvSpPr>
            <a:spLocks noGrp="1"/>
          </p:cNvSpPr>
          <p:nvPr>
            <p:ph type="body" sz="quarter" idx="26" hasCustomPrompt="1"/>
          </p:nvPr>
        </p:nvSpPr>
        <p:spPr>
          <a:xfrm>
            <a:off x="3246647" y="1015604"/>
            <a:ext cx="2651815" cy="3669273"/>
          </a:xfrm>
        </p:spPr>
        <p:txBody>
          <a:bodyPr vert="horz" lIns="0" tIns="0" rIns="0" bIns="0" rtlCol="0">
            <a:noAutofit/>
          </a:bodyPr>
          <a:lstStyle>
            <a:lvl1pPr>
              <a:defRPr lang="en-US" altLang="zh-CN"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altLang="zh-CN" dirty="0"/>
          </a:p>
        </p:txBody>
      </p:sp>
      <p:sp>
        <p:nvSpPr>
          <p:cNvPr id="8" name="Text Placeholder 4"/>
          <p:cNvSpPr>
            <a:spLocks noGrp="1"/>
          </p:cNvSpPr>
          <p:nvPr>
            <p:ph type="body" sz="quarter" idx="27" hasCustomPrompt="1"/>
          </p:nvPr>
        </p:nvSpPr>
        <p:spPr>
          <a:xfrm>
            <a:off x="6097847" y="1015604"/>
            <a:ext cx="2651815" cy="3669273"/>
          </a:xfrm>
        </p:spPr>
        <p:txBody>
          <a:bodyPr vert="horz" lIns="0" tIns="0" rIns="0" bIns="0" rtlCol="0">
            <a:noAutofit/>
          </a:bodyPr>
          <a:lstStyle>
            <a:lvl1pPr>
              <a:defRPr lang="en-US" altLang="zh-CN" sz="1200" dirty="0" smtClean="0">
                <a:solidFill>
                  <a:schemeClr val="accent2"/>
                </a:solidFill>
                <a:latin typeface="Arial" panose="020B0604020202020204"/>
              </a:defRPr>
            </a:lvl1pPr>
          </a:lstStyle>
          <a:p>
            <a:pPr marR="0" lvl="0" fontAlgn="auto">
              <a:lnSpc>
                <a:spcPts val="1050"/>
              </a:lnSpc>
              <a:spcBef>
                <a:spcPts val="0"/>
              </a:spcBef>
              <a:spcAft>
                <a:spcPts val="0"/>
              </a:spcAft>
              <a:buClrTx/>
              <a:buSzTx/>
            </a:pPr>
            <a:r>
              <a:rPr lang="zh-CN" altLang="en-US" dirty="0"/>
              <a:t>说明文字</a:t>
            </a:r>
            <a:endParaRPr lang="en-US" altLang="zh-CN" dirty="0"/>
          </a:p>
        </p:txBody>
      </p:sp>
      <p:sp>
        <p:nvSpPr>
          <p:cNvPr id="3" name="Title 2"/>
          <p:cNvSpPr>
            <a:spLocks noGrp="1"/>
          </p:cNvSpPr>
          <p:nvPr>
            <p:ph type="title"/>
          </p:nvPr>
        </p:nvSpPr>
        <p:spPr/>
        <p:txBody>
          <a:bodyPr/>
          <a:lstStyle/>
          <a:p>
            <a:r>
              <a:rPr lang="zh-CN" altLang="en-US"/>
              <a:t>单击此处编辑母版标题样式</a:t>
            </a:r>
            <a:endParaRPr lang="en-AU" dirty="0"/>
          </a:p>
        </p:txBody>
      </p:sp>
    </p:spTree>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F752A63-2C3F-45E3-9BC3-BF8E037F6567}" type="datetime1">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09CB87D-19E8-423B-A604-C5F5BA10819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7D5BB4A-4223-4B87-9D90-0D6BC682768A}"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B940DF7-ED49-4256-B423-943EC5E180F7}"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3172A40-C7F1-4A62-9F81-EA23BD92938B}"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严格保密</a:t>
            </a:r>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BA944D0-94A7-4519-9BA5-0D64617C264C}"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C6035E-FAFF-4B65-AFC3-891B8BC0CAF0}"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严格保密</a:t>
            </a:r>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8F05364-A416-428B-8232-6CC7FCA79B70}"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D073D5A-2AC1-4A82-996A-6F23C6641F69}"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严格保密</a:t>
            </a:r>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9E35200-F902-4F51-AFF7-EBCF7BB1E204}"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184BBF9-5B33-4D66-A471-4BB2631C5958}"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54BAD5-415E-493C-9023-AB4605AAD9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8" Type="http://schemas.openxmlformats.org/officeDocument/2006/relationships/theme" Target="../theme/theme3.xml"/><Relationship Id="rId17" Type="http://schemas.openxmlformats.org/officeDocument/2006/relationships/image" Target="../media/image1.png"/><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5" Type="http://schemas.openxmlformats.org/officeDocument/2006/relationships/theme" Target="../theme/theme4.xml"/><Relationship Id="rId14" Type="http://schemas.openxmlformats.org/officeDocument/2006/relationships/image" Target="../media/image1.png"/><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5" Type="http://schemas.openxmlformats.org/officeDocument/2006/relationships/theme" Target="../theme/theme5.xml"/><Relationship Id="rId14" Type="http://schemas.openxmlformats.org/officeDocument/2006/relationships/image" Target="../media/image1.png"/><Relationship Id="rId13" Type="http://schemas.openxmlformats.org/officeDocument/2006/relationships/slideLayout" Target="../slideLayouts/slideLayout70.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6" Type="http://schemas.openxmlformats.org/officeDocument/2006/relationships/theme" Target="../theme/theme6.xml"/><Relationship Id="rId15" Type="http://schemas.openxmlformats.org/officeDocument/2006/relationships/image" Target="../media/image1.png"/><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4869656"/>
            <a:ext cx="2895600" cy="273844"/>
          </a:xfrm>
          <a:prstGeom prst="rect">
            <a:avLst/>
          </a:prstGeom>
        </p:spPr>
        <p:txBody>
          <a:bodyPr vert="horz" lIns="91440" tIns="45720" rIns="91440" bIns="45720" rtlCol="0" anchor="ctr"/>
          <a:lstStyle>
            <a:lvl1pPr algn="l">
              <a:defRPr sz="12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3491880" y="4890194"/>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4869657"/>
            <a:ext cx="2895600" cy="273844"/>
          </a:xfrm>
          <a:prstGeom prst="rect">
            <a:avLst/>
          </a:prstGeom>
        </p:spPr>
        <p:txBody>
          <a:bodyPr vert="horz" lIns="91440" tIns="45720" rIns="91440" bIns="45720" rtlCol="0" anchor="ctr"/>
          <a:lstStyle>
            <a:lvl1pPr algn="l">
              <a:defRPr sz="12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3491880" y="4890195"/>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4869657"/>
            <a:ext cx="2895600" cy="273844"/>
          </a:xfrm>
          <a:prstGeom prst="rect">
            <a:avLst/>
          </a:prstGeom>
        </p:spPr>
        <p:txBody>
          <a:bodyPr vert="horz" lIns="91440" tIns="45720" rIns="91440" bIns="45720" rtlCol="0" anchor="ctr"/>
          <a:lstStyle>
            <a:lvl1pPr algn="l">
              <a:defRPr sz="12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3491880" y="4890195"/>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4ABC00-F47B-4182-AAE2-DC350129A6EB}" type="datetime1">
              <a:rPr lang="zh-CN" altLang="en-US" smtClean="0"/>
            </a:fld>
            <a:endParaRPr lang="zh-CN" altLang="en-US"/>
          </a:p>
        </p:txBody>
      </p:sp>
      <p:sp>
        <p:nvSpPr>
          <p:cNvPr id="5" name="页脚占位符 4"/>
          <p:cNvSpPr>
            <a:spLocks noGrp="1"/>
          </p:cNvSpPr>
          <p:nvPr>
            <p:ph type="ftr" sz="quarter" idx="3"/>
          </p:nvPr>
        </p:nvSpPr>
        <p:spPr>
          <a:xfrm>
            <a:off x="0" y="4869657"/>
            <a:ext cx="2895600" cy="273844"/>
          </a:xfrm>
          <a:prstGeom prst="rect">
            <a:avLst/>
          </a:prstGeom>
        </p:spPr>
        <p:txBody>
          <a:bodyPr vert="horz" lIns="91440" tIns="45720" rIns="91440" bIns="45720" rtlCol="0" anchor="ctr"/>
          <a:lstStyle>
            <a:lvl1pPr algn="l">
              <a:defRPr sz="1200">
                <a:solidFill>
                  <a:schemeClr val="tx1"/>
                </a:solidFill>
              </a:defRPr>
            </a:lvl1pPr>
          </a:lstStyle>
          <a:p>
            <a:r>
              <a:rPr lang="zh-CN" altLang="en-US"/>
              <a:t>严格保密</a:t>
            </a:r>
            <a:endParaRPr lang="zh-CN" altLang="en-US" dirty="0"/>
          </a:p>
        </p:txBody>
      </p:sp>
      <p:sp>
        <p:nvSpPr>
          <p:cNvPr id="6" name="灯片编号占位符 5"/>
          <p:cNvSpPr>
            <a:spLocks noGrp="1"/>
          </p:cNvSpPr>
          <p:nvPr>
            <p:ph type="sldNum" sz="quarter" idx="4"/>
          </p:nvPr>
        </p:nvSpPr>
        <p:spPr>
          <a:xfrm>
            <a:off x="3491880" y="4890195"/>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4869657"/>
            <a:ext cx="2895600" cy="273844"/>
          </a:xfrm>
          <a:prstGeom prst="rect">
            <a:avLst/>
          </a:prstGeom>
        </p:spPr>
        <p:txBody>
          <a:bodyPr vert="horz" lIns="91440" tIns="45720" rIns="91440" bIns="45720" rtlCol="0" anchor="ctr"/>
          <a:lstStyle>
            <a:lvl1pPr algn="l">
              <a:defRPr sz="12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3491880" y="4890195"/>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588224" y="481818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0" y="4869657"/>
            <a:ext cx="2895600" cy="273844"/>
          </a:xfrm>
          <a:prstGeom prst="rect">
            <a:avLst/>
          </a:prstGeom>
        </p:spPr>
        <p:txBody>
          <a:bodyPr vert="horz" lIns="91440" tIns="45720" rIns="91440" bIns="45720" rtlCol="0" anchor="ctr"/>
          <a:lstStyle>
            <a:lvl1pPr algn="l">
              <a:defRPr sz="1200">
                <a:solidFill>
                  <a:schemeClr val="tx1"/>
                </a:solidFill>
              </a:defRPr>
            </a:lvl1pPr>
          </a:lstStyle>
          <a:p>
            <a:endParaRPr lang="zh-CN" altLang="en-US" dirty="0"/>
          </a:p>
        </p:txBody>
      </p:sp>
      <p:sp>
        <p:nvSpPr>
          <p:cNvPr id="6" name="灯片编号占位符 5"/>
          <p:cNvSpPr>
            <a:spLocks noGrp="1"/>
          </p:cNvSpPr>
          <p:nvPr>
            <p:ph type="sldNum" sz="quarter" idx="4"/>
          </p:nvPr>
        </p:nvSpPr>
        <p:spPr>
          <a:xfrm>
            <a:off x="3491880" y="4890195"/>
            <a:ext cx="2133600" cy="273844"/>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fld id="{F054BAD5-415E-493C-9023-AB4605AAD9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10.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7.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hemeOverride" Target="../theme/themeOverride2.xml"/><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64.xml"/><Relationship Id="rId5" Type="http://schemas.openxmlformats.org/officeDocument/2006/relationships/themeOverride" Target="../theme/themeOverride3.xml"/><Relationship Id="rId4" Type="http://schemas.openxmlformats.org/officeDocument/2006/relationships/image" Target="../media/image2.tiff"/><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0.xml"/><Relationship Id="rId2" Type="http://schemas.openxmlformats.org/officeDocument/2006/relationships/image" Target="../media/image26.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0.xml"/><Relationship Id="rId2" Type="http://schemas.openxmlformats.org/officeDocument/2006/relationships/image" Target="../media/image27.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0.xml"/><Relationship Id="rId2" Type="http://schemas.openxmlformats.org/officeDocument/2006/relationships/image" Target="../media/image28.pn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0.xml"/><Relationship Id="rId3" Type="http://schemas.openxmlformats.org/officeDocument/2006/relationships/image" Target="file:///C:\Users\HP\AppData\Local\Temp\wps\INetCache\4a1aa236b40800b29d8202366f6810dd" TargetMode="External"/><Relationship Id="rId2" Type="http://schemas.openxmlformats.org/officeDocument/2006/relationships/image" Target="../media/image29.jpe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0.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0.xml"/><Relationship Id="rId2" Type="http://schemas.openxmlformats.org/officeDocument/2006/relationships/image" Target="../media/image10.png"/><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0.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0.xml"/><Relationship Id="rId2" Type="http://schemas.openxmlformats.org/officeDocument/2006/relationships/image" Target="../media/image10.png"/><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0.xml"/><Relationship Id="rId2" Type="http://schemas.openxmlformats.org/officeDocument/2006/relationships/image" Target="../media/image10.png"/><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file:///C:\Users\HP\AppData\Local\Temp\wps\INetCache\abd83ac4e90685aa82fb61ef6c821654" TargetMode="External"/><Relationship Id="rId2" Type="http://schemas.openxmlformats.org/officeDocument/2006/relationships/image" Target="../media/image34.jpeg"/><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file:///C:\Users\HP\AppData\Local\Temp\wps\INetCache\530e890ac1d5d90fa78431cddd64e3b8" TargetMode="External"/><Relationship Id="rId2" Type="http://schemas.openxmlformats.org/officeDocument/2006/relationships/image" Target="../media/image35.jpeg"/><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1.jpeg"/><Relationship Id="rId1"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7" Type="http://schemas.openxmlformats.org/officeDocument/2006/relationships/notesSlide" Target="../notesSlides/notesSlide27.xml"/><Relationship Id="rId26" Type="http://schemas.openxmlformats.org/officeDocument/2006/relationships/slideLayout" Target="../slideLayouts/slideLayout26.xml"/><Relationship Id="rId25" Type="http://schemas.openxmlformats.org/officeDocument/2006/relationships/image" Target="../media/image33.png"/><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3.png"/><Relationship Id="rId1"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0.xml"/><Relationship Id="rId2" Type="http://schemas.openxmlformats.org/officeDocument/2006/relationships/image" Target="../media/image33.png"/><Relationship Id="rId1"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3.png"/><Relationship Id="rId1" Type="http://schemas.openxmlformats.org/officeDocument/2006/relationships/image" Target="../media/image47.pn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image" Target="../media/image48.png"/></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33.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33.png"/><Relationship Id="rId1"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0.xml"/><Relationship Id="rId2" Type="http://schemas.openxmlformats.org/officeDocument/2006/relationships/image" Target="../media/image33.png"/><Relationship Id="rId1" Type="http://schemas.openxmlformats.org/officeDocument/2006/relationships/image" Target="../media/image54.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file:///C:\Users\HP\AppData\Local\Temp\wps\INetCache\c521cb429be5d5a98152ec30b71e3267" TargetMode="External"/><Relationship Id="rId1" Type="http://schemas.openxmlformats.org/officeDocument/2006/relationships/image" Target="../media/image55.jpeg"/></Relationships>
</file>

<file path=ppt/slides/_rels/slide7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9" Type="http://schemas.openxmlformats.org/officeDocument/2006/relationships/notesSlide" Target="../notesSlides/notesSlide32.xml"/><Relationship Id="rId18" Type="http://schemas.openxmlformats.org/officeDocument/2006/relationships/slideLayout" Target="../slideLayouts/slideLayout41.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image" Target="../media/image33.png"/><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44.xml"/><Relationship Id="rId2" Type="http://schemas.openxmlformats.org/officeDocument/2006/relationships/image" Target="../media/image33.png"/><Relationship Id="rId1" Type="http://schemas.openxmlformats.org/officeDocument/2006/relationships/image" Target="../media/image56.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33.png"/><Relationship Id="rId1" Type="http://schemas.openxmlformats.org/officeDocument/2006/relationships/image" Target="../media/image57.jpe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58.png"/><Relationship Id="rId1"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4.xml"/><Relationship Id="rId1" Type="http://schemas.openxmlformats.org/officeDocument/2006/relationships/image" Target="../media/image33.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4.xml"/><Relationship Id="rId1"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59.xml"/><Relationship Id="rId6" Type="http://schemas.openxmlformats.org/officeDocument/2006/relationships/image" Target="../media/image1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4.xml"/><Relationship Id="rId1" Type="http://schemas.openxmlformats.org/officeDocument/2006/relationships/image" Target="../media/image33.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4.xml"/><Relationship Id="rId1" Type="http://schemas.openxmlformats.org/officeDocument/2006/relationships/image" Target="../media/image33.pn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file:///C:\Users\HP\AppData\Local\Temp\wps\INetCache\792a676d6fc6eebad85033a966e30de0" TargetMode="External"/><Relationship Id="rId2" Type="http://schemas.openxmlformats.org/officeDocument/2006/relationships/image" Target="../media/image59.jpeg"/><Relationship Id="rId1" Type="http://schemas.openxmlformats.org/officeDocument/2006/relationships/image" Target="../media/image33.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4.xml"/><Relationship Id="rId1" Type="http://schemas.openxmlformats.org/officeDocument/2006/relationships/image" Target="../media/image33.png"/></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41.xml"/><Relationship Id="rId2" Type="http://schemas.openxmlformats.org/officeDocument/2006/relationships/image" Target="../media/image60.png"/><Relationship Id="rId1" Type="http://schemas.openxmlformats.org/officeDocument/2006/relationships/image" Target="../media/image33.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10.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6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95.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8.xml"/><Relationship Id="rId3" Type="http://schemas.openxmlformats.org/officeDocument/2006/relationships/image" Target="../media/image33.png"/><Relationship Id="rId2" Type="http://schemas.openxmlformats.org/officeDocument/2006/relationships/hyperlink" Target="mailto:zhengziqing@zhonglun.com" TargetMode="External"/><Relationship Id="rId1" Type="http://schemas.openxmlformats.org/officeDocument/2006/relationships/image" Target="../media/image64.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3.png"/></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gjinjin\Desktop\611改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96" y="1"/>
            <a:ext cx="9144000" cy="514697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270005" y="976353"/>
            <a:ext cx="4557159" cy="2066074"/>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zh-CN" altLang="en-US" dirty="0">
              <a:solidFill>
                <a:prstClr val="white"/>
              </a:solidFill>
              <a:latin typeface="Calibri" panose="020F0502020204030204"/>
              <a:ea typeface="宋体" panose="02010600030101010101" pitchFamily="2" charset="-122"/>
            </a:endParaRPr>
          </a:p>
        </p:txBody>
      </p:sp>
      <p:sp>
        <p:nvSpPr>
          <p:cNvPr id="8" name="文本框 7"/>
          <p:cNvSpPr txBox="1"/>
          <p:nvPr/>
        </p:nvSpPr>
        <p:spPr>
          <a:xfrm>
            <a:off x="4353130" y="1147408"/>
            <a:ext cx="4390910" cy="411821"/>
          </a:xfrm>
          <a:prstGeom prst="rect">
            <a:avLst/>
          </a:prstGeom>
          <a:noFill/>
        </p:spPr>
        <p:txBody>
          <a:bodyPr wrap="square" lIns="72558" tIns="36279" rIns="72558" bIns="36279" rtlCol="0">
            <a:spAutoFit/>
          </a:bodyPr>
          <a:lstStyle/>
          <a:p>
            <a:pPr defTabSz="914400">
              <a:defRPr/>
            </a:pPr>
            <a:r>
              <a:rPr kumimoji="1" lang="zh-CN" altLang="en-US" sz="2200" b="1" dirty="0">
                <a:solidFill>
                  <a:srgbClr val="EE7700"/>
                </a:solidFill>
                <a:latin typeface="微软雅黑" panose="020B0503020204020204" pitchFamily="34" charset="-122"/>
                <a:ea typeface="微软雅黑" panose="020B0503020204020204" pitchFamily="34" charset="-122"/>
              </a:rPr>
              <a:t>出口管制与贸易制裁合规与阻断</a:t>
            </a:r>
            <a:endParaRPr kumimoji="1" lang="zh-CN" altLang="en-US" sz="2200" b="1" dirty="0">
              <a:solidFill>
                <a:srgbClr val="EE77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104201" y="1802505"/>
            <a:ext cx="3009496" cy="996596"/>
          </a:xfrm>
          <a:prstGeom prst="rect">
            <a:avLst/>
          </a:prstGeom>
          <a:noFill/>
        </p:spPr>
        <p:txBody>
          <a:bodyPr wrap="none" lIns="72558" tIns="36279" rIns="72558" bIns="36279" rtlCol="0">
            <a:spAutoFit/>
          </a:bodyPr>
          <a:lstStyle/>
          <a:p>
            <a:pPr algn="ctr" defTabSz="914400">
              <a:defRPr/>
            </a:pPr>
            <a:r>
              <a:rPr kumimoji="1" lang="zh-CN" altLang="en-US" sz="1200" b="1" dirty="0">
                <a:solidFill>
                  <a:srgbClr val="EE7700"/>
                </a:solidFill>
                <a:latin typeface="微软雅黑" panose="020B0503020204020204" pitchFamily="34" charset="-122"/>
                <a:ea typeface="微软雅黑" panose="020B0503020204020204" pitchFamily="34" charset="-122"/>
              </a:rPr>
              <a:t>郑孜青</a:t>
            </a:r>
            <a:endParaRPr kumimoji="1" lang="en-US" altLang="zh-CN" sz="1200" b="1" dirty="0">
              <a:solidFill>
                <a:srgbClr val="EE7700"/>
              </a:solidFill>
              <a:latin typeface="微软雅黑" panose="020B0503020204020204" pitchFamily="34" charset="-122"/>
              <a:ea typeface="微软雅黑" panose="020B0503020204020204" pitchFamily="34" charset="-122"/>
            </a:endParaRPr>
          </a:p>
          <a:p>
            <a:pPr algn="ctr" defTabSz="914400">
              <a:defRPr/>
            </a:pPr>
            <a:endParaRPr kumimoji="1" lang="en-US" altLang="zh-CN" sz="1200" b="1" dirty="0">
              <a:solidFill>
                <a:srgbClr val="EE7700"/>
              </a:solidFill>
              <a:latin typeface="微软雅黑" panose="020B0503020204020204" pitchFamily="34" charset="-122"/>
              <a:ea typeface="微软雅黑" panose="020B0503020204020204" pitchFamily="34" charset="-122"/>
            </a:endParaRPr>
          </a:p>
          <a:p>
            <a:pPr algn="ctr" defTabSz="914400">
              <a:defRPr/>
            </a:pPr>
            <a:r>
              <a:rPr kumimoji="1" lang="zh-CN" altLang="en-US" sz="1200" b="1" dirty="0">
                <a:solidFill>
                  <a:srgbClr val="EE7700"/>
                </a:solidFill>
                <a:latin typeface="微软雅黑" panose="020B0503020204020204" pitchFamily="34" charset="-122"/>
                <a:ea typeface="微软雅黑" panose="020B0503020204020204" pitchFamily="34" charset="-122"/>
              </a:rPr>
              <a:t>中伦律师事务所 合规与政府监管部 合伙人</a:t>
            </a:r>
            <a:endParaRPr kumimoji="1" lang="en-US" altLang="zh-CN" sz="1200" b="1" dirty="0">
              <a:solidFill>
                <a:srgbClr val="EE7700"/>
              </a:solidFill>
              <a:latin typeface="微软雅黑" panose="020B0503020204020204" pitchFamily="34" charset="-122"/>
              <a:ea typeface="微软雅黑" panose="020B0503020204020204" pitchFamily="34" charset="-122"/>
            </a:endParaRPr>
          </a:p>
          <a:p>
            <a:pPr algn="ctr" defTabSz="914400">
              <a:defRPr/>
            </a:pPr>
            <a:endParaRPr kumimoji="1" lang="en-US" altLang="zh-CN" sz="1200" b="1" dirty="0">
              <a:solidFill>
                <a:srgbClr val="EE7700"/>
              </a:solidFill>
              <a:latin typeface="微软雅黑" panose="020B0503020204020204" pitchFamily="34" charset="-122"/>
              <a:ea typeface="微软雅黑" panose="020B0503020204020204" pitchFamily="34" charset="-122"/>
            </a:endParaRPr>
          </a:p>
          <a:p>
            <a:pPr algn="ctr" defTabSz="914400">
              <a:defRPr/>
            </a:pPr>
            <a:r>
              <a:rPr kumimoji="1" lang="zh-CN" altLang="en-US" sz="1200" b="1" dirty="0">
                <a:solidFill>
                  <a:srgbClr val="EE7700"/>
                </a:solidFill>
                <a:latin typeface="微软雅黑" panose="020B0503020204020204" pitchFamily="34" charset="-122"/>
                <a:ea typeface="微软雅黑" panose="020B0503020204020204" pitchFamily="34" charset="-122"/>
              </a:rPr>
              <a:t>日期：</a:t>
            </a:r>
            <a:r>
              <a:rPr kumimoji="1" lang="en-US" altLang="zh-CN" sz="1200" b="1" dirty="0">
                <a:solidFill>
                  <a:srgbClr val="EE7700"/>
                </a:solidFill>
                <a:latin typeface="微软雅黑" panose="020B0503020204020204" pitchFamily="34" charset="-122"/>
                <a:ea typeface="微软雅黑" panose="020B0503020204020204" pitchFamily="34" charset="-122"/>
              </a:rPr>
              <a:t> 2021</a:t>
            </a:r>
            <a:r>
              <a:rPr kumimoji="1" lang="zh-CN" altLang="en-US" sz="1200" b="1" dirty="0">
                <a:solidFill>
                  <a:srgbClr val="EE7700"/>
                </a:solidFill>
                <a:latin typeface="微软雅黑" panose="020B0503020204020204" pitchFamily="34" charset="-122"/>
                <a:ea typeface="微软雅黑" panose="020B0503020204020204" pitchFamily="34" charset="-122"/>
              </a:rPr>
              <a:t>年</a:t>
            </a:r>
            <a:r>
              <a:rPr kumimoji="1" lang="en-US" altLang="zh-CN" sz="1200" b="1" dirty="0">
                <a:solidFill>
                  <a:srgbClr val="EE7700"/>
                </a:solidFill>
                <a:latin typeface="微软雅黑" panose="020B0503020204020204" pitchFamily="34" charset="-122"/>
                <a:ea typeface="微软雅黑" panose="020B0503020204020204" pitchFamily="34" charset="-122"/>
              </a:rPr>
              <a:t>5</a:t>
            </a:r>
            <a:r>
              <a:rPr kumimoji="1" lang="zh-CN" altLang="en-US" sz="1200" b="1" dirty="0">
                <a:solidFill>
                  <a:srgbClr val="EE7700"/>
                </a:solidFill>
                <a:latin typeface="微软雅黑" panose="020B0503020204020204" pitchFamily="34" charset="-122"/>
                <a:ea typeface="微软雅黑" panose="020B0503020204020204" pitchFamily="34" charset="-122"/>
              </a:rPr>
              <a:t>月</a:t>
            </a:r>
            <a:r>
              <a:rPr kumimoji="1" lang="en-US" altLang="zh-CN" sz="1200" b="1" dirty="0">
                <a:solidFill>
                  <a:srgbClr val="EE7700"/>
                </a:solidFill>
                <a:latin typeface="微软雅黑" panose="020B0503020204020204" pitchFamily="34" charset="-122"/>
                <a:ea typeface="微软雅黑" panose="020B0503020204020204" pitchFamily="34" charset="-122"/>
              </a:rPr>
              <a:t>28</a:t>
            </a:r>
            <a:r>
              <a:rPr kumimoji="1" lang="zh-CN" altLang="en-US" sz="1200" b="1" dirty="0">
                <a:solidFill>
                  <a:srgbClr val="EE7700"/>
                </a:solidFill>
                <a:latin typeface="微软雅黑" panose="020B0503020204020204" pitchFamily="34" charset="-122"/>
                <a:ea typeface="微软雅黑" panose="020B0503020204020204" pitchFamily="34" charset="-122"/>
              </a:rPr>
              <a:t>日</a:t>
            </a:r>
            <a:endParaRPr kumimoji="1" lang="zh-CN" altLang="en-US" sz="1200" b="1" dirty="0">
              <a:solidFill>
                <a:srgbClr val="EE77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977129" y="4730093"/>
            <a:ext cx="2987783" cy="369332"/>
          </a:xfrm>
          <a:prstGeom prst="rect">
            <a:avLst/>
          </a:prstGeom>
          <a:noFill/>
        </p:spPr>
        <p:txBody>
          <a:bodyPr wrap="square" rtlCol="0">
            <a:spAutoFit/>
          </a:bodyPr>
          <a:lstStyle/>
          <a:p>
            <a:pPr algn="ctr" defTabSz="914400">
              <a:defRPr/>
            </a:pPr>
            <a:r>
              <a:rPr lang="en-US" altLang="zh-CN" dirty="0">
                <a:solidFill>
                  <a:prstClr val="white"/>
                </a:solidFill>
                <a:latin typeface="华文新魏" panose="02010800040101010101" pitchFamily="2" charset="-122"/>
                <a:ea typeface="华文新魏" panose="02010800040101010101" pitchFamily="2" charset="-122"/>
              </a:rPr>
              <a:t>——</a:t>
            </a:r>
            <a:r>
              <a:rPr lang="zh-CN" altLang="en-US" dirty="0">
                <a:solidFill>
                  <a:prstClr val="white"/>
                </a:solidFill>
                <a:latin typeface="华文新魏" panose="02010800040101010101" pitchFamily="2" charset="-122"/>
                <a:ea typeface="华文新魏" panose="02010800040101010101" pitchFamily="2" charset="-122"/>
              </a:rPr>
              <a:t>言中伦  行中虑</a:t>
            </a:r>
            <a:r>
              <a:rPr lang="en-US" altLang="zh-CN" dirty="0">
                <a:solidFill>
                  <a:prstClr val="white"/>
                </a:solidFill>
                <a:latin typeface="华文新魏" panose="02010800040101010101" pitchFamily="2" charset="-122"/>
                <a:ea typeface="华文新魏" panose="02010800040101010101" pitchFamily="2" charset="-122"/>
              </a:rPr>
              <a:t>——</a:t>
            </a:r>
            <a:endParaRPr lang="zh-CN" altLang="en-US" b="1" dirty="0">
              <a:solidFill>
                <a:prstClr val="white"/>
              </a:solidFill>
              <a:latin typeface="华文新魏" panose="02010800040101010101" pitchFamily="2" charset="-122"/>
              <a:ea typeface="华文新魏" panose="02010800040101010101" pitchFamily="2" charset="-122"/>
            </a:endParaRPr>
          </a:p>
        </p:txBody>
      </p:sp>
      <p:pic>
        <p:nvPicPr>
          <p:cNvPr id="10" name="图片 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385732" y="321671"/>
            <a:ext cx="2145326" cy="802864"/>
          </a:xfrm>
          <a:prstGeom prst="rect">
            <a:avLst/>
          </a:prstGeom>
        </p:spPr>
      </p:pic>
      <p:sp>
        <p:nvSpPr>
          <p:cNvPr id="4" name="矩形 3"/>
          <p:cNvSpPr/>
          <p:nvPr/>
        </p:nvSpPr>
        <p:spPr>
          <a:xfrm>
            <a:off x="942627" y="4018778"/>
            <a:ext cx="7056784" cy="784830"/>
          </a:xfrm>
          <a:prstGeom prst="rect">
            <a:avLst/>
          </a:prstGeom>
        </p:spPr>
        <p:txBody>
          <a:bodyPr wrap="square">
            <a:spAutoFit/>
          </a:bodyPr>
          <a:lstStyle/>
          <a:p>
            <a:pPr defTabSz="914400">
              <a:defRPr/>
            </a:pPr>
            <a:r>
              <a:rPr lang="zh-CN" altLang="en-US" sz="900" b="1" dirty="0">
                <a:solidFill>
                  <a:srgbClr val="FFFF00"/>
                </a:solidFill>
                <a:latin typeface="Calibri" panose="020F0502020204030204"/>
                <a:ea typeface="宋体" panose="02010600030101010101" pitchFamily="2" charset="-122"/>
              </a:rPr>
              <a:t>免责声明</a:t>
            </a:r>
            <a:endParaRPr lang="zh-CN" altLang="en-US" sz="900" b="1" dirty="0">
              <a:solidFill>
                <a:srgbClr val="FFFF00"/>
              </a:solidFill>
              <a:latin typeface="Calibri" panose="020F0502020204030204"/>
              <a:ea typeface="宋体" panose="02010600030101010101" pitchFamily="2" charset="-122"/>
            </a:endParaRPr>
          </a:p>
          <a:p>
            <a:pPr defTabSz="914400">
              <a:defRPr/>
            </a:pPr>
            <a:endParaRPr lang="zh-CN" altLang="en-US" sz="900" dirty="0">
              <a:solidFill>
                <a:srgbClr val="FFFF00"/>
              </a:solidFill>
              <a:latin typeface="Calibri" panose="020F0502020204030204"/>
              <a:ea typeface="宋体" panose="02010600030101010101" pitchFamily="2" charset="-122"/>
            </a:endParaRPr>
          </a:p>
          <a:p>
            <a:pPr defTabSz="914400">
              <a:defRPr/>
            </a:pPr>
            <a:r>
              <a:rPr lang="zh-CN" altLang="en-US" sz="900" dirty="0">
                <a:solidFill>
                  <a:srgbClr val="FFFF00"/>
                </a:solidFill>
                <a:latin typeface="Calibri" panose="020F0502020204030204"/>
                <a:ea typeface="宋体" panose="02010600030101010101" pitchFamily="2" charset="-122"/>
              </a:rPr>
              <a:t>本</a:t>
            </a:r>
            <a:r>
              <a:rPr lang="en-US" altLang="zh-CN" sz="900" dirty="0">
                <a:solidFill>
                  <a:srgbClr val="FFFF00"/>
                </a:solidFill>
                <a:latin typeface="Calibri" panose="020F0502020204030204"/>
                <a:ea typeface="宋体" panose="02010600030101010101" pitchFamily="2" charset="-122"/>
              </a:rPr>
              <a:t>PPT</a:t>
            </a:r>
            <a:r>
              <a:rPr lang="zh-CN" altLang="en-US" sz="900" dirty="0">
                <a:solidFill>
                  <a:srgbClr val="FFFF00"/>
                </a:solidFill>
                <a:latin typeface="Calibri" panose="020F0502020204030204"/>
                <a:ea typeface="宋体" panose="02010600030101010101" pitchFamily="2" charset="-122"/>
              </a:rPr>
              <a:t>之任何内容，仅限于内部讨论，不得被视为法律意见，并受限于最终协议。未经我们事先书面许可或确认，不得向其它第三方披露，并不得引用或据以向我们追究任何责任。我们不对您依据本文件任何内容导致的任何损失承担责任。我们声明保留根据新了解到的信息对本文件进行一切必要的增、删、修改之权利。</a:t>
            </a:r>
            <a:endParaRPr lang="zh-CN" altLang="en-US" sz="900" dirty="0">
              <a:solidFill>
                <a:srgbClr val="FFFF00"/>
              </a:solidFill>
              <a:latin typeface="Calibri" panose="020F0502020204030204"/>
              <a:ea typeface="宋体" panose="02010600030101010101" pitchFamily="2" charset="-122"/>
            </a:endParaRPr>
          </a:p>
        </p:txBody>
      </p:sp>
      <p:sp>
        <p:nvSpPr>
          <p:cNvPr id="3" name="灯片编号占位符 2"/>
          <p:cNvSpPr>
            <a:spLocks noGrp="1"/>
          </p:cNvSpPr>
          <p:nvPr>
            <p:ph type="sldNum" sz="quarter" idx="12"/>
          </p:nvPr>
        </p:nvSpPr>
        <p:spPr/>
        <p:txBody>
          <a:bodyPr/>
          <a:lstStyle/>
          <a:p>
            <a:pPr defTabSz="914400">
              <a:defRPr/>
            </a:pPr>
            <a:fld id="{F054BAD5-415E-493C-9023-AB4605AAD986}" type="slidenum">
              <a:rPr lang="zh-CN" altLang="en-US">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85"/>
          <p:cNvSpPr txBox="1"/>
          <p:nvPr/>
        </p:nvSpPr>
        <p:spPr>
          <a:xfrm>
            <a:off x="1619672" y="726918"/>
            <a:ext cx="6538689" cy="7874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kumimoji="1" lang="en-GB" altLang="zh-CN" sz="1600" b="1" dirty="0">
                <a:solidFill>
                  <a:srgbClr val="EE7700"/>
                </a:solidFill>
                <a:latin typeface="微软雅黑" panose="020B0503020204020204" pitchFamily="34" charset="-122"/>
                <a:ea typeface="微软雅黑" panose="020B0503020204020204" pitchFamily="34" charset="-122"/>
              </a:rPr>
              <a:t>OFAC</a:t>
            </a:r>
            <a:r>
              <a:rPr kumimoji="1" lang="zh-CN" altLang="en-US" sz="1600" b="1" dirty="0">
                <a:solidFill>
                  <a:srgbClr val="EE7700"/>
                </a:solidFill>
                <a:latin typeface="微软雅黑" panose="020B0503020204020204" pitchFamily="34" charset="-122"/>
                <a:ea typeface="微软雅黑" panose="020B0503020204020204" pitchFamily="34" charset="-122"/>
              </a:rPr>
              <a:t>制裁清单之：特别指定国民和被隔离人员清单</a:t>
            </a:r>
            <a:endParaRPr kumimoji="1" lang="en-US" altLang="zh-CN" sz="1600" b="1" dirty="0">
              <a:solidFill>
                <a:srgbClr val="EE7700"/>
              </a:solidFill>
              <a:latin typeface="微软雅黑" panose="020B0503020204020204" pitchFamily="34" charset="-122"/>
              <a:ea typeface="微软雅黑" panose="020B0503020204020204" pitchFamily="34" charset="-122"/>
            </a:endParaRPr>
          </a:p>
          <a:p>
            <a:pPr defTabSz="685800">
              <a:lnSpc>
                <a:spcPct val="150000"/>
              </a:lnSpc>
              <a:defRPr/>
            </a:pPr>
            <a:r>
              <a:rPr kumimoji="1" lang="en-US" altLang="zh-CN" sz="1600" b="1" dirty="0">
                <a:solidFill>
                  <a:srgbClr val="EE7700"/>
                </a:solidFill>
                <a:latin typeface="微软雅黑" panose="020B0503020204020204" pitchFamily="34" charset="-122"/>
                <a:ea typeface="微软雅黑" panose="020B0503020204020204" pitchFamily="34" charset="-122"/>
              </a:rPr>
              <a:t>List of Specially Designated Nationals and</a:t>
            </a:r>
            <a:r>
              <a:rPr kumimoji="1" lang="zh-CN" altLang="en-US" sz="1600" b="1" dirty="0">
                <a:solidFill>
                  <a:srgbClr val="EE7700"/>
                </a:solidFill>
                <a:latin typeface="微软雅黑" panose="020B0503020204020204" pitchFamily="34" charset="-122"/>
                <a:ea typeface="微软雅黑" panose="020B0503020204020204" pitchFamily="34" charset="-122"/>
              </a:rPr>
              <a:t> </a:t>
            </a:r>
            <a:r>
              <a:rPr kumimoji="1" lang="en-US" altLang="zh-CN" sz="1600" b="1" dirty="0">
                <a:solidFill>
                  <a:srgbClr val="EE7700"/>
                </a:solidFill>
                <a:latin typeface="微软雅黑" panose="020B0503020204020204" pitchFamily="34" charset="-122"/>
                <a:ea typeface="微软雅黑" panose="020B0503020204020204" pitchFamily="34" charset="-122"/>
              </a:rPr>
              <a:t>Blocked Persons</a:t>
            </a:r>
            <a:endParaRPr kumimoji="1" lang="en-US" altLang="zh-CN" sz="1600" b="1" dirty="0">
              <a:solidFill>
                <a:srgbClr val="EE7700"/>
              </a:solidFill>
              <a:latin typeface="微软雅黑" panose="020B0503020204020204" pitchFamily="34" charset="-122"/>
              <a:ea typeface="微软雅黑" panose="020B0503020204020204" pitchFamily="34" charset="-122"/>
            </a:endParaRPr>
          </a:p>
        </p:txBody>
      </p:sp>
      <p:sp>
        <p:nvSpPr>
          <p:cNvPr id="7" name="Rectangle 20"/>
          <p:cNvSpPr>
            <a:spLocks noChangeArrowheads="1"/>
          </p:cNvSpPr>
          <p:nvPr/>
        </p:nvSpPr>
        <p:spPr bwMode="auto">
          <a:xfrm>
            <a:off x="910553" y="2565154"/>
            <a:ext cx="7128792" cy="20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lvl="0" indent="-342900">
              <a:lnSpc>
                <a:spcPct val="150000"/>
              </a:lnSpc>
              <a:buFont typeface="Wingdings" panose="05000000000000000000" pitchFamily="2" charset="2"/>
              <a:buChar char=""/>
              <a:defRPr/>
            </a:pPr>
            <a:r>
              <a:rPr lang="zh-CN" altLang="en-US" sz="1100" b="1" kern="100" dirty="0">
                <a:solidFill>
                  <a:schemeClr val="accent6"/>
                </a:solidFill>
                <a:latin typeface="微软雅黑" panose="020B0503020204020204" pitchFamily="34" charset="-122"/>
                <a:ea typeface="微软雅黑" panose="020B0503020204020204" pitchFamily="34" charset="-122"/>
              </a:rPr>
              <a:t>被隔离个人</a:t>
            </a:r>
            <a:endParaRPr lang="en-US" altLang="zh-CN" sz="1100" b="1" kern="100" dirty="0">
              <a:solidFill>
                <a:schemeClr val="accent6"/>
              </a:solidFill>
              <a:latin typeface="微软雅黑" panose="020B0503020204020204" pitchFamily="34" charset="-122"/>
              <a:ea typeface="微软雅黑" panose="020B0503020204020204" pitchFamily="34" charset="-122"/>
            </a:endParaRPr>
          </a:p>
          <a:p>
            <a:pPr lvl="0">
              <a:lnSpc>
                <a:spcPct val="150000"/>
              </a:lnSpc>
              <a:defRPr/>
            </a:pPr>
            <a:r>
              <a:rPr lang="zh-CN" altLang="en-US" sz="1100" i="1" kern="100" dirty="0">
                <a:solidFill>
                  <a:prstClr val="black"/>
                </a:solidFill>
                <a:latin typeface="微软雅黑" panose="020B0503020204020204" pitchFamily="34" charset="-122"/>
                <a:ea typeface="微软雅黑" panose="020B0503020204020204" pitchFamily="34" charset="-122"/>
              </a:rPr>
              <a:t>        姓名（已知别名）和职务；地址；其他身份信息，例如出生日期、出生地、国籍和护照或国民身份证号码；标注“（个人）”；以及该被隔离人员的制裁依据。</a:t>
            </a:r>
            <a:endParaRPr kumimoji="0" lang="zh-CN" altLang="zh-CN" sz="1100" b="0"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
              <a:defRPr/>
            </a:pPr>
            <a:r>
              <a:rPr lang="zh-CN" altLang="en-US" sz="1100" b="1" kern="100" dirty="0">
                <a:solidFill>
                  <a:schemeClr val="accent6"/>
                </a:solidFill>
                <a:latin typeface="微软雅黑" panose="020B0503020204020204" pitchFamily="34" charset="-122"/>
                <a:ea typeface="微软雅黑" panose="020B0503020204020204" pitchFamily="34" charset="-122"/>
              </a:rPr>
              <a:t>被隔离实体</a:t>
            </a:r>
            <a:endParaRPr lang="en-US" altLang="zh-CN" sz="1100" b="1" kern="100" dirty="0">
              <a:solidFill>
                <a:schemeClr val="accent6"/>
              </a:solidFill>
              <a:latin typeface="微软雅黑" panose="020B0503020204020204" pitchFamily="34" charset="-122"/>
              <a:ea typeface="微软雅黑" panose="020B0503020204020204" pitchFamily="34" charset="-122"/>
            </a:endParaRPr>
          </a:p>
          <a:p>
            <a:pPr lvl="0">
              <a:lnSpc>
                <a:spcPct val="150000"/>
              </a:lnSpc>
              <a:defRPr/>
            </a:pPr>
            <a:r>
              <a:rPr lang="zh-CN" altLang="en-US" sz="1100" i="1" kern="100" dirty="0">
                <a:solidFill>
                  <a:prstClr val="black"/>
                </a:solidFill>
                <a:latin typeface="微软雅黑" panose="020B0503020204020204" pitchFamily="34" charset="-122"/>
                <a:ea typeface="微软雅黑" panose="020B0503020204020204" pitchFamily="34" charset="-122"/>
              </a:rPr>
              <a:t>       名称（已知的曾用名或替代名）；地址；其他识别信息，例如国家税务识别号；以及该被隔离实体的制裁依据。</a:t>
            </a:r>
            <a:endParaRPr lang="en-US" altLang="zh-CN" sz="1100" i="1" kern="100" dirty="0">
              <a:solidFill>
                <a:prstClr val="black"/>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
              <a:defRPr/>
            </a:pPr>
            <a:r>
              <a:rPr lang="zh-CN" altLang="en-US" sz="1100" b="1" kern="100" dirty="0">
                <a:solidFill>
                  <a:schemeClr val="accent6"/>
                </a:solidFill>
                <a:latin typeface="微软雅黑" panose="020B0503020204020204" pitchFamily="34" charset="-122"/>
                <a:ea typeface="微软雅黑" panose="020B0503020204020204" pitchFamily="34" charset="-122"/>
              </a:rPr>
              <a:t>被隔离船舶</a:t>
            </a:r>
            <a:endParaRPr lang="en-US" altLang="zh-CN" sz="1100" b="1" kern="100" dirty="0">
              <a:solidFill>
                <a:schemeClr val="accent6"/>
              </a:solidFill>
              <a:latin typeface="微软雅黑" panose="020B0503020204020204" pitchFamily="34" charset="-122"/>
              <a:ea typeface="微软雅黑" panose="020B0503020204020204" pitchFamily="34" charset="-122"/>
            </a:endParaRPr>
          </a:p>
          <a:p>
            <a:pPr lvl="0">
              <a:lnSpc>
                <a:spcPct val="150000"/>
              </a:lnSpc>
              <a:defRPr/>
            </a:pPr>
            <a:r>
              <a:rPr lang="zh-CN" altLang="en-US" sz="1100" i="1" kern="100" dirty="0">
                <a:solidFill>
                  <a:prstClr val="black"/>
                </a:solidFill>
                <a:latin typeface="微软雅黑" panose="020B0503020204020204" pitchFamily="34" charset="-122"/>
                <a:ea typeface="微软雅黑" panose="020B0503020204020204" pitchFamily="34" charset="-122"/>
              </a:rPr>
              <a:t>        名称（已知的曾用名或替代名）；其他识别信息，如国际海事组织编号、注册国或船旗、船舶类型、载重量和</a:t>
            </a:r>
            <a:r>
              <a:rPr lang="en-US" altLang="zh-CN" sz="1100" i="1" kern="100" dirty="0">
                <a:solidFill>
                  <a:prstClr val="black"/>
                </a:solidFill>
                <a:latin typeface="微软雅黑" panose="020B0503020204020204" pitchFamily="34" charset="-122"/>
                <a:ea typeface="微软雅黑" panose="020B0503020204020204" pitchFamily="34" charset="-122"/>
              </a:rPr>
              <a:t>/</a:t>
            </a:r>
            <a:r>
              <a:rPr lang="zh-CN" altLang="en-US" sz="1100" i="1" kern="100" dirty="0">
                <a:solidFill>
                  <a:prstClr val="black"/>
                </a:solidFill>
                <a:latin typeface="微软雅黑" panose="020B0503020204020204" pitchFamily="34" charset="-122"/>
                <a:ea typeface="微软雅黑" panose="020B0503020204020204" pitchFamily="34" charset="-122"/>
              </a:rPr>
              <a:t>或总吨位尺寸、呼号、船东；批注“（船舶）”；以及该被隔离船舶的制裁依据。</a:t>
            </a:r>
            <a:endParaRPr kumimoji="0" lang="zh-CN" altLang="zh-CN" sz="1100" b="0"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355530" y="1580154"/>
            <a:ext cx="8238839" cy="7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spcBef>
                <a:spcPts val="500"/>
              </a:spcBef>
              <a:buClr>
                <a:prstClr val="white">
                  <a:lumMod val="50000"/>
                </a:prstClr>
              </a:buClr>
              <a:defRPr/>
            </a:pP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在</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SDN</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清单中列有关于被隔离人员（</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blocked persons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特别指定国民（</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specially designated nationals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特别指定恐怖分子（</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specially designated terrorists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特别指定全球恐怖分子（</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specially designated global terrorists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外国恐怖组织（</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foreign terrorist organizations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特别指定毒品贩运者（</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specially designated narcotics traffickers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和被隔离船舶（</a:t>
            </a:r>
            <a:r>
              <a:rPr lang="en-GB" altLang="zh-CN" sz="1100" b="1" dirty="0">
                <a:solidFill>
                  <a:schemeClr val="tx1">
                    <a:lumMod val="50000"/>
                    <a:lumOff val="50000"/>
                  </a:schemeClr>
                </a:solidFill>
                <a:latin typeface="等线" panose="02010600030101010101" pitchFamily="2" charset="-122"/>
                <a:ea typeface="等线" panose="02010600030101010101" pitchFamily="2" charset="-122"/>
              </a:rPr>
              <a:t>blocked vessels</a:t>
            </a:r>
            <a:r>
              <a:rPr lang="zh-CN" altLang="en-GB" sz="1100" b="1" dirty="0">
                <a:solidFill>
                  <a:schemeClr val="tx1">
                    <a:lumMod val="50000"/>
                    <a:lumOff val="50000"/>
                  </a:schemeClr>
                </a:solidFill>
                <a:latin typeface="等线" panose="02010600030101010101" pitchFamily="2" charset="-122"/>
                <a:ea typeface="等线" panose="02010600030101010101" pitchFamily="2" charset="-122"/>
              </a:rPr>
              <a:t>）</a:t>
            </a:r>
            <a:r>
              <a:rPr lang="zh-CN" altLang="en-US" sz="1100" b="1" dirty="0">
                <a:solidFill>
                  <a:schemeClr val="tx1">
                    <a:lumMod val="50000"/>
                    <a:lumOff val="50000"/>
                  </a:schemeClr>
                </a:solidFill>
                <a:latin typeface="等线" panose="02010600030101010101" pitchFamily="2" charset="-122"/>
                <a:ea typeface="等线" panose="02010600030101010101" pitchFamily="2" charset="-122"/>
              </a:rPr>
              <a:t>的下列信息：</a:t>
            </a:r>
            <a:endParaRPr kumimoji="0" lang="en-US" altLang="zh-CN" sz="11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35" name="Freeform 9"/>
          <p:cNvSpPr/>
          <p:nvPr/>
        </p:nvSpPr>
        <p:spPr bwMode="auto">
          <a:xfrm>
            <a:off x="454882" y="3270792"/>
            <a:ext cx="322807" cy="53853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36" name="直接连接符 57"/>
          <p:cNvCxnSpPr/>
          <p:nvPr/>
        </p:nvCxnSpPr>
        <p:spPr>
          <a:xfrm>
            <a:off x="785032" y="2452124"/>
            <a:ext cx="0" cy="243807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8" name="图片 5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13" name="Rectangle 18"/>
          <p:cNvSpPr>
            <a:spLocks noChangeArrowheads="1"/>
          </p:cNvSpPr>
          <p:nvPr/>
        </p:nvSpPr>
        <p:spPr bwMode="auto">
          <a:xfrm>
            <a:off x="463551" y="195487"/>
            <a:ext cx="3236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经济制裁之</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SDN</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清单</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6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110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1500"/>
                                  </p:stCondLst>
                                  <p:childTnLst>
                                    <p:anim calcmode="discrete" valueType="str">
                                      <p:cBhvr>
                                        <p:cTn id="20" dur="100" fill="hold"/>
                                        <p:tgtEl>
                                          <p:spTgt spid="35"/>
                                        </p:tgtEl>
                                        <p:attrNameLst>
                                          <p:attrName>style.visibility</p:attrName>
                                        </p:attrNameLst>
                                      </p:cBhvr>
                                      <p:tavLst>
                                        <p:tav tm="0">
                                          <p:val>
                                            <p:strVal val="hidden"/>
                                          </p:val>
                                        </p:tav>
                                        <p:tav tm="50000">
                                          <p:val>
                                            <p:strVal val="visible"/>
                                          </p:val>
                                        </p:tav>
                                      </p:tavLst>
                                    </p:anim>
                                  </p:childTnLst>
                                </p:cTn>
                              </p:par>
                              <p:par>
                                <p:cTn id="21" presetID="22" presetClass="entr" presetSubtype="1"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47" presetClass="entr" presetSubtype="0" fill="hold" grpId="0" nodeType="withEffect">
                                  <p:stCondLst>
                                    <p:cond delay="7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300"/>
                                        <p:tgtEl>
                                          <p:spTgt spid="13"/>
                                        </p:tgtEl>
                                      </p:cBhvr>
                                    </p:animEffect>
                                    <p:anim calcmode="lin" valueType="num">
                                      <p:cBhvr>
                                        <p:cTn id="27" dur="300" fill="hold"/>
                                        <p:tgtEl>
                                          <p:spTgt spid="13"/>
                                        </p:tgtEl>
                                        <p:attrNameLst>
                                          <p:attrName>ppt_x</p:attrName>
                                        </p:attrNameLst>
                                      </p:cBhvr>
                                      <p:tavLst>
                                        <p:tav tm="0">
                                          <p:val>
                                            <p:strVal val="#ppt_x"/>
                                          </p:val>
                                        </p:tav>
                                        <p:tav tm="100000">
                                          <p:val>
                                            <p:strVal val="#ppt_x"/>
                                          </p:val>
                                        </p:tav>
                                      </p:tavLst>
                                    </p:anim>
                                    <p:anim calcmode="lin" valueType="num">
                                      <p:cBhvr>
                                        <p:cTn id="28"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5" grpId="0" animBg="1"/>
      <p:bldP spid="35" grpId="1"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文本框 85"/>
          <p:cNvSpPr txBox="1"/>
          <p:nvPr/>
        </p:nvSpPr>
        <p:spPr>
          <a:xfrm>
            <a:off x="3142752" y="857369"/>
            <a:ext cx="3047097" cy="4589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kumimoji="1" lang="en-GB" altLang="zh-CN" b="1" dirty="0">
                <a:solidFill>
                  <a:srgbClr val="EE7700"/>
                </a:solidFill>
                <a:latin typeface="微软雅黑" panose="020B0503020204020204" pitchFamily="34" charset="-122"/>
                <a:ea typeface="微软雅黑" panose="020B0503020204020204" pitchFamily="34" charset="-122"/>
              </a:rPr>
              <a:t>SDN</a:t>
            </a:r>
            <a:r>
              <a:rPr kumimoji="1" lang="zh-CN" altLang="en-US" b="1" dirty="0">
                <a:solidFill>
                  <a:srgbClr val="EE7700"/>
                </a:solidFill>
                <a:latin typeface="微软雅黑" panose="020B0503020204020204" pitchFamily="34" charset="-122"/>
                <a:ea typeface="微软雅黑" panose="020B0503020204020204" pitchFamily="34" charset="-122"/>
              </a:rPr>
              <a:t>清单 </a:t>
            </a:r>
            <a:r>
              <a:rPr kumimoji="1" lang="en-US" altLang="zh-CN" sz="1200" b="1" dirty="0">
                <a:solidFill>
                  <a:srgbClr val="EE7700"/>
                </a:solidFill>
                <a:latin typeface="微软雅黑" panose="020B0503020204020204" pitchFamily="34" charset="-122"/>
                <a:ea typeface="微软雅黑" panose="020B0503020204020204" pitchFamily="34" charset="-122"/>
              </a:rPr>
              <a:t>VS</a:t>
            </a:r>
            <a:r>
              <a:rPr kumimoji="1" lang="zh-CN" altLang="en-US" b="1" dirty="0">
                <a:solidFill>
                  <a:srgbClr val="EE7700"/>
                </a:solidFill>
                <a:latin typeface="微软雅黑" panose="020B0503020204020204" pitchFamily="34" charset="-122"/>
                <a:ea typeface="微软雅黑" panose="020B0503020204020204" pitchFamily="34" charset="-122"/>
              </a:rPr>
              <a:t> </a:t>
            </a:r>
            <a:r>
              <a:rPr kumimoji="1" lang="en-GB" altLang="zh-CN" b="1" dirty="0">
                <a:solidFill>
                  <a:srgbClr val="EE7700"/>
                </a:solidFill>
                <a:latin typeface="微软雅黑" panose="020B0503020204020204" pitchFamily="34" charset="-122"/>
                <a:ea typeface="微软雅黑" panose="020B0503020204020204" pitchFamily="34" charset="-122"/>
              </a:rPr>
              <a:t>BIS</a:t>
            </a:r>
            <a:r>
              <a:rPr kumimoji="1" lang="zh-CN" altLang="en-US" b="1" dirty="0">
                <a:solidFill>
                  <a:srgbClr val="EE7700"/>
                </a:solidFill>
                <a:latin typeface="微软雅黑" panose="020B0503020204020204" pitchFamily="34" charset="-122"/>
                <a:ea typeface="微软雅黑" panose="020B0503020204020204" pitchFamily="34" charset="-122"/>
              </a:rPr>
              <a:t>的实体清单</a:t>
            </a:r>
            <a:endParaRPr kumimoji="1" lang="en-US" altLang="zh-CN" b="1" dirty="0">
              <a:solidFill>
                <a:srgbClr val="EE7700"/>
              </a:solidFill>
              <a:latin typeface="微软雅黑" panose="020B0503020204020204" pitchFamily="34" charset="-122"/>
              <a:ea typeface="微软雅黑" panose="020B0503020204020204" pitchFamily="34" charset="-122"/>
            </a:endParaRPr>
          </a:p>
        </p:txBody>
      </p:sp>
      <p:pic>
        <p:nvPicPr>
          <p:cNvPr id="9" name="图片 8"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grpSp>
        <p:nvGrpSpPr>
          <p:cNvPr id="4" name="组合 3"/>
          <p:cNvGrpSpPr/>
          <p:nvPr/>
        </p:nvGrpSpPr>
        <p:grpSpPr>
          <a:xfrm>
            <a:off x="710517" y="1651766"/>
            <a:ext cx="7696326" cy="2896548"/>
            <a:chOff x="333517" y="1863610"/>
            <a:chExt cx="7696326" cy="2896548"/>
          </a:xfrm>
        </p:grpSpPr>
        <p:grpSp>
          <p:nvGrpSpPr>
            <p:cNvPr id="15" name="组合 14"/>
            <p:cNvGrpSpPr/>
            <p:nvPr/>
          </p:nvGrpSpPr>
          <p:grpSpPr>
            <a:xfrm>
              <a:off x="4043239" y="2811512"/>
              <a:ext cx="615950" cy="808038"/>
              <a:chOff x="4264026" y="2292350"/>
              <a:chExt cx="615950" cy="808038"/>
            </a:xfrm>
            <a:solidFill>
              <a:schemeClr val="bg1">
                <a:lumMod val="50000"/>
              </a:schemeClr>
            </a:solidFill>
          </p:grpSpPr>
          <p:sp>
            <p:nvSpPr>
              <p:cNvPr id="16"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8" name="TextBox 12"/>
            <p:cNvSpPr txBox="1"/>
            <p:nvPr/>
          </p:nvSpPr>
          <p:spPr>
            <a:xfrm>
              <a:off x="3624078" y="2495682"/>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9" name="TextBox 13"/>
            <p:cNvSpPr txBox="1"/>
            <p:nvPr/>
          </p:nvSpPr>
          <p:spPr>
            <a:xfrm>
              <a:off x="4809940" y="2495682"/>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TextBox 15"/>
            <p:cNvSpPr txBox="1"/>
            <p:nvPr/>
          </p:nvSpPr>
          <p:spPr>
            <a:xfrm>
              <a:off x="4809940" y="3595820"/>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2" name="Rectangle 24"/>
            <p:cNvSpPr>
              <a:spLocks noChangeArrowheads="1"/>
            </p:cNvSpPr>
            <p:nvPr/>
          </p:nvSpPr>
          <p:spPr bwMode="auto">
            <a:xfrm>
              <a:off x="333517" y="1926004"/>
              <a:ext cx="3075596" cy="148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endParaRPr>
            </a:p>
            <a:p>
              <a:pPr marL="171450" indent="-171450">
                <a:lnSpc>
                  <a:spcPct val="120000"/>
                </a:lnSpc>
                <a:spcBef>
                  <a:spcPts val="300"/>
                </a:spcBef>
                <a:buFont typeface="Wingdings" panose="05000000000000000000" pitchFamily="2" charset="2"/>
                <a:buChar char="Ø"/>
                <a:defRPr/>
              </a:pPr>
              <a:r>
                <a:rPr lang="zh-CN" altLang="en-US" sz="1050" b="1" dirty="0">
                  <a:solidFill>
                    <a:srgbClr val="558ED5"/>
                  </a:solidFill>
                  <a:latin typeface="微软雅黑" panose="020B0503020204020204" pitchFamily="34" charset="-122"/>
                  <a:ea typeface="微软雅黑" panose="020B0503020204020204" pitchFamily="34" charset="-122"/>
                </a:rPr>
                <a:t>通常情况下，受</a:t>
              </a:r>
              <a:r>
                <a:rPr lang="en-US" altLang="zh-CN" sz="1050" b="1" dirty="0">
                  <a:solidFill>
                    <a:srgbClr val="558ED5"/>
                  </a:solidFill>
                  <a:latin typeface="微软雅黑" panose="020B0503020204020204" pitchFamily="34" charset="-122"/>
                  <a:ea typeface="微软雅黑" panose="020B0503020204020204" pitchFamily="34" charset="-122"/>
                </a:rPr>
                <a:t>OFAC</a:t>
              </a:r>
              <a:r>
                <a:rPr lang="zh-CN" altLang="en-US" sz="1050" b="1" dirty="0">
                  <a:solidFill>
                    <a:srgbClr val="558ED5"/>
                  </a:solidFill>
                  <a:latin typeface="微软雅黑" panose="020B0503020204020204" pitchFamily="34" charset="-122"/>
                  <a:ea typeface="微软雅黑" panose="020B0503020204020204" pitchFamily="34" charset="-122"/>
                </a:rPr>
                <a:t>管辖的主体无法与被列于</a:t>
              </a:r>
              <a:r>
                <a:rPr lang="en-US" altLang="zh-CN" sz="1050" b="1" dirty="0">
                  <a:solidFill>
                    <a:srgbClr val="558ED5"/>
                  </a:solidFill>
                  <a:latin typeface="微软雅黑" panose="020B0503020204020204" pitchFamily="34" charset="-122"/>
                  <a:ea typeface="微软雅黑" panose="020B0503020204020204" pitchFamily="34" charset="-122"/>
                </a:rPr>
                <a:t>SDN</a:t>
              </a:r>
              <a:r>
                <a:rPr lang="zh-CN" altLang="en-US" sz="1050" b="1" dirty="0">
                  <a:solidFill>
                    <a:srgbClr val="558ED5"/>
                  </a:solidFill>
                  <a:latin typeface="微软雅黑" panose="020B0503020204020204" pitchFamily="34" charset="-122"/>
                  <a:ea typeface="微软雅黑" panose="020B0503020204020204" pitchFamily="34" charset="-122"/>
                </a:rPr>
                <a:t>清单上的个人</a:t>
              </a:r>
              <a:r>
                <a:rPr lang="en-US" altLang="zh-CN" sz="1050" b="1" dirty="0">
                  <a:solidFill>
                    <a:srgbClr val="558ED5"/>
                  </a:solidFill>
                  <a:latin typeface="微软雅黑" panose="020B0503020204020204" pitchFamily="34" charset="-122"/>
                  <a:ea typeface="微软雅黑" panose="020B0503020204020204" pitchFamily="34" charset="-122"/>
                </a:rPr>
                <a:t>/</a:t>
              </a:r>
              <a:r>
                <a:rPr lang="zh-CN" altLang="en-US" sz="1050" b="1" dirty="0">
                  <a:solidFill>
                    <a:srgbClr val="558ED5"/>
                  </a:solidFill>
                  <a:latin typeface="微软雅黑" panose="020B0503020204020204" pitchFamily="34" charset="-122"/>
                  <a:ea typeface="微软雅黑" panose="020B0503020204020204" pitchFamily="34" charset="-122"/>
                </a:rPr>
                <a:t>实体进行任何的交易，被列于</a:t>
              </a:r>
              <a:r>
                <a:rPr lang="en-US" altLang="zh-CN" sz="1050" b="1" dirty="0">
                  <a:solidFill>
                    <a:srgbClr val="558ED5"/>
                  </a:solidFill>
                  <a:latin typeface="微软雅黑" panose="020B0503020204020204" pitchFamily="34" charset="-122"/>
                  <a:ea typeface="微软雅黑" panose="020B0503020204020204" pitchFamily="34" charset="-122"/>
                </a:rPr>
                <a:t>SDN</a:t>
              </a:r>
              <a:r>
                <a:rPr lang="zh-CN" altLang="en-US" sz="1050" b="1" dirty="0">
                  <a:solidFill>
                    <a:srgbClr val="558ED5"/>
                  </a:solidFill>
                  <a:latin typeface="微软雅黑" panose="020B0503020204020204" pitchFamily="34" charset="-122"/>
                  <a:ea typeface="微软雅黑" panose="020B0503020204020204" pitchFamily="34" charset="-122"/>
                </a:rPr>
                <a:t>清单上的个人</a:t>
              </a:r>
              <a:r>
                <a:rPr lang="en-US" altLang="zh-CN" sz="1050" b="1" dirty="0">
                  <a:solidFill>
                    <a:srgbClr val="558ED5"/>
                  </a:solidFill>
                  <a:latin typeface="微软雅黑" panose="020B0503020204020204" pitchFamily="34" charset="-122"/>
                  <a:ea typeface="微软雅黑" panose="020B0503020204020204" pitchFamily="34" charset="-122"/>
                </a:rPr>
                <a:t>/</a:t>
              </a:r>
              <a:r>
                <a:rPr lang="zh-CN" altLang="en-US" sz="1050" b="1" dirty="0">
                  <a:solidFill>
                    <a:srgbClr val="558ED5"/>
                  </a:solidFill>
                  <a:latin typeface="微软雅黑" panose="020B0503020204020204" pitchFamily="34" charset="-122"/>
                  <a:ea typeface="微软雅黑" panose="020B0503020204020204" pitchFamily="34" charset="-122"/>
                </a:rPr>
                <a:t>实体被完全的“隔离”。</a:t>
              </a:r>
              <a:endParaRPr lang="en-US" altLang="zh-CN" sz="1050" b="1" dirty="0">
                <a:solidFill>
                  <a:srgbClr val="558ED5"/>
                </a:solidFill>
                <a:latin typeface="微软雅黑" panose="020B0503020204020204" pitchFamily="34" charset="-122"/>
                <a:ea typeface="微软雅黑" panose="020B0503020204020204" pitchFamily="34" charset="-122"/>
              </a:endParaRPr>
            </a:p>
            <a:p>
              <a:pPr marL="171450" lvl="0" indent="-171450">
                <a:lnSpc>
                  <a:spcPct val="120000"/>
                </a:lnSpc>
                <a:spcBef>
                  <a:spcPts val="300"/>
                </a:spcBef>
                <a:buFont typeface="Wingdings" panose="05000000000000000000" pitchFamily="2" charset="2"/>
                <a:buChar char="Ø"/>
                <a:defRPr/>
              </a:pPr>
              <a:r>
                <a:rPr lang="en-GB" altLang="zh-CN" sz="1050" b="1" dirty="0">
                  <a:solidFill>
                    <a:prstClr val="white">
                      <a:lumMod val="50000"/>
                    </a:prstClr>
                  </a:solidFill>
                  <a:latin typeface="微软雅黑" panose="020B0503020204020204" pitchFamily="34" charset="-122"/>
                  <a:ea typeface="微软雅黑" panose="020B0503020204020204" pitchFamily="34" charset="-122"/>
                </a:rPr>
                <a:t>BIS</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的实体清单并不是禁止美国企业与被列入实体清单上的实体进行的所有交易，而是若拟与该等实体进行交易，那要向</a:t>
              </a:r>
              <a:r>
                <a:rPr lang="en-GB" altLang="zh-CN" sz="1050" b="1" dirty="0">
                  <a:solidFill>
                    <a:prstClr val="white">
                      <a:lumMod val="50000"/>
                    </a:prstClr>
                  </a:solidFill>
                  <a:latin typeface="微软雅黑" panose="020B0503020204020204" pitchFamily="34" charset="-122"/>
                  <a:ea typeface="微软雅黑" panose="020B0503020204020204" pitchFamily="34" charset="-122"/>
                </a:rPr>
                <a:t>BIS</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申请出口许可。</a:t>
              </a:r>
              <a:endParaRPr lang="en-US" altLang="zh-CN" sz="105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1732702" y="3765911"/>
              <a:ext cx="5516034" cy="99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lvl="0" indent="-171450">
                <a:lnSpc>
                  <a:spcPct val="120000"/>
                </a:lnSpc>
                <a:spcBef>
                  <a:spcPts val="300"/>
                </a:spcBef>
                <a:buFont typeface="Wingdings" panose="05000000000000000000" pitchFamily="2" charset="2"/>
                <a:buChar char="Ø"/>
                <a:defRPr/>
              </a:pPr>
              <a:r>
                <a:rPr lang="en-GB" altLang="zh-CN" sz="1050" b="1" dirty="0">
                  <a:solidFill>
                    <a:srgbClr val="558ED5"/>
                  </a:solidFill>
                  <a:latin typeface="微软雅黑" panose="020B0503020204020204" pitchFamily="34" charset="-122"/>
                  <a:ea typeface="微软雅黑" panose="020B0503020204020204" pitchFamily="34" charset="-122"/>
                </a:rPr>
                <a:t>SDN</a:t>
              </a:r>
              <a:r>
                <a:rPr lang="zh-CN" altLang="en-US" sz="1050" b="1" dirty="0">
                  <a:solidFill>
                    <a:srgbClr val="558ED5"/>
                  </a:solidFill>
                  <a:latin typeface="微软雅黑" panose="020B0503020204020204" pitchFamily="34" charset="-122"/>
                  <a:ea typeface="微软雅黑" panose="020B0503020204020204" pitchFamily="34" charset="-122"/>
                </a:rPr>
                <a:t>清单的效力不仅及于被列入个人</a:t>
              </a:r>
              <a:r>
                <a:rPr lang="en-US" altLang="zh-CN" sz="1050" b="1" dirty="0">
                  <a:solidFill>
                    <a:srgbClr val="558ED5"/>
                  </a:solidFill>
                  <a:latin typeface="微软雅黑" panose="020B0503020204020204" pitchFamily="34" charset="-122"/>
                  <a:ea typeface="微软雅黑" panose="020B0503020204020204" pitchFamily="34" charset="-122"/>
                </a:rPr>
                <a:t>/</a:t>
              </a:r>
              <a:r>
                <a:rPr lang="zh-CN" altLang="en-US" sz="1050" b="1" dirty="0">
                  <a:solidFill>
                    <a:srgbClr val="558ED5"/>
                  </a:solidFill>
                  <a:latin typeface="微软雅黑" panose="020B0503020204020204" pitchFamily="34" charset="-122"/>
                  <a:ea typeface="微软雅黑" panose="020B0503020204020204" pitchFamily="34" charset="-122"/>
                </a:rPr>
                <a:t>实体本身，其还包括其直接或间接持有</a:t>
              </a:r>
              <a:r>
                <a:rPr lang="en-US" altLang="zh-CN" sz="1050" b="1" dirty="0">
                  <a:solidFill>
                    <a:srgbClr val="558ED5"/>
                  </a:solidFill>
                  <a:latin typeface="微软雅黑" panose="020B0503020204020204" pitchFamily="34" charset="-122"/>
                  <a:ea typeface="微软雅黑" panose="020B0503020204020204" pitchFamily="34" charset="-122"/>
                </a:rPr>
                <a:t>50%</a:t>
              </a:r>
              <a:r>
                <a:rPr lang="zh-CN" altLang="en-US" sz="1050" b="1" dirty="0">
                  <a:solidFill>
                    <a:srgbClr val="558ED5"/>
                  </a:solidFill>
                  <a:latin typeface="微软雅黑" panose="020B0503020204020204" pitchFamily="34" charset="-122"/>
                  <a:ea typeface="微软雅黑" panose="020B0503020204020204" pitchFamily="34" charset="-122"/>
                </a:rPr>
                <a:t>以上权益的实体，无论该等实体是否在</a:t>
              </a:r>
              <a:r>
                <a:rPr lang="en-GB" altLang="zh-CN" sz="1050" b="1" dirty="0">
                  <a:solidFill>
                    <a:srgbClr val="558ED5"/>
                  </a:solidFill>
                  <a:latin typeface="微软雅黑" panose="020B0503020204020204" pitchFamily="34" charset="-122"/>
                  <a:ea typeface="微软雅黑" panose="020B0503020204020204" pitchFamily="34" charset="-122"/>
                </a:rPr>
                <a:t>SDN</a:t>
              </a:r>
              <a:r>
                <a:rPr lang="zh-CN" altLang="en-US" sz="1050" b="1" dirty="0">
                  <a:solidFill>
                    <a:srgbClr val="558ED5"/>
                  </a:solidFill>
                  <a:latin typeface="微软雅黑" panose="020B0503020204020204" pitchFamily="34" charset="-122"/>
                  <a:ea typeface="微软雅黑" panose="020B0503020204020204" pitchFamily="34" charset="-122"/>
                </a:rPr>
                <a:t>清单中单独列出其名称，也一并被“隔离”。</a:t>
              </a:r>
              <a:endParaRPr lang="en-US" altLang="zh-CN" sz="1050" dirty="0">
                <a:solidFill>
                  <a:prstClr val="white">
                    <a:lumMod val="50000"/>
                  </a:prstClr>
                </a:solidFill>
                <a:latin typeface="微软雅黑" panose="020B0503020204020204" pitchFamily="34" charset="-122"/>
                <a:ea typeface="微软雅黑" panose="020B0503020204020204" pitchFamily="34" charset="-122"/>
              </a:endParaRPr>
            </a:p>
            <a:p>
              <a:pPr marL="171450" lvl="0" indent="-171450">
                <a:lnSpc>
                  <a:spcPct val="120000"/>
                </a:lnSpc>
                <a:spcBef>
                  <a:spcPts val="300"/>
                </a:spcBef>
                <a:buFont typeface="Wingdings" panose="05000000000000000000" pitchFamily="2" charset="2"/>
                <a:buChar char="Ø"/>
                <a:defRPr/>
              </a:pPr>
              <a:r>
                <a:rPr lang="zh-CN" altLang="en-US" sz="1050" b="1" dirty="0">
                  <a:solidFill>
                    <a:prstClr val="white">
                      <a:lumMod val="50000"/>
                    </a:prstClr>
                  </a:solidFill>
                  <a:latin typeface="微软雅黑" panose="020B0503020204020204" pitchFamily="34" charset="-122"/>
                  <a:ea typeface="微软雅黑" panose="020B0503020204020204" pitchFamily="34" charset="-122"/>
                </a:rPr>
                <a:t>对于</a:t>
              </a:r>
              <a:r>
                <a:rPr lang="en-GB" altLang="zh-CN" sz="1050" b="1" dirty="0">
                  <a:solidFill>
                    <a:prstClr val="white">
                      <a:lumMod val="50000"/>
                    </a:prstClr>
                  </a:solidFill>
                  <a:latin typeface="微软雅黑" panose="020B0503020204020204" pitchFamily="34" charset="-122"/>
                  <a:ea typeface="微软雅黑" panose="020B0503020204020204" pitchFamily="34" charset="-122"/>
                </a:rPr>
                <a:t>BIS</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的实体清单，即使某一个外国实体被列入实体清单，但除特殊情况外，持有受</a:t>
              </a:r>
              <a:r>
                <a:rPr lang="en-US" altLang="zh-CN" sz="1050" b="1" dirty="0">
                  <a:solidFill>
                    <a:prstClr val="white">
                      <a:lumMod val="50000"/>
                    </a:prstClr>
                  </a:solidFill>
                  <a:latin typeface="微软雅黑" panose="020B0503020204020204" pitchFamily="34" charset="-122"/>
                  <a:ea typeface="微软雅黑" panose="020B0503020204020204" pitchFamily="34" charset="-122"/>
                </a:rPr>
                <a:t>《</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出口管制条例</a:t>
              </a:r>
              <a:r>
                <a:rPr lang="en-US" altLang="zh-CN" sz="1050" b="1" dirty="0">
                  <a:solidFill>
                    <a:prstClr val="white">
                      <a:lumMod val="50000"/>
                    </a:prstClr>
                  </a:solidFill>
                  <a:latin typeface="微软雅黑" panose="020B0503020204020204" pitchFamily="34" charset="-122"/>
                  <a:ea typeface="微软雅黑" panose="020B0503020204020204" pitchFamily="34" charset="-122"/>
                </a:rPr>
                <a:t>》</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管制的产品的企业理论上仍可与该被列外国实体的子公司、母公司以及受统一控制的企业进行交易。</a:t>
              </a:r>
              <a:endParaRPr kumimoji="0" lang="en-US" altLang="zh-CN" sz="1050" b="1"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endParaRPr>
            </a:p>
          </p:txBody>
        </p:sp>
        <p:sp>
          <p:nvSpPr>
            <p:cNvPr id="24" name="Rectangle 24"/>
            <p:cNvSpPr>
              <a:spLocks noChangeArrowheads="1"/>
            </p:cNvSpPr>
            <p:nvPr/>
          </p:nvSpPr>
          <p:spPr bwMode="auto">
            <a:xfrm>
              <a:off x="5360648" y="1931690"/>
              <a:ext cx="2669195" cy="10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spcBef>
                  <a:spcPts val="300"/>
                </a:spcBef>
                <a:defRPr/>
              </a:pP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spcBef>
                  <a:spcPts val="300"/>
                </a:spcBef>
                <a:buFont typeface="Wingdings" panose="05000000000000000000" pitchFamily="2" charset="2"/>
                <a:buChar char="Ø"/>
                <a:defRPr/>
              </a:pPr>
              <a:r>
                <a:rPr lang="zh-CN" altLang="en-US" sz="1050" b="1" dirty="0">
                  <a:solidFill>
                    <a:srgbClr val="558ED5"/>
                  </a:solidFill>
                  <a:latin typeface="微软雅黑" panose="020B0503020204020204" pitchFamily="34" charset="-122"/>
                  <a:ea typeface="微软雅黑" panose="020B0503020204020204" pitchFamily="34" charset="-122"/>
                </a:rPr>
                <a:t>被列于</a:t>
              </a:r>
              <a:r>
                <a:rPr lang="en-GB" altLang="zh-CN" sz="1050" b="1" dirty="0">
                  <a:solidFill>
                    <a:srgbClr val="558ED5"/>
                  </a:solidFill>
                  <a:latin typeface="微软雅黑" panose="020B0503020204020204" pitchFamily="34" charset="-122"/>
                  <a:ea typeface="微软雅黑" panose="020B0503020204020204" pitchFamily="34" charset="-122"/>
                </a:rPr>
                <a:t>SDN</a:t>
              </a:r>
              <a:r>
                <a:rPr lang="zh-CN" altLang="en-US" sz="1050" b="1" dirty="0">
                  <a:solidFill>
                    <a:srgbClr val="558ED5"/>
                  </a:solidFill>
                  <a:latin typeface="微软雅黑" panose="020B0503020204020204" pitchFamily="34" charset="-122"/>
                  <a:ea typeface="微软雅黑" panose="020B0503020204020204" pitchFamily="34" charset="-122"/>
                </a:rPr>
                <a:t>清单上的个人</a:t>
              </a:r>
              <a:r>
                <a:rPr lang="en-US" altLang="zh-CN" sz="1050" b="1" dirty="0">
                  <a:solidFill>
                    <a:srgbClr val="558ED5"/>
                  </a:solidFill>
                  <a:latin typeface="微软雅黑" panose="020B0503020204020204" pitchFamily="34" charset="-122"/>
                  <a:ea typeface="微软雅黑" panose="020B0503020204020204" pitchFamily="34" charset="-122"/>
                </a:rPr>
                <a:t>/</a:t>
              </a:r>
              <a:r>
                <a:rPr lang="zh-CN" altLang="en-US" sz="1050" b="1" dirty="0">
                  <a:solidFill>
                    <a:srgbClr val="558ED5"/>
                  </a:solidFill>
                  <a:latin typeface="微软雅黑" panose="020B0503020204020204" pitchFamily="34" charset="-122"/>
                  <a:ea typeface="微软雅黑" panose="020B0503020204020204" pitchFamily="34" charset="-122"/>
                </a:rPr>
                <a:t>实体的资产也一并被“隔离”。</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  </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 </a:t>
              </a:r>
              <a:endPar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marL="171450" lvl="0" indent="-171450">
                <a:lnSpc>
                  <a:spcPct val="120000"/>
                </a:lnSpc>
                <a:spcBef>
                  <a:spcPts val="300"/>
                </a:spcBef>
                <a:buFont typeface="Wingdings" panose="05000000000000000000" pitchFamily="2" charset="2"/>
                <a:buChar char="Ø"/>
                <a:defRPr/>
              </a:pPr>
              <a:r>
                <a:rPr lang="zh-CN" altLang="en-US" sz="1050" b="1" dirty="0">
                  <a:solidFill>
                    <a:prstClr val="white">
                      <a:lumMod val="50000"/>
                    </a:prstClr>
                  </a:solidFill>
                  <a:latin typeface="微软雅黑" panose="020B0503020204020204" pitchFamily="34" charset="-122"/>
                  <a:ea typeface="微软雅黑" panose="020B0503020204020204" pitchFamily="34" charset="-122"/>
                </a:rPr>
                <a:t>被列于</a:t>
              </a:r>
              <a:r>
                <a:rPr lang="en-US" altLang="zh-CN" sz="1050" b="1" dirty="0">
                  <a:solidFill>
                    <a:prstClr val="white">
                      <a:lumMod val="50000"/>
                    </a:prstClr>
                  </a:solidFill>
                  <a:latin typeface="微软雅黑" panose="020B0503020204020204" pitchFamily="34" charset="-122"/>
                  <a:ea typeface="微软雅黑" panose="020B0503020204020204" pitchFamily="34" charset="-122"/>
                </a:rPr>
                <a:t>BIS</a:t>
              </a:r>
              <a:r>
                <a:rPr lang="zh-CN" altLang="en-US" sz="1050" b="1" dirty="0">
                  <a:solidFill>
                    <a:prstClr val="white">
                      <a:lumMod val="50000"/>
                    </a:prstClr>
                  </a:solidFill>
                  <a:latin typeface="微软雅黑" panose="020B0503020204020204" pitchFamily="34" charset="-122"/>
                  <a:ea typeface="微软雅黑" panose="020B0503020204020204" pitchFamily="34" charset="-122"/>
                </a:rPr>
                <a:t>的实体清单上的实体通常不会影响其所持有的资产。</a:t>
              </a:r>
              <a:endParaRPr lang="en-US" altLang="zh-CN" sz="105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三角形 26"/>
            <p:cNvSpPr/>
            <p:nvPr/>
          </p:nvSpPr>
          <p:spPr>
            <a:xfrm>
              <a:off x="3801409" y="186361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25" name="Rectangle 18"/>
          <p:cNvSpPr>
            <a:spLocks noChangeArrowheads="1"/>
          </p:cNvSpPr>
          <p:nvPr/>
        </p:nvSpPr>
        <p:spPr bwMode="auto">
          <a:xfrm>
            <a:off x="463551" y="195487"/>
            <a:ext cx="4005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——SDN</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清单与实体清单的区别</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anim calcmode="lin" valueType="num">
                                      <p:cBhvr>
                                        <p:cTn id="8" dur="300" fill="hold"/>
                                        <p:tgtEl>
                                          <p:spTgt spid="25"/>
                                        </p:tgtEl>
                                        <p:attrNameLst>
                                          <p:attrName>ppt_x</p:attrName>
                                        </p:attrNameLst>
                                      </p:cBhvr>
                                      <p:tavLst>
                                        <p:tav tm="0">
                                          <p:val>
                                            <p:strVal val="#ppt_x"/>
                                          </p:val>
                                        </p:tav>
                                        <p:tav tm="100000">
                                          <p:val>
                                            <p:strVal val="#ppt_x"/>
                                          </p:val>
                                        </p:tav>
                                      </p:tavLst>
                                    </p:anim>
                                    <p:anim calcmode="lin" valueType="num">
                                      <p:cBhvr>
                                        <p:cTn id="9" dur="3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4" y="1206324"/>
            <a:ext cx="4678650" cy="1907918"/>
          </a:xfrm>
          <a:prstGeom prst="rect">
            <a:avLst/>
          </a:prstGeom>
        </p:spPr>
      </p:pic>
      <p:sp>
        <p:nvSpPr>
          <p:cNvPr id="8" name="矩形 7"/>
          <p:cNvSpPr/>
          <p:nvPr/>
        </p:nvSpPr>
        <p:spPr>
          <a:xfrm>
            <a:off x="5001504" y="1517798"/>
            <a:ext cx="3168351" cy="1407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dirty="0"/>
          </a:p>
        </p:txBody>
      </p:sp>
      <p:grpSp>
        <p:nvGrpSpPr>
          <p:cNvPr id="3" name="组合 2"/>
          <p:cNvGrpSpPr/>
          <p:nvPr/>
        </p:nvGrpSpPr>
        <p:grpSpPr>
          <a:xfrm>
            <a:off x="1443980" y="3325950"/>
            <a:ext cx="5259754" cy="1453783"/>
            <a:chOff x="752407" y="3341309"/>
            <a:chExt cx="5259754" cy="1453783"/>
          </a:xfrm>
        </p:grpSpPr>
        <p:sp>
          <p:nvSpPr>
            <p:cNvPr id="9" name="Rectangle 24"/>
            <p:cNvSpPr>
              <a:spLocks noChangeArrowheads="1"/>
            </p:cNvSpPr>
            <p:nvPr/>
          </p:nvSpPr>
          <p:spPr bwMode="auto">
            <a:xfrm>
              <a:off x="752407" y="3888574"/>
              <a:ext cx="2019393" cy="27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lvl="0" indent="-171450">
                <a:lnSpc>
                  <a:spcPct val="120000"/>
                </a:lnSpc>
                <a:spcBef>
                  <a:spcPts val="500"/>
                </a:spcBef>
                <a:buClr>
                  <a:prstClr val="white">
                    <a:lumMod val="50000"/>
                  </a:prstClr>
                </a:buClr>
                <a:buFont typeface="Wingdings" panose="05000000000000000000" pitchFamily="2" charset="2"/>
                <a:buChar char="Ø"/>
                <a:defRPr/>
              </a:pPr>
              <a:r>
                <a:rPr lang="zh-CN" altLang="en-US" sz="1600" b="1" i="1" dirty="0">
                  <a:solidFill>
                    <a:schemeClr val="tx2"/>
                  </a:solidFill>
                </a:rPr>
                <a:t>主要借口包括：</a:t>
              </a:r>
              <a:endParaRPr kumimoji="0" lang="en-US" altLang="zh-CN" sz="1600" b="1" i="1" u="none" strike="noStrike" kern="1200" cap="none" spc="0" normalizeH="0" baseline="0" noProof="0" dirty="0">
                <a:ln>
                  <a:noFill/>
                </a:ln>
                <a:solidFill>
                  <a:schemeClr val="tx2"/>
                </a:solidFill>
                <a:effectLst/>
                <a:uLnTx/>
                <a:uFillTx/>
                <a:latin typeface="Calibri" panose="020F0502020204030204"/>
                <a:ea typeface="宋体" panose="02010600030101010101" pitchFamily="2" charset="-122"/>
              </a:endParaRPr>
            </a:p>
          </p:txBody>
        </p:sp>
        <p:sp>
          <p:nvSpPr>
            <p:cNvPr id="10" name="矩形 9"/>
            <p:cNvSpPr/>
            <p:nvPr/>
          </p:nvSpPr>
          <p:spPr>
            <a:xfrm>
              <a:off x="2987825" y="3341309"/>
              <a:ext cx="3024336"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Rectangle 24"/>
            <p:cNvSpPr>
              <a:spLocks noChangeArrowheads="1"/>
            </p:cNvSpPr>
            <p:nvPr/>
          </p:nvSpPr>
          <p:spPr bwMode="auto">
            <a:xfrm>
              <a:off x="3124907" y="3453682"/>
              <a:ext cx="2808313" cy="20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spcBef>
                  <a:spcPts val="300"/>
                </a:spcBef>
                <a:defRPr/>
              </a:pPr>
              <a:r>
                <a:rPr lang="zh-CN" altLang="en-US" sz="1200" b="1" dirty="0">
                  <a:solidFill>
                    <a:prstClr val="white">
                      <a:lumMod val="50000"/>
                    </a:prstClr>
                  </a:solidFill>
                  <a:latin typeface="微软雅黑" panose="020B0503020204020204" pitchFamily="34" charset="-122"/>
                  <a:ea typeface="微软雅黑" panose="020B0503020204020204" pitchFamily="34" charset="-122"/>
                </a:rPr>
                <a:t>在中国境内“侵犯人权”</a:t>
              </a:r>
              <a:endParaRPr kumimoji="0" lang="en-US" altLang="zh-CN"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987825" y="3852504"/>
              <a:ext cx="3024336"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Rectangle 24"/>
            <p:cNvSpPr>
              <a:spLocks noChangeArrowheads="1"/>
            </p:cNvSpPr>
            <p:nvPr/>
          </p:nvSpPr>
          <p:spPr bwMode="auto">
            <a:xfrm>
              <a:off x="3131839" y="3920795"/>
              <a:ext cx="2808313" cy="20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spcBef>
                  <a:spcPts val="300"/>
                </a:spcBef>
                <a:defRPr/>
              </a:pPr>
              <a:r>
                <a:rPr lang="zh-CN" altLang="en-US" sz="1200" b="1" dirty="0">
                  <a:solidFill>
                    <a:prstClr val="white">
                      <a:lumMod val="50000"/>
                    </a:prstClr>
                  </a:solidFill>
                  <a:latin typeface="微软雅黑" panose="020B0503020204020204" pitchFamily="34" charset="-122"/>
                  <a:ea typeface="微软雅黑" panose="020B0503020204020204" pitchFamily="34" charset="-122"/>
                </a:rPr>
                <a:t>支持南海岛礁“非法军事化”</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2987825" y="4363044"/>
              <a:ext cx="3024336"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Rectangle 24"/>
            <p:cNvSpPr>
              <a:spLocks noChangeArrowheads="1"/>
            </p:cNvSpPr>
            <p:nvPr/>
          </p:nvSpPr>
          <p:spPr bwMode="auto">
            <a:xfrm>
              <a:off x="3095836" y="4370680"/>
              <a:ext cx="2808313"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spcBef>
                  <a:spcPts val="300"/>
                </a:spcBef>
                <a:defRPr/>
              </a:pPr>
              <a:r>
                <a:rPr lang="zh-CN" altLang="en-US" sz="1200" b="1" dirty="0">
                  <a:solidFill>
                    <a:prstClr val="white">
                      <a:lumMod val="50000"/>
                    </a:prstClr>
                  </a:solidFill>
                  <a:latin typeface="微软雅黑" panose="020B0503020204020204" pitchFamily="34" charset="-122"/>
                  <a:ea typeface="微软雅黑" panose="020B0503020204020204" pitchFamily="34" charset="-122"/>
                </a:rPr>
                <a:t>购买原产于美国的产品以支持中国人民解放军项目，以及参与窃取美国贸易机密</a:t>
              </a:r>
              <a:endParaRPr kumimoji="0" lang="en-US" altLang="zh-CN"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2555776" y="3341309"/>
              <a:ext cx="4320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2555776" y="3852504"/>
              <a:ext cx="432048"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2555776" y="4363044"/>
              <a:ext cx="432048"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Rectangle 24"/>
          <p:cNvSpPr>
            <a:spLocks noChangeArrowheads="1"/>
          </p:cNvSpPr>
          <p:nvPr/>
        </p:nvSpPr>
        <p:spPr bwMode="auto">
          <a:xfrm>
            <a:off x="5148062" y="1618544"/>
            <a:ext cx="2875233" cy="12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lvl="0" indent="-171450">
              <a:lnSpc>
                <a:spcPct val="120000"/>
              </a:lnSpc>
              <a:spcBef>
                <a:spcPts val="500"/>
              </a:spcBef>
              <a:buClr>
                <a:prstClr val="white">
                  <a:lumMod val="50000"/>
                </a:prstClr>
              </a:buClr>
              <a:buFont typeface="Wingdings" panose="05000000000000000000" pitchFamily="2" charset="2"/>
              <a:buChar char="Ø"/>
              <a:defRPr/>
            </a:pPr>
            <a:r>
              <a:rPr lang="zh-CN" altLang="en-US" sz="1100" b="1" i="1" dirty="0">
                <a:solidFill>
                  <a:schemeClr val="tx2"/>
                </a:solidFill>
                <a:latin typeface="等线" panose="02010600030101010101" pitchFamily="2" charset="-122"/>
                <a:ea typeface="等线" panose="02010600030101010101" pitchFamily="2" charset="-122"/>
              </a:rPr>
              <a:t>在此公告中，</a:t>
            </a:r>
            <a:r>
              <a:rPr lang="en-GB" altLang="zh-CN" sz="1100" b="1" i="1" dirty="0">
                <a:solidFill>
                  <a:schemeClr val="tx2"/>
                </a:solidFill>
                <a:latin typeface="等线" panose="02010600030101010101" pitchFamily="2" charset="-122"/>
                <a:ea typeface="等线" panose="02010600030101010101" pitchFamily="2" charset="-122"/>
              </a:rPr>
              <a:t>BIS</a:t>
            </a:r>
            <a:r>
              <a:rPr lang="zh-CN" altLang="en-US" sz="1100" b="1" i="1" dirty="0">
                <a:solidFill>
                  <a:schemeClr val="tx2"/>
                </a:solidFill>
                <a:latin typeface="等线" panose="02010600030101010101" pitchFamily="2" charset="-122"/>
                <a:ea typeface="等线" panose="02010600030101010101" pitchFamily="2" charset="-122"/>
              </a:rPr>
              <a:t>修改了</a:t>
            </a:r>
            <a:r>
              <a:rPr lang="en-US" altLang="zh-CN" sz="1100" b="1" i="1" dirty="0">
                <a:solidFill>
                  <a:schemeClr val="tx2"/>
                </a:solidFill>
                <a:latin typeface="等线" panose="02010600030101010101" pitchFamily="2" charset="-122"/>
                <a:ea typeface="等线" panose="02010600030101010101" pitchFamily="2" charset="-122"/>
              </a:rPr>
              <a:t>《</a:t>
            </a:r>
            <a:r>
              <a:rPr lang="zh-CN" altLang="en-US" sz="1100" b="1" i="1" dirty="0">
                <a:solidFill>
                  <a:schemeClr val="tx2"/>
                </a:solidFill>
                <a:latin typeface="等线" panose="02010600030101010101" pitchFamily="2" charset="-122"/>
                <a:ea typeface="等线" panose="02010600030101010101" pitchFamily="2" charset="-122"/>
              </a:rPr>
              <a:t>出口管理条例</a:t>
            </a:r>
            <a:r>
              <a:rPr lang="en-US" altLang="zh-CN" sz="1100" b="1" i="1" dirty="0">
                <a:solidFill>
                  <a:schemeClr val="tx2"/>
                </a:solidFill>
                <a:latin typeface="等线" panose="02010600030101010101" pitchFamily="2" charset="-122"/>
                <a:ea typeface="等线" panose="02010600030101010101" pitchFamily="2" charset="-122"/>
              </a:rPr>
              <a:t>》</a:t>
            </a:r>
            <a:r>
              <a:rPr lang="zh-CN" altLang="en-US" sz="1100" b="1" i="1" dirty="0">
                <a:solidFill>
                  <a:schemeClr val="tx2"/>
                </a:solidFill>
                <a:latin typeface="等线" panose="02010600030101010101" pitchFamily="2" charset="-122"/>
                <a:ea typeface="等线" panose="02010600030101010101" pitchFamily="2" charset="-122"/>
              </a:rPr>
              <a:t>（</a:t>
            </a:r>
            <a:r>
              <a:rPr lang="en-GB" altLang="zh-CN" sz="1100" b="1" i="1" dirty="0">
                <a:solidFill>
                  <a:schemeClr val="tx2"/>
                </a:solidFill>
                <a:latin typeface="等线" panose="02010600030101010101" pitchFamily="2" charset="-122"/>
                <a:ea typeface="等线" panose="02010600030101010101" pitchFamily="2" charset="-122"/>
              </a:rPr>
              <a:t>EAR</a:t>
            </a:r>
            <a:r>
              <a:rPr lang="zh-CN" altLang="en-GB" sz="1100" b="1" i="1" dirty="0">
                <a:solidFill>
                  <a:schemeClr val="tx2"/>
                </a:solidFill>
                <a:latin typeface="等线" panose="02010600030101010101" pitchFamily="2" charset="-122"/>
                <a:ea typeface="等线" panose="02010600030101010101" pitchFamily="2" charset="-122"/>
              </a:rPr>
              <a:t>），</a:t>
            </a:r>
            <a:r>
              <a:rPr lang="zh-CN" altLang="en-US" sz="1100" b="1" i="1" dirty="0">
                <a:solidFill>
                  <a:schemeClr val="tx2"/>
                </a:solidFill>
                <a:latin typeface="等线" panose="02010600030101010101" pitchFamily="2" charset="-122"/>
                <a:ea typeface="等线" panose="02010600030101010101" pitchFamily="2" charset="-122"/>
              </a:rPr>
              <a:t>在实体清单中添加了</a:t>
            </a:r>
            <a:r>
              <a:rPr lang="en-US" altLang="zh-CN" sz="1100" b="1" i="1" dirty="0">
                <a:solidFill>
                  <a:schemeClr val="tx2"/>
                </a:solidFill>
                <a:latin typeface="等线" panose="02010600030101010101" pitchFamily="2" charset="-122"/>
                <a:ea typeface="等线" panose="02010600030101010101" pitchFamily="2" charset="-122"/>
              </a:rPr>
              <a:t>77</a:t>
            </a:r>
            <a:r>
              <a:rPr lang="zh-CN" altLang="en-US" sz="1100" b="1" i="1" dirty="0">
                <a:solidFill>
                  <a:schemeClr val="tx2"/>
                </a:solidFill>
                <a:latin typeface="等线" panose="02010600030101010101" pitchFamily="2" charset="-122"/>
                <a:ea typeface="等线" panose="02010600030101010101" pitchFamily="2" charset="-122"/>
              </a:rPr>
              <a:t>个实体（共计</a:t>
            </a:r>
            <a:r>
              <a:rPr lang="en-US" altLang="zh-CN" sz="1100" b="1" i="1" dirty="0">
                <a:solidFill>
                  <a:schemeClr val="tx2"/>
                </a:solidFill>
                <a:latin typeface="等线" panose="02010600030101010101" pitchFamily="2" charset="-122"/>
                <a:ea typeface="等线" panose="02010600030101010101" pitchFamily="2" charset="-122"/>
              </a:rPr>
              <a:t>78</a:t>
            </a:r>
            <a:r>
              <a:rPr lang="zh-CN" altLang="en-US" sz="1100" b="1" i="1" dirty="0">
                <a:solidFill>
                  <a:schemeClr val="tx2"/>
                </a:solidFill>
                <a:latin typeface="等线" panose="02010600030101010101" pitchFamily="2" charset="-122"/>
                <a:ea typeface="等线" panose="02010600030101010101" pitchFamily="2" charset="-122"/>
              </a:rPr>
              <a:t>个条目）。其中大部分为中国企业、高校以及个人等，而借口是，这些实体存在所谓“违反美国国家安全或外交政策利益的行动”。</a:t>
            </a:r>
            <a:endParaRPr lang="en-US" altLang="zh-CN" sz="1100" b="1" i="1" dirty="0">
              <a:solidFill>
                <a:schemeClr val="tx2"/>
              </a:solidFill>
              <a:latin typeface="等线" panose="02010600030101010101" pitchFamily="2" charset="-122"/>
              <a:ea typeface="等线" panose="02010600030101010101" pitchFamily="2" charset="-122"/>
            </a:endParaRPr>
          </a:p>
        </p:txBody>
      </p:sp>
      <p:cxnSp>
        <p:nvCxnSpPr>
          <p:cNvPr id="21" name="直线连接符 20"/>
          <p:cNvCxnSpPr/>
          <p:nvPr/>
        </p:nvCxnSpPr>
        <p:spPr>
          <a:xfrm>
            <a:off x="71499" y="3136650"/>
            <a:ext cx="8928992" cy="16838"/>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18"/>
          <p:cNvSpPr>
            <a:spLocks noChangeArrowheads="1"/>
          </p:cNvSpPr>
          <p:nvPr/>
        </p:nvSpPr>
        <p:spPr bwMode="auto">
          <a:xfrm>
            <a:off x="463551" y="195487"/>
            <a:ext cx="4103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实体清单不断增加中国企业</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6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300"/>
                                        <p:tgtEl>
                                          <p:spTgt spid="22"/>
                                        </p:tgtEl>
                                      </p:cBhvr>
                                    </p:animEffect>
                                    <p:anim calcmode="lin" valueType="num">
                                      <p:cBhvr>
                                        <p:cTn id="13" dur="300" fill="hold"/>
                                        <p:tgtEl>
                                          <p:spTgt spid="22"/>
                                        </p:tgtEl>
                                        <p:attrNameLst>
                                          <p:attrName>ppt_x</p:attrName>
                                        </p:attrNameLst>
                                      </p:cBhvr>
                                      <p:tavLst>
                                        <p:tav tm="0">
                                          <p:val>
                                            <p:strVal val="#ppt_x"/>
                                          </p:val>
                                        </p:tav>
                                        <p:tav tm="100000">
                                          <p:val>
                                            <p:strVal val="#ppt_x"/>
                                          </p:val>
                                        </p:tav>
                                      </p:tavLst>
                                    </p:anim>
                                    <p:anim calcmode="lin" valueType="num">
                                      <p:cBhvr>
                                        <p:cTn id="14" dur="3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8" name="Rectangle 18"/>
          <p:cNvSpPr>
            <a:spLocks noChangeArrowheads="1"/>
          </p:cNvSpPr>
          <p:nvPr/>
        </p:nvSpPr>
        <p:spPr bwMode="auto">
          <a:xfrm>
            <a:off x="463551" y="195487"/>
            <a:ext cx="4616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中国公司被</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列入实体清单的</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原因</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6" name="文本框 5"/>
          <p:cNvSpPr txBox="1"/>
          <p:nvPr/>
        </p:nvSpPr>
        <p:spPr>
          <a:xfrm>
            <a:off x="209368" y="4641357"/>
            <a:ext cx="1626328" cy="369332"/>
          </a:xfrm>
          <a:prstGeom prst="rect">
            <a:avLst/>
          </a:prstGeom>
          <a:noFill/>
        </p:spPr>
        <p:txBody>
          <a:bodyPr wrap="square" rtlCol="0">
            <a:spAutoFit/>
          </a:bodyPr>
          <a:lstStyle/>
          <a:p>
            <a:r>
              <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rPr>
              <a:t>保密文件</a:t>
            </a:r>
            <a:endPar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Privileged and Confidential</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aphicFrame>
        <p:nvGraphicFramePr>
          <p:cNvPr id="7" name="表格 8"/>
          <p:cNvGraphicFramePr>
            <a:graphicFrameLocks noGrp="1"/>
          </p:cNvGraphicFramePr>
          <p:nvPr/>
        </p:nvGraphicFramePr>
        <p:xfrm>
          <a:off x="463551" y="843558"/>
          <a:ext cx="8284913" cy="3601720"/>
        </p:xfrm>
        <a:graphic>
          <a:graphicData uri="http://schemas.openxmlformats.org/drawingml/2006/table">
            <a:tbl>
              <a:tblPr firstRow="1" bandRow="1">
                <a:tableStyleId>{5C22544A-7EE6-4342-B048-85BDC9FD1C3A}</a:tableStyleId>
              </a:tblPr>
              <a:tblGrid>
                <a:gridCol w="5043563"/>
                <a:gridCol w="3241350"/>
              </a:tblGrid>
              <a:tr h="370840">
                <a:tc>
                  <a:txBody>
                    <a:bodyPr/>
                    <a:lstStyle/>
                    <a:p>
                      <a:pPr algn="ct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原因</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ct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中国</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中国的军民融合（</a:t>
                      </a:r>
                      <a:r>
                        <a:rPr 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MCF</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）原则以及</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企业</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与中国军工园区中</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的</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实体之间</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有业务关系</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半导体制造公司和十个</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关联</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实体</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，在</a:t>
                      </a:r>
                      <a:r>
                        <a:rPr lang="en-US" alt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10</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纳米或以下的先进技术节点上生产半导体所需的物品将被推定为拒绝</a:t>
                      </a:r>
                      <a:endPar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侵犯人权</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、遗传资源收集和高技术监视</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100" kern="100" dirty="0">
                          <a:solidFill>
                            <a:schemeClr val="dk1"/>
                          </a:solidFill>
                          <a:effectLst/>
                          <a:latin typeface="Times New Roman" panose="02020603050405020304" pitchFamily="18" charset="0"/>
                          <a:ea typeface="微软雅黑 Light" panose="020B0502040204020203" pitchFamily="34" charset="-122"/>
                          <a:cs typeface="Times New Roman" panose="02020603050405020304" pitchFamily="18" charset="0"/>
                        </a:rPr>
                        <a:t>四家科技公司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支持南海岛礁“非法军事化</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四家</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造船公司</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和某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重工有限公司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获取和尝试获取</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原产于美国的物品，以支持</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人民解放军</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的</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计划</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船舶工业集团有限公司</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研究院</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rowSpan="3">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获取并尝试获取美国原产物品，以支持中国人民解放军的计划</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三所高校</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vMerge="1">
                  <a:tcP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资产管理</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vMerge="1">
                  <a:tcP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科教设备有限公司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r h="370840">
                <a:tc>
                  <a:txBody>
                    <a:bodyPr/>
                    <a:lstStyle/>
                    <a:p>
                      <a:pPr algn="just"/>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参与了与美国国家安全利益背道而驰的活动</a:t>
                      </a:r>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，损害了美国打击国际非法贩运核材料和其他放射性物质的努力。该公司向美国提供了标准较低的设备，意味着对货物的检查不够严格，增加了扩散的风险</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c>
                  <a:txBody>
                    <a:bodyPr/>
                    <a:lstStyle/>
                    <a:p>
                      <a:pPr algn="just"/>
                      <a:r>
                        <a:rPr lang="zh-CN" altLang="en-US"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某</a:t>
                      </a:r>
                      <a:r>
                        <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rPr>
                        <a:t>科技有限公司</a:t>
                      </a:r>
                      <a:endParaRPr lang="zh-CN" sz="1100" kern="100" dirty="0">
                        <a:effectLst/>
                        <a:latin typeface="Times New Roman" panose="02020603050405020304" pitchFamily="18" charset="0"/>
                        <a:ea typeface="微软雅黑 Light" panose="020B0502040204020203" pitchFamily="34" charset="-122"/>
                        <a:cs typeface="Times New Roman" panose="02020603050405020304" pitchFamily="18" charset="0"/>
                      </a:endParaRPr>
                    </a:p>
                  </a:txBody>
                  <a:tcPr marL="35478" marR="35478" marT="0" marB="0" anchor="ctr"/>
                </a:tc>
              </a:tr>
            </a:tbl>
          </a:graphicData>
        </a:graphic>
      </p:graphicFrame>
      <p:sp>
        <p:nvSpPr>
          <p:cNvPr id="9" name="文本框 8"/>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23</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0" y="195487"/>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实体清单的法律后果</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81" name="组 80"/>
          <p:cNvGrpSpPr/>
          <p:nvPr/>
        </p:nvGrpSpPr>
        <p:grpSpPr>
          <a:xfrm>
            <a:off x="1185952" y="2747847"/>
            <a:ext cx="6765016" cy="279537"/>
            <a:chOff x="1185952" y="3002956"/>
            <a:chExt cx="6765016" cy="279537"/>
          </a:xfrm>
        </p:grpSpPr>
        <p:cxnSp>
          <p:nvCxnSpPr>
            <p:cNvPr id="16" name="Straight Connector 48"/>
            <p:cNvCxnSpPr/>
            <p:nvPr/>
          </p:nvCxnSpPr>
          <p:spPr>
            <a:xfrm flipH="1">
              <a:off x="1326255" y="3141458"/>
              <a:ext cx="6479999" cy="1"/>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345739" y="3005494"/>
              <a:ext cx="28565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EECE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200" b="1" i="0" u="none" strike="noStrike" kern="1200" cap="none" spc="0" normalizeH="0" baseline="0" noProof="0" dirty="0">
                <a:ln>
                  <a:noFill/>
                </a:ln>
                <a:solidFill>
                  <a:srgbClr val="EEECE1">
                    <a:lumMod val="75000"/>
                  </a:srgbClr>
                </a:solidFill>
                <a:effectLst/>
                <a:uLnTx/>
                <a:uFillTx/>
                <a:latin typeface="Calibri" panose="020F0502020204030204"/>
                <a:ea typeface="宋体" panose="02010600030101010101" pitchFamily="2" charset="-122"/>
                <a:cs typeface="+mn-cs"/>
              </a:endParaRPr>
            </a:p>
          </p:txBody>
        </p:sp>
        <p:sp>
          <p:nvSpPr>
            <p:cNvPr id="20" name="矩形 19"/>
            <p:cNvSpPr/>
            <p:nvPr/>
          </p:nvSpPr>
          <p:spPr>
            <a:xfrm>
              <a:off x="5505526" y="3002958"/>
              <a:ext cx="28565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EECE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200" b="1" i="0" u="none" strike="noStrike" kern="1200" cap="none" spc="0" normalizeH="0" baseline="0" noProof="0" dirty="0">
                <a:ln>
                  <a:noFill/>
                </a:ln>
                <a:solidFill>
                  <a:srgbClr val="EEECE1">
                    <a:lumMod val="75000"/>
                  </a:srgbClr>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7665312" y="3002957"/>
              <a:ext cx="28565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EECE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200" b="1" i="0" u="none" strike="noStrike" kern="1200" cap="none" spc="0" normalizeH="0" baseline="0" noProof="0" dirty="0">
                <a:ln>
                  <a:noFill/>
                </a:ln>
                <a:solidFill>
                  <a:srgbClr val="EEECE1">
                    <a:lumMod val="75000"/>
                  </a:srgbClr>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1185952" y="3002956"/>
              <a:ext cx="28565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EECE1">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200" b="1" i="0" u="none" strike="noStrike" kern="1200" cap="none" spc="0" normalizeH="0" baseline="0" noProof="0" dirty="0">
                <a:ln>
                  <a:noFill/>
                </a:ln>
                <a:solidFill>
                  <a:srgbClr val="EEECE1">
                    <a:lumMod val="75000"/>
                  </a:srgbClr>
                </a:solidFill>
                <a:effectLst/>
                <a:uLnTx/>
                <a:uFillTx/>
                <a:latin typeface="Calibri" panose="020F0502020204030204"/>
                <a:ea typeface="宋体" panose="02010600030101010101" pitchFamily="2" charset="-122"/>
                <a:cs typeface="+mn-cs"/>
              </a:endParaRPr>
            </a:p>
          </p:txBody>
        </p:sp>
      </p:grpSp>
      <p:grpSp>
        <p:nvGrpSpPr>
          <p:cNvPr id="44" name="Group 49"/>
          <p:cNvGrpSpPr/>
          <p:nvPr/>
        </p:nvGrpSpPr>
        <p:grpSpPr>
          <a:xfrm>
            <a:off x="1450906" y="2139751"/>
            <a:ext cx="6214407" cy="539589"/>
            <a:chOff x="1383667" y="2000246"/>
            <a:chExt cx="6216326" cy="539756"/>
          </a:xfrm>
        </p:grpSpPr>
        <p:grpSp>
          <p:nvGrpSpPr>
            <p:cNvPr id="45" name="Group 14"/>
            <p:cNvGrpSpPr/>
            <p:nvPr/>
          </p:nvGrpSpPr>
          <p:grpSpPr>
            <a:xfrm>
              <a:off x="4830092" y="2000246"/>
              <a:ext cx="472285" cy="539756"/>
              <a:chOff x="4786314" y="3540133"/>
              <a:chExt cx="411163" cy="469901"/>
            </a:xfrm>
            <a:solidFill>
              <a:schemeClr val="bg1">
                <a:lumMod val="85000"/>
              </a:schemeClr>
            </a:solidFill>
          </p:grpSpPr>
          <p:sp>
            <p:nvSpPr>
              <p:cNvPr id="76"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17"/>
            <p:cNvGrpSpPr/>
            <p:nvPr/>
          </p:nvGrpSpPr>
          <p:grpSpPr>
            <a:xfrm>
              <a:off x="5404496" y="2000246"/>
              <a:ext cx="472285" cy="539756"/>
              <a:chOff x="4786314" y="3540133"/>
              <a:chExt cx="411163" cy="469901"/>
            </a:xfrm>
            <a:solidFill>
              <a:schemeClr val="bg1">
                <a:lumMod val="85000"/>
              </a:schemeClr>
            </a:solidFill>
          </p:grpSpPr>
          <p:sp>
            <p:nvSpPr>
              <p:cNvPr id="74"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7" name="Group 20"/>
            <p:cNvGrpSpPr/>
            <p:nvPr/>
          </p:nvGrpSpPr>
          <p:grpSpPr>
            <a:xfrm>
              <a:off x="5978900" y="2000246"/>
              <a:ext cx="472285" cy="539756"/>
              <a:chOff x="4786314" y="3540133"/>
              <a:chExt cx="411163" cy="469901"/>
            </a:xfrm>
            <a:solidFill>
              <a:schemeClr val="bg1">
                <a:lumMod val="85000"/>
              </a:schemeClr>
            </a:solidFill>
          </p:grpSpPr>
          <p:sp>
            <p:nvSpPr>
              <p:cNvPr id="72"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 name="Group 23"/>
            <p:cNvGrpSpPr/>
            <p:nvPr/>
          </p:nvGrpSpPr>
          <p:grpSpPr>
            <a:xfrm>
              <a:off x="6553304" y="2000246"/>
              <a:ext cx="472285" cy="539756"/>
              <a:chOff x="4786314" y="3540133"/>
              <a:chExt cx="411163" cy="469901"/>
            </a:xfrm>
            <a:solidFill>
              <a:schemeClr val="bg1">
                <a:lumMod val="85000"/>
              </a:schemeClr>
            </a:solidFill>
          </p:grpSpPr>
          <p:sp>
            <p:nvSpPr>
              <p:cNvPr id="70"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9" name="Group 26"/>
            <p:cNvGrpSpPr/>
            <p:nvPr/>
          </p:nvGrpSpPr>
          <p:grpSpPr>
            <a:xfrm>
              <a:off x="7127708" y="2000246"/>
              <a:ext cx="472285" cy="539756"/>
              <a:chOff x="4786314" y="3540133"/>
              <a:chExt cx="411163" cy="469901"/>
            </a:xfrm>
            <a:solidFill>
              <a:schemeClr val="bg1">
                <a:lumMod val="85000"/>
              </a:schemeClr>
            </a:solidFill>
          </p:grpSpPr>
          <p:sp>
            <p:nvSpPr>
              <p:cNvPr id="68"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0" name="Group 29"/>
            <p:cNvGrpSpPr/>
            <p:nvPr/>
          </p:nvGrpSpPr>
          <p:grpSpPr>
            <a:xfrm>
              <a:off x="1958071" y="2000246"/>
              <a:ext cx="472285" cy="539756"/>
              <a:chOff x="4786314" y="3540133"/>
              <a:chExt cx="411163" cy="469901"/>
            </a:xfrm>
            <a:solidFill>
              <a:schemeClr val="bg1">
                <a:lumMod val="85000"/>
              </a:schemeClr>
            </a:solidFill>
          </p:grpSpPr>
          <p:sp>
            <p:nvSpPr>
              <p:cNvPr id="66"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Group 32"/>
            <p:cNvGrpSpPr/>
            <p:nvPr/>
          </p:nvGrpSpPr>
          <p:grpSpPr>
            <a:xfrm>
              <a:off x="2532475" y="2000246"/>
              <a:ext cx="472285" cy="539756"/>
              <a:chOff x="4786314" y="3540133"/>
              <a:chExt cx="411163" cy="469901"/>
            </a:xfrm>
            <a:solidFill>
              <a:schemeClr val="bg1">
                <a:lumMod val="85000"/>
              </a:schemeClr>
            </a:solidFill>
          </p:grpSpPr>
          <p:sp>
            <p:nvSpPr>
              <p:cNvPr id="64"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Group 35"/>
            <p:cNvGrpSpPr/>
            <p:nvPr/>
          </p:nvGrpSpPr>
          <p:grpSpPr>
            <a:xfrm>
              <a:off x="3106879" y="2000246"/>
              <a:ext cx="472285" cy="539756"/>
              <a:chOff x="4786314" y="3540133"/>
              <a:chExt cx="411163" cy="469901"/>
            </a:xfrm>
            <a:solidFill>
              <a:schemeClr val="bg1">
                <a:lumMod val="85000"/>
              </a:schemeClr>
            </a:solidFill>
          </p:grpSpPr>
          <p:sp>
            <p:nvSpPr>
              <p:cNvPr id="62"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38"/>
            <p:cNvGrpSpPr/>
            <p:nvPr/>
          </p:nvGrpSpPr>
          <p:grpSpPr>
            <a:xfrm>
              <a:off x="3681283" y="2000246"/>
              <a:ext cx="472285" cy="539756"/>
              <a:chOff x="4786314" y="3540133"/>
              <a:chExt cx="411163" cy="469901"/>
            </a:xfrm>
            <a:solidFill>
              <a:schemeClr val="bg1">
                <a:lumMod val="85000"/>
              </a:schemeClr>
            </a:solidFill>
          </p:grpSpPr>
          <p:sp>
            <p:nvSpPr>
              <p:cNvPr id="60"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41"/>
            <p:cNvGrpSpPr/>
            <p:nvPr/>
          </p:nvGrpSpPr>
          <p:grpSpPr>
            <a:xfrm>
              <a:off x="4255687" y="2000246"/>
              <a:ext cx="472285" cy="539756"/>
              <a:chOff x="4786314" y="3540133"/>
              <a:chExt cx="411163" cy="469901"/>
            </a:xfrm>
          </p:grpSpPr>
          <p:sp>
            <p:nvSpPr>
              <p:cNvPr id="58"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solidFill>
                <a:schemeClr val="accent2"/>
              </a:solid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solidFill>
                <a:schemeClr val="accent2"/>
              </a:solid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44"/>
            <p:cNvGrpSpPr/>
            <p:nvPr/>
          </p:nvGrpSpPr>
          <p:grpSpPr>
            <a:xfrm>
              <a:off x="1383667" y="2000246"/>
              <a:ext cx="472285" cy="539756"/>
              <a:chOff x="4786314" y="3540133"/>
              <a:chExt cx="411163" cy="469901"/>
            </a:xfrm>
            <a:solidFill>
              <a:schemeClr val="bg1">
                <a:lumMod val="85000"/>
              </a:schemeClr>
            </a:solidFill>
          </p:grpSpPr>
          <p:sp>
            <p:nvSpPr>
              <p:cNvPr id="56" name="Freeform 884"/>
              <p:cNvSpPr/>
              <p:nvPr/>
            </p:nvSpPr>
            <p:spPr bwMode="auto">
              <a:xfrm>
                <a:off x="4786314" y="3786196"/>
                <a:ext cx="411163" cy="223838"/>
              </a:xfrm>
              <a:custGeom>
                <a:avLst/>
                <a:gdLst/>
                <a:ahLst/>
                <a:cxnLst>
                  <a:cxn ang="0">
                    <a:pos x="518" y="282"/>
                  </a:cxn>
                  <a:cxn ang="0">
                    <a:pos x="0" y="282"/>
                  </a:cxn>
                  <a:cxn ang="0">
                    <a:pos x="0" y="282"/>
                  </a:cxn>
                  <a:cxn ang="0">
                    <a:pos x="2" y="254"/>
                  </a:cxn>
                  <a:cxn ang="0">
                    <a:pos x="5" y="226"/>
                  </a:cxn>
                  <a:cxn ang="0">
                    <a:pos x="12" y="199"/>
                  </a:cxn>
                  <a:cxn ang="0">
                    <a:pos x="21" y="173"/>
                  </a:cxn>
                  <a:cxn ang="0">
                    <a:pos x="32" y="148"/>
                  </a:cxn>
                  <a:cxn ang="0">
                    <a:pos x="44" y="125"/>
                  </a:cxn>
                  <a:cxn ang="0">
                    <a:pos x="60" y="103"/>
                  </a:cxn>
                  <a:cxn ang="0">
                    <a:pos x="76" y="83"/>
                  </a:cxn>
                  <a:cxn ang="0">
                    <a:pos x="95" y="66"/>
                  </a:cxn>
                  <a:cxn ang="0">
                    <a:pos x="115" y="48"/>
                  </a:cxn>
                  <a:cxn ang="0">
                    <a:pos x="136" y="34"/>
                  </a:cxn>
                  <a:cxn ang="0">
                    <a:pos x="159" y="21"/>
                  </a:cxn>
                  <a:cxn ang="0">
                    <a:pos x="183" y="13"/>
                  </a:cxn>
                  <a:cxn ang="0">
                    <a:pos x="208" y="6"/>
                  </a:cxn>
                  <a:cxn ang="0">
                    <a:pos x="233" y="2"/>
                  </a:cxn>
                  <a:cxn ang="0">
                    <a:pos x="259" y="0"/>
                  </a:cxn>
                  <a:cxn ang="0">
                    <a:pos x="259" y="0"/>
                  </a:cxn>
                  <a:cxn ang="0">
                    <a:pos x="286" y="2"/>
                  </a:cxn>
                  <a:cxn ang="0">
                    <a:pos x="312" y="6"/>
                  </a:cxn>
                  <a:cxn ang="0">
                    <a:pos x="337" y="13"/>
                  </a:cxn>
                  <a:cxn ang="0">
                    <a:pos x="361" y="21"/>
                  </a:cxn>
                  <a:cxn ang="0">
                    <a:pos x="383" y="34"/>
                  </a:cxn>
                  <a:cxn ang="0">
                    <a:pos x="405" y="48"/>
                  </a:cxn>
                  <a:cxn ang="0">
                    <a:pos x="425" y="66"/>
                  </a:cxn>
                  <a:cxn ang="0">
                    <a:pos x="442" y="83"/>
                  </a:cxn>
                  <a:cxn ang="0">
                    <a:pos x="460" y="103"/>
                  </a:cxn>
                  <a:cxn ang="0">
                    <a:pos x="474" y="125"/>
                  </a:cxn>
                  <a:cxn ang="0">
                    <a:pos x="488" y="148"/>
                  </a:cxn>
                  <a:cxn ang="0">
                    <a:pos x="499" y="173"/>
                  </a:cxn>
                  <a:cxn ang="0">
                    <a:pos x="508" y="199"/>
                  </a:cxn>
                  <a:cxn ang="0">
                    <a:pos x="513" y="226"/>
                  </a:cxn>
                  <a:cxn ang="0">
                    <a:pos x="518" y="254"/>
                  </a:cxn>
                  <a:cxn ang="0">
                    <a:pos x="518" y="282"/>
                  </a:cxn>
                  <a:cxn ang="0">
                    <a:pos x="518" y="282"/>
                  </a:cxn>
                </a:cxnLst>
                <a:rect l="0" t="0" r="r" b="b"/>
                <a:pathLst>
                  <a:path w="518" h="282">
                    <a:moveTo>
                      <a:pt x="518" y="282"/>
                    </a:moveTo>
                    <a:lnTo>
                      <a:pt x="0" y="282"/>
                    </a:lnTo>
                    <a:lnTo>
                      <a:pt x="0" y="282"/>
                    </a:lnTo>
                    <a:lnTo>
                      <a:pt x="2" y="254"/>
                    </a:lnTo>
                    <a:lnTo>
                      <a:pt x="5" y="226"/>
                    </a:lnTo>
                    <a:lnTo>
                      <a:pt x="12" y="199"/>
                    </a:lnTo>
                    <a:lnTo>
                      <a:pt x="21" y="173"/>
                    </a:lnTo>
                    <a:lnTo>
                      <a:pt x="32" y="148"/>
                    </a:lnTo>
                    <a:lnTo>
                      <a:pt x="44" y="125"/>
                    </a:lnTo>
                    <a:lnTo>
                      <a:pt x="60" y="103"/>
                    </a:lnTo>
                    <a:lnTo>
                      <a:pt x="76" y="83"/>
                    </a:lnTo>
                    <a:lnTo>
                      <a:pt x="95" y="66"/>
                    </a:lnTo>
                    <a:lnTo>
                      <a:pt x="115" y="48"/>
                    </a:lnTo>
                    <a:lnTo>
                      <a:pt x="136" y="34"/>
                    </a:lnTo>
                    <a:lnTo>
                      <a:pt x="159" y="21"/>
                    </a:lnTo>
                    <a:lnTo>
                      <a:pt x="183" y="13"/>
                    </a:lnTo>
                    <a:lnTo>
                      <a:pt x="208" y="6"/>
                    </a:lnTo>
                    <a:lnTo>
                      <a:pt x="233" y="2"/>
                    </a:lnTo>
                    <a:lnTo>
                      <a:pt x="259" y="0"/>
                    </a:lnTo>
                    <a:lnTo>
                      <a:pt x="259" y="0"/>
                    </a:lnTo>
                    <a:lnTo>
                      <a:pt x="286" y="2"/>
                    </a:lnTo>
                    <a:lnTo>
                      <a:pt x="312" y="6"/>
                    </a:lnTo>
                    <a:lnTo>
                      <a:pt x="337" y="13"/>
                    </a:lnTo>
                    <a:lnTo>
                      <a:pt x="361" y="21"/>
                    </a:lnTo>
                    <a:lnTo>
                      <a:pt x="383" y="34"/>
                    </a:lnTo>
                    <a:lnTo>
                      <a:pt x="405" y="48"/>
                    </a:lnTo>
                    <a:lnTo>
                      <a:pt x="425" y="66"/>
                    </a:lnTo>
                    <a:lnTo>
                      <a:pt x="442" y="83"/>
                    </a:lnTo>
                    <a:lnTo>
                      <a:pt x="460" y="103"/>
                    </a:lnTo>
                    <a:lnTo>
                      <a:pt x="474" y="125"/>
                    </a:lnTo>
                    <a:lnTo>
                      <a:pt x="488" y="148"/>
                    </a:lnTo>
                    <a:lnTo>
                      <a:pt x="499" y="173"/>
                    </a:lnTo>
                    <a:lnTo>
                      <a:pt x="508" y="199"/>
                    </a:lnTo>
                    <a:lnTo>
                      <a:pt x="513" y="226"/>
                    </a:lnTo>
                    <a:lnTo>
                      <a:pt x="518" y="254"/>
                    </a:lnTo>
                    <a:lnTo>
                      <a:pt x="518" y="282"/>
                    </a:lnTo>
                    <a:lnTo>
                      <a:pt x="518" y="282"/>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885"/>
              <p:cNvSpPr/>
              <p:nvPr/>
            </p:nvSpPr>
            <p:spPr bwMode="auto">
              <a:xfrm>
                <a:off x="4881564" y="3540133"/>
                <a:ext cx="219075" cy="219075"/>
              </a:xfrm>
              <a:custGeom>
                <a:avLst/>
                <a:gdLst/>
                <a:ahLst/>
                <a:cxnLst>
                  <a:cxn ang="0">
                    <a:pos x="275" y="137"/>
                  </a:cxn>
                  <a:cxn ang="0">
                    <a:pos x="273" y="164"/>
                  </a:cxn>
                  <a:cxn ang="0">
                    <a:pos x="264" y="190"/>
                  </a:cxn>
                  <a:cxn ang="0">
                    <a:pos x="252" y="213"/>
                  </a:cxn>
                  <a:cxn ang="0">
                    <a:pos x="236" y="234"/>
                  </a:cxn>
                  <a:cxn ang="0">
                    <a:pos x="215" y="250"/>
                  </a:cxn>
                  <a:cxn ang="0">
                    <a:pos x="192" y="262"/>
                  </a:cxn>
                  <a:cxn ang="0">
                    <a:pos x="165" y="271"/>
                  </a:cxn>
                  <a:cxn ang="0">
                    <a:pos x="137" y="275"/>
                  </a:cxn>
                  <a:cxn ang="0">
                    <a:pos x="123" y="273"/>
                  </a:cxn>
                  <a:cxn ang="0">
                    <a:pos x="97" y="268"/>
                  </a:cxn>
                  <a:cxn ang="0">
                    <a:pos x="72" y="257"/>
                  </a:cxn>
                  <a:cxn ang="0">
                    <a:pos x="51" y="243"/>
                  </a:cxn>
                  <a:cxn ang="0">
                    <a:pos x="31" y="224"/>
                  </a:cxn>
                  <a:cxn ang="0">
                    <a:pos x="17" y="203"/>
                  </a:cxn>
                  <a:cxn ang="0">
                    <a:pos x="7" y="178"/>
                  </a:cxn>
                  <a:cxn ang="0">
                    <a:pos x="1" y="151"/>
                  </a:cxn>
                  <a:cxn ang="0">
                    <a:pos x="0" y="137"/>
                  </a:cxn>
                  <a:cxn ang="0">
                    <a:pos x="3" y="109"/>
                  </a:cxn>
                  <a:cxn ang="0">
                    <a:pos x="10" y="83"/>
                  </a:cxn>
                  <a:cxn ang="0">
                    <a:pos x="24" y="60"/>
                  </a:cxn>
                  <a:cxn ang="0">
                    <a:pos x="40" y="39"/>
                  </a:cxn>
                  <a:cxn ang="0">
                    <a:pos x="61" y="23"/>
                  </a:cxn>
                  <a:cxn ang="0">
                    <a:pos x="84" y="10"/>
                  </a:cxn>
                  <a:cxn ang="0">
                    <a:pos x="111" y="2"/>
                  </a:cxn>
                  <a:cxn ang="0">
                    <a:pos x="137" y="0"/>
                  </a:cxn>
                  <a:cxn ang="0">
                    <a:pos x="151" y="0"/>
                  </a:cxn>
                  <a:cxn ang="0">
                    <a:pos x="179" y="5"/>
                  </a:cxn>
                  <a:cxn ang="0">
                    <a:pos x="204" y="16"/>
                  </a:cxn>
                  <a:cxn ang="0">
                    <a:pos x="225" y="30"/>
                  </a:cxn>
                  <a:cxn ang="0">
                    <a:pos x="245" y="49"/>
                  </a:cxn>
                  <a:cxn ang="0">
                    <a:pos x="259" y="70"/>
                  </a:cxn>
                  <a:cxn ang="0">
                    <a:pos x="269" y="95"/>
                  </a:cxn>
                  <a:cxn ang="0">
                    <a:pos x="275" y="123"/>
                  </a:cxn>
                  <a:cxn ang="0">
                    <a:pos x="275" y="137"/>
                  </a:cxn>
                </a:cxnLst>
                <a:rect l="0" t="0" r="r" b="b"/>
                <a:pathLst>
                  <a:path w="275" h="275">
                    <a:moveTo>
                      <a:pt x="275" y="137"/>
                    </a:moveTo>
                    <a:lnTo>
                      <a:pt x="275" y="137"/>
                    </a:lnTo>
                    <a:lnTo>
                      <a:pt x="275" y="151"/>
                    </a:lnTo>
                    <a:lnTo>
                      <a:pt x="273" y="164"/>
                    </a:lnTo>
                    <a:lnTo>
                      <a:pt x="269" y="178"/>
                    </a:lnTo>
                    <a:lnTo>
                      <a:pt x="264" y="190"/>
                    </a:lnTo>
                    <a:lnTo>
                      <a:pt x="259" y="203"/>
                    </a:lnTo>
                    <a:lnTo>
                      <a:pt x="252" y="213"/>
                    </a:lnTo>
                    <a:lnTo>
                      <a:pt x="245" y="224"/>
                    </a:lnTo>
                    <a:lnTo>
                      <a:pt x="236" y="234"/>
                    </a:lnTo>
                    <a:lnTo>
                      <a:pt x="225" y="243"/>
                    </a:lnTo>
                    <a:lnTo>
                      <a:pt x="215" y="250"/>
                    </a:lnTo>
                    <a:lnTo>
                      <a:pt x="204" y="257"/>
                    </a:lnTo>
                    <a:lnTo>
                      <a:pt x="192" y="262"/>
                    </a:lnTo>
                    <a:lnTo>
                      <a:pt x="179" y="268"/>
                    </a:lnTo>
                    <a:lnTo>
                      <a:pt x="165" y="271"/>
                    </a:lnTo>
                    <a:lnTo>
                      <a:pt x="151" y="273"/>
                    </a:lnTo>
                    <a:lnTo>
                      <a:pt x="137" y="275"/>
                    </a:lnTo>
                    <a:lnTo>
                      <a:pt x="137" y="275"/>
                    </a:lnTo>
                    <a:lnTo>
                      <a:pt x="123" y="273"/>
                    </a:lnTo>
                    <a:lnTo>
                      <a:pt x="111" y="271"/>
                    </a:lnTo>
                    <a:lnTo>
                      <a:pt x="97" y="268"/>
                    </a:lnTo>
                    <a:lnTo>
                      <a:pt x="84" y="262"/>
                    </a:lnTo>
                    <a:lnTo>
                      <a:pt x="72" y="257"/>
                    </a:lnTo>
                    <a:lnTo>
                      <a:pt x="61" y="250"/>
                    </a:lnTo>
                    <a:lnTo>
                      <a:pt x="51" y="243"/>
                    </a:lnTo>
                    <a:lnTo>
                      <a:pt x="40" y="234"/>
                    </a:lnTo>
                    <a:lnTo>
                      <a:pt x="31" y="224"/>
                    </a:lnTo>
                    <a:lnTo>
                      <a:pt x="24" y="213"/>
                    </a:lnTo>
                    <a:lnTo>
                      <a:pt x="17" y="203"/>
                    </a:lnTo>
                    <a:lnTo>
                      <a:pt x="10" y="190"/>
                    </a:lnTo>
                    <a:lnTo>
                      <a:pt x="7" y="178"/>
                    </a:lnTo>
                    <a:lnTo>
                      <a:pt x="3" y="164"/>
                    </a:lnTo>
                    <a:lnTo>
                      <a:pt x="1" y="151"/>
                    </a:lnTo>
                    <a:lnTo>
                      <a:pt x="0" y="137"/>
                    </a:lnTo>
                    <a:lnTo>
                      <a:pt x="0" y="137"/>
                    </a:lnTo>
                    <a:lnTo>
                      <a:pt x="1" y="123"/>
                    </a:lnTo>
                    <a:lnTo>
                      <a:pt x="3" y="109"/>
                    </a:lnTo>
                    <a:lnTo>
                      <a:pt x="7" y="95"/>
                    </a:lnTo>
                    <a:lnTo>
                      <a:pt x="10" y="83"/>
                    </a:lnTo>
                    <a:lnTo>
                      <a:pt x="17" y="70"/>
                    </a:lnTo>
                    <a:lnTo>
                      <a:pt x="24" y="60"/>
                    </a:lnTo>
                    <a:lnTo>
                      <a:pt x="31" y="49"/>
                    </a:lnTo>
                    <a:lnTo>
                      <a:pt x="40" y="39"/>
                    </a:lnTo>
                    <a:lnTo>
                      <a:pt x="51" y="30"/>
                    </a:lnTo>
                    <a:lnTo>
                      <a:pt x="61" y="23"/>
                    </a:lnTo>
                    <a:lnTo>
                      <a:pt x="72" y="16"/>
                    </a:lnTo>
                    <a:lnTo>
                      <a:pt x="84" y="10"/>
                    </a:lnTo>
                    <a:lnTo>
                      <a:pt x="97" y="5"/>
                    </a:lnTo>
                    <a:lnTo>
                      <a:pt x="111" y="2"/>
                    </a:lnTo>
                    <a:lnTo>
                      <a:pt x="123" y="0"/>
                    </a:lnTo>
                    <a:lnTo>
                      <a:pt x="137" y="0"/>
                    </a:lnTo>
                    <a:lnTo>
                      <a:pt x="137" y="0"/>
                    </a:lnTo>
                    <a:lnTo>
                      <a:pt x="151" y="0"/>
                    </a:lnTo>
                    <a:lnTo>
                      <a:pt x="165" y="2"/>
                    </a:lnTo>
                    <a:lnTo>
                      <a:pt x="179" y="5"/>
                    </a:lnTo>
                    <a:lnTo>
                      <a:pt x="192" y="10"/>
                    </a:lnTo>
                    <a:lnTo>
                      <a:pt x="204" y="16"/>
                    </a:lnTo>
                    <a:lnTo>
                      <a:pt x="215" y="23"/>
                    </a:lnTo>
                    <a:lnTo>
                      <a:pt x="225" y="30"/>
                    </a:lnTo>
                    <a:lnTo>
                      <a:pt x="236" y="39"/>
                    </a:lnTo>
                    <a:lnTo>
                      <a:pt x="245" y="49"/>
                    </a:lnTo>
                    <a:lnTo>
                      <a:pt x="252" y="60"/>
                    </a:lnTo>
                    <a:lnTo>
                      <a:pt x="259" y="70"/>
                    </a:lnTo>
                    <a:lnTo>
                      <a:pt x="264" y="83"/>
                    </a:lnTo>
                    <a:lnTo>
                      <a:pt x="269" y="95"/>
                    </a:lnTo>
                    <a:lnTo>
                      <a:pt x="273" y="109"/>
                    </a:lnTo>
                    <a:lnTo>
                      <a:pt x="275" y="123"/>
                    </a:lnTo>
                    <a:lnTo>
                      <a:pt x="275" y="137"/>
                    </a:lnTo>
                    <a:lnTo>
                      <a:pt x="275" y="137"/>
                    </a:lnTo>
                    <a:close/>
                  </a:path>
                </a:pathLst>
              </a:custGeom>
              <a:grpFill/>
              <a:ln w="9525">
                <a:noFill/>
                <a:round/>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组 1"/>
          <p:cNvGrpSpPr/>
          <p:nvPr/>
        </p:nvGrpSpPr>
        <p:grpSpPr>
          <a:xfrm>
            <a:off x="4464632" y="322569"/>
            <a:ext cx="4095273" cy="1338193"/>
            <a:chOff x="2619607" y="484821"/>
            <a:chExt cx="4095273" cy="1338193"/>
          </a:xfrm>
        </p:grpSpPr>
        <p:sp>
          <p:nvSpPr>
            <p:cNvPr id="4" name="矩形标注 3"/>
            <p:cNvSpPr/>
            <p:nvPr/>
          </p:nvSpPr>
          <p:spPr>
            <a:xfrm>
              <a:off x="2619607" y="484821"/>
              <a:ext cx="4095273" cy="1338193"/>
            </a:xfrm>
            <a:prstGeom prst="wedgeRectCallout">
              <a:avLst>
                <a:gd name="adj1" fmla="val -58453"/>
                <a:gd name="adj2" fmla="val -37914"/>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2619607" y="621470"/>
              <a:ext cx="4095273" cy="112646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供应链切断风险</a:t>
              </a:r>
              <a:r>
                <a:rPr kumimoji="0" lang="zh-CN" altLang="en-US"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：被列入实体清单的企业在供应链上会遭受不利影响，企业进口或国内采购受美国</a:t>
              </a:r>
              <a:r>
                <a:rPr kumimoji="0" lang="en-US" altLang="zh-CN"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出口管理条例</a:t>
              </a:r>
              <a:r>
                <a:rPr kumimoji="0" lang="en-US" altLang="zh-CN"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管辖的物项必须申请许可，绝大出口许可申请将被推定为拒绝且不适用许可例外。</a:t>
              </a:r>
              <a:endParaRPr kumimoji="0" lang="zh-CN" altLang="en-US" sz="14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组 8"/>
          <p:cNvGrpSpPr/>
          <p:nvPr/>
        </p:nvGrpSpPr>
        <p:grpSpPr>
          <a:xfrm>
            <a:off x="610296" y="3305537"/>
            <a:ext cx="1431919" cy="1156897"/>
            <a:chOff x="610295" y="3304742"/>
            <a:chExt cx="1431919" cy="1156897"/>
          </a:xfrm>
        </p:grpSpPr>
        <p:sp>
          <p:nvSpPr>
            <p:cNvPr id="83" name="AutoShape 6"/>
            <p:cNvSpPr/>
            <p:nvPr/>
          </p:nvSpPr>
          <p:spPr bwMode="auto">
            <a:xfrm>
              <a:off x="1131554" y="3304742"/>
              <a:ext cx="389402" cy="316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ED8036"/>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sp>
          <p:nvSpPr>
            <p:cNvPr id="8" name="矩形 7"/>
            <p:cNvSpPr/>
            <p:nvPr/>
          </p:nvSpPr>
          <p:spPr>
            <a:xfrm>
              <a:off x="610295" y="3753753"/>
              <a:ext cx="143191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endPar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不得进口美国原产物项</a:t>
              </a:r>
              <a:endPar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组 25"/>
          <p:cNvGrpSpPr/>
          <p:nvPr/>
        </p:nvGrpSpPr>
        <p:grpSpPr>
          <a:xfrm>
            <a:off x="2668746" y="3311755"/>
            <a:ext cx="1593181" cy="1330837"/>
            <a:chOff x="2668745" y="3310960"/>
            <a:chExt cx="1593181" cy="1330837"/>
          </a:xfrm>
        </p:grpSpPr>
        <p:sp>
          <p:nvSpPr>
            <p:cNvPr id="85" name="矩形 84"/>
            <p:cNvSpPr/>
            <p:nvPr/>
          </p:nvSpPr>
          <p:spPr>
            <a:xfrm>
              <a:off x="2668745" y="3749245"/>
              <a:ext cx="1593181"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endPar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不得从第三国进口任何美国原产的商品、技术或软件</a:t>
              </a:r>
              <a:endParaRPr kumimoji="0" lang="zh-CN" altLang="en-US"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AutoShape 149"/>
            <p:cNvSpPr/>
            <p:nvPr/>
          </p:nvSpPr>
          <p:spPr bwMode="auto">
            <a:xfrm>
              <a:off x="3260252" y="3310960"/>
              <a:ext cx="410168" cy="295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ED8036"/>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grpSp>
      <p:grpSp>
        <p:nvGrpSpPr>
          <p:cNvPr id="90" name="组 89"/>
          <p:cNvGrpSpPr/>
          <p:nvPr/>
        </p:nvGrpSpPr>
        <p:grpSpPr>
          <a:xfrm>
            <a:off x="4739064" y="3286970"/>
            <a:ext cx="1814904" cy="1516781"/>
            <a:chOff x="4739064" y="3286175"/>
            <a:chExt cx="1814904" cy="1516781"/>
          </a:xfrm>
        </p:grpSpPr>
        <p:sp>
          <p:nvSpPr>
            <p:cNvPr id="34" name="Freeform 53"/>
            <p:cNvSpPr>
              <a:spLocks noEditPoints="1"/>
            </p:cNvSpPr>
            <p:nvPr/>
          </p:nvSpPr>
          <p:spPr bwMode="auto">
            <a:xfrm>
              <a:off x="5491751" y="3286175"/>
              <a:ext cx="313206" cy="344750"/>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ED8036"/>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矩形 86"/>
            <p:cNvSpPr/>
            <p:nvPr/>
          </p:nvSpPr>
          <p:spPr>
            <a:xfrm>
              <a:off x="4739064" y="3725738"/>
              <a:ext cx="181490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endPar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从第三国进口产品时，如该产品美国管制物项价值比超过 </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的，无法进口该产品</a:t>
              </a:r>
              <a:endParaRPr kumimoji="0" lang="zh-CN" altLang="en-US"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1" name="组 90"/>
          <p:cNvGrpSpPr/>
          <p:nvPr/>
        </p:nvGrpSpPr>
        <p:grpSpPr>
          <a:xfrm>
            <a:off x="6979886" y="3298905"/>
            <a:ext cx="1762034" cy="1504845"/>
            <a:chOff x="6979886" y="3298110"/>
            <a:chExt cx="1762034" cy="1504845"/>
          </a:xfrm>
        </p:grpSpPr>
        <p:sp>
          <p:nvSpPr>
            <p:cNvPr id="33" name="Freeform 105"/>
            <p:cNvSpPr/>
            <p:nvPr/>
          </p:nvSpPr>
          <p:spPr bwMode="auto">
            <a:xfrm>
              <a:off x="7650197" y="3298110"/>
              <a:ext cx="295180" cy="29518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ED8036"/>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矩形 87"/>
            <p:cNvSpPr/>
            <p:nvPr/>
          </p:nvSpPr>
          <p:spPr>
            <a:xfrm>
              <a:off x="6979886" y="3725737"/>
              <a:ext cx="176203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16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从中国境内其他企业购买产品，如其中美国管制物项价值比超过</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，无法购买该产品</a:t>
              </a:r>
              <a:endParaRPr kumimoji="0" lang="zh-CN" altLang="en-US"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700"/>
                            </p:stCondLst>
                            <p:childTnLst>
                              <p:par>
                                <p:cTn id="15" presetID="12" presetClass="entr" presetSubtype="4"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lide(fromBottom)">
                                      <p:cBhvr>
                                        <p:cTn id="17" dur="500"/>
                                        <p:tgtEl>
                                          <p:spTgt spid="44"/>
                                        </p:tgtEl>
                                      </p:cBhvr>
                                    </p:animEffect>
                                  </p:childTnLst>
                                </p:cTn>
                              </p:par>
                            </p:childTnLst>
                          </p:cTn>
                        </p:par>
                        <p:par>
                          <p:cTn id="18" fill="hold">
                            <p:stCondLst>
                              <p:cond delay="2200"/>
                            </p:stCondLst>
                            <p:childTnLst>
                              <p:par>
                                <p:cTn id="19" presetID="22" presetClass="entr" presetSubtype="8" fill="hold"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left)">
                                      <p:cBhvr>
                                        <p:cTn id="21" dur="500"/>
                                        <p:tgtEl>
                                          <p:spTgt spid="81"/>
                                        </p:tgtEl>
                                      </p:cBhvr>
                                    </p:animEffect>
                                  </p:childTnLst>
                                </p:cTn>
                              </p:par>
                            </p:childTnLst>
                          </p:cTn>
                        </p:par>
                        <p:par>
                          <p:cTn id="22" fill="hold">
                            <p:stCondLst>
                              <p:cond delay="27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3200"/>
                            </p:stCondLst>
                            <p:childTnLst>
                              <p:par>
                                <p:cTn id="28" presetID="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3700"/>
                            </p:stCondLst>
                            <p:childTnLst>
                              <p:par>
                                <p:cTn id="33" presetID="2" presetClass="entr" presetSubtype="4"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fill="hold"/>
                                        <p:tgtEl>
                                          <p:spTgt spid="90"/>
                                        </p:tgtEl>
                                        <p:attrNameLst>
                                          <p:attrName>ppt_x</p:attrName>
                                        </p:attrNameLst>
                                      </p:cBhvr>
                                      <p:tavLst>
                                        <p:tav tm="0">
                                          <p:val>
                                            <p:strVal val="#ppt_x"/>
                                          </p:val>
                                        </p:tav>
                                        <p:tav tm="100000">
                                          <p:val>
                                            <p:strVal val="#ppt_x"/>
                                          </p:val>
                                        </p:tav>
                                      </p:tavLst>
                                    </p:anim>
                                    <p:anim calcmode="lin" valueType="num">
                                      <p:cBhvr additive="base">
                                        <p:cTn id="36" dur="500" fill="hold"/>
                                        <p:tgtEl>
                                          <p:spTgt spid="90"/>
                                        </p:tgtEl>
                                        <p:attrNameLst>
                                          <p:attrName>ppt_y</p:attrName>
                                        </p:attrNameLst>
                                      </p:cBhvr>
                                      <p:tavLst>
                                        <p:tav tm="0">
                                          <p:val>
                                            <p:strVal val="1+#ppt_h/2"/>
                                          </p:val>
                                        </p:tav>
                                        <p:tav tm="100000">
                                          <p:val>
                                            <p:strVal val="#ppt_y"/>
                                          </p:val>
                                        </p:tav>
                                      </p:tavLst>
                                    </p:anim>
                                  </p:childTnLst>
                                </p:cTn>
                              </p:par>
                            </p:childTnLst>
                          </p:cTn>
                        </p:par>
                        <p:par>
                          <p:cTn id="37" fill="hold">
                            <p:stCondLst>
                              <p:cond delay="4200"/>
                            </p:stCondLst>
                            <p:childTnLst>
                              <p:par>
                                <p:cTn id="38" presetID="2" presetClass="entr" presetSubtype="4"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additive="base">
                                        <p:cTn id="40" dur="500" fill="hold"/>
                                        <p:tgtEl>
                                          <p:spTgt spid="91"/>
                                        </p:tgtEl>
                                        <p:attrNameLst>
                                          <p:attrName>ppt_x</p:attrName>
                                        </p:attrNameLst>
                                      </p:cBhvr>
                                      <p:tavLst>
                                        <p:tav tm="0">
                                          <p:val>
                                            <p:strVal val="#ppt_x"/>
                                          </p:val>
                                        </p:tav>
                                        <p:tav tm="100000">
                                          <p:val>
                                            <p:strVal val="#ppt_x"/>
                                          </p:val>
                                        </p:tav>
                                      </p:tavLst>
                                    </p:anim>
                                    <p:anim calcmode="lin" valueType="num">
                                      <p:cBhvr additive="base">
                                        <p:cTn id="41"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涉军企业清单概述</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grpSp>
        <p:nvGrpSpPr>
          <p:cNvPr id="8" name="组 7"/>
          <p:cNvGrpSpPr/>
          <p:nvPr/>
        </p:nvGrpSpPr>
        <p:grpSpPr>
          <a:xfrm>
            <a:off x="899592" y="1275606"/>
            <a:ext cx="2299354" cy="453870"/>
            <a:chOff x="1767330" y="1490956"/>
            <a:chExt cx="2299354" cy="453870"/>
          </a:xfrm>
        </p:grpSpPr>
        <p:sp>
          <p:nvSpPr>
            <p:cNvPr id="6" name="矩形 5"/>
            <p:cNvSpPr/>
            <p:nvPr/>
          </p:nvSpPr>
          <p:spPr>
            <a:xfrm>
              <a:off x="2445727" y="1564002"/>
              <a:ext cx="1620957" cy="307777"/>
            </a:xfrm>
            <a:prstGeom prst="rect">
              <a:avLst/>
            </a:prstGeom>
          </p:spPr>
          <p:txBody>
            <a:bodyPr wrap="none">
              <a:spAutoFit/>
            </a:bodyPr>
            <a:lstStyle/>
            <a:p>
              <a:pPr algn="just"/>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主管部门</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：国防部</a:t>
              </a:r>
              <a:endPar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2" name="组 51"/>
            <p:cNvGrpSpPr/>
            <p:nvPr/>
          </p:nvGrpSpPr>
          <p:grpSpPr>
            <a:xfrm>
              <a:off x="1767330" y="1490956"/>
              <a:ext cx="453870" cy="453870"/>
              <a:chOff x="262003" y="1380131"/>
              <a:chExt cx="758825" cy="758825"/>
            </a:xfrm>
          </p:grpSpPr>
          <p:sp>
            <p:nvSpPr>
              <p:cNvPr id="53" name="Oval 95"/>
              <p:cNvSpPr>
                <a:spLocks noChangeArrowheads="1"/>
              </p:cNvSpPr>
              <p:nvPr/>
            </p:nvSpPr>
            <p:spPr bwMode="auto">
              <a:xfrm>
                <a:off x="262003" y="1380131"/>
                <a:ext cx="758825" cy="758825"/>
              </a:xfrm>
              <a:prstGeom prst="ellipse">
                <a:avLst/>
              </a:prstGeom>
              <a:solidFill>
                <a:srgbClr val="ED8036">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65"/>
              <p:cNvSpPr>
                <a:spLocks noEditPoints="1"/>
              </p:cNvSpPr>
              <p:nvPr/>
            </p:nvSpPr>
            <p:spPr bwMode="auto">
              <a:xfrm>
                <a:off x="420753" y="1513381"/>
                <a:ext cx="441325" cy="409575"/>
              </a:xfrm>
              <a:custGeom>
                <a:avLst/>
                <a:gdLst>
                  <a:gd name="T0" fmla="*/ 264 w 278"/>
                  <a:gd name="T1" fmla="*/ 223 h 258"/>
                  <a:gd name="T2" fmla="*/ 248 w 278"/>
                  <a:gd name="T3" fmla="*/ 223 h 258"/>
                  <a:gd name="T4" fmla="*/ 248 w 278"/>
                  <a:gd name="T5" fmla="*/ 133 h 258"/>
                  <a:gd name="T6" fmla="*/ 264 w 278"/>
                  <a:gd name="T7" fmla="*/ 133 h 258"/>
                  <a:gd name="T8" fmla="*/ 264 w 278"/>
                  <a:gd name="T9" fmla="*/ 115 h 258"/>
                  <a:gd name="T10" fmla="*/ 13 w 278"/>
                  <a:gd name="T11" fmla="*/ 115 h 258"/>
                  <a:gd name="T12" fmla="*/ 13 w 278"/>
                  <a:gd name="T13" fmla="*/ 133 h 258"/>
                  <a:gd name="T14" fmla="*/ 29 w 278"/>
                  <a:gd name="T15" fmla="*/ 133 h 258"/>
                  <a:gd name="T16" fmla="*/ 29 w 278"/>
                  <a:gd name="T17" fmla="*/ 223 h 258"/>
                  <a:gd name="T18" fmla="*/ 13 w 278"/>
                  <a:gd name="T19" fmla="*/ 223 h 258"/>
                  <a:gd name="T20" fmla="*/ 13 w 278"/>
                  <a:gd name="T21" fmla="*/ 239 h 258"/>
                  <a:gd name="T22" fmla="*/ 0 w 278"/>
                  <a:gd name="T23" fmla="*/ 239 h 258"/>
                  <a:gd name="T24" fmla="*/ 0 w 278"/>
                  <a:gd name="T25" fmla="*/ 258 h 258"/>
                  <a:gd name="T26" fmla="*/ 278 w 278"/>
                  <a:gd name="T27" fmla="*/ 258 h 258"/>
                  <a:gd name="T28" fmla="*/ 278 w 278"/>
                  <a:gd name="T29" fmla="*/ 239 h 258"/>
                  <a:gd name="T30" fmla="*/ 264 w 278"/>
                  <a:gd name="T31" fmla="*/ 239 h 258"/>
                  <a:gd name="T32" fmla="*/ 264 w 278"/>
                  <a:gd name="T33" fmla="*/ 223 h 258"/>
                  <a:gd name="T34" fmla="*/ 91 w 278"/>
                  <a:gd name="T35" fmla="*/ 223 h 258"/>
                  <a:gd name="T36" fmla="*/ 61 w 278"/>
                  <a:gd name="T37" fmla="*/ 223 h 258"/>
                  <a:gd name="T38" fmla="*/ 61 w 278"/>
                  <a:gd name="T39" fmla="*/ 133 h 258"/>
                  <a:gd name="T40" fmla="*/ 91 w 278"/>
                  <a:gd name="T41" fmla="*/ 133 h 258"/>
                  <a:gd name="T42" fmla="*/ 91 w 278"/>
                  <a:gd name="T43" fmla="*/ 223 h 258"/>
                  <a:gd name="T44" fmla="*/ 155 w 278"/>
                  <a:gd name="T45" fmla="*/ 223 h 258"/>
                  <a:gd name="T46" fmla="*/ 123 w 278"/>
                  <a:gd name="T47" fmla="*/ 223 h 258"/>
                  <a:gd name="T48" fmla="*/ 123 w 278"/>
                  <a:gd name="T49" fmla="*/ 133 h 258"/>
                  <a:gd name="T50" fmla="*/ 155 w 278"/>
                  <a:gd name="T51" fmla="*/ 133 h 258"/>
                  <a:gd name="T52" fmla="*/ 155 w 278"/>
                  <a:gd name="T53" fmla="*/ 223 h 258"/>
                  <a:gd name="T54" fmla="*/ 217 w 278"/>
                  <a:gd name="T55" fmla="*/ 223 h 258"/>
                  <a:gd name="T56" fmla="*/ 187 w 278"/>
                  <a:gd name="T57" fmla="*/ 223 h 258"/>
                  <a:gd name="T58" fmla="*/ 187 w 278"/>
                  <a:gd name="T59" fmla="*/ 133 h 258"/>
                  <a:gd name="T60" fmla="*/ 217 w 278"/>
                  <a:gd name="T61" fmla="*/ 133 h 258"/>
                  <a:gd name="T62" fmla="*/ 217 w 278"/>
                  <a:gd name="T63" fmla="*/ 223 h 258"/>
                  <a:gd name="T64" fmla="*/ 139 w 278"/>
                  <a:gd name="T65" fmla="*/ 0 h 258"/>
                  <a:gd name="T66" fmla="*/ 0 w 278"/>
                  <a:gd name="T67" fmla="*/ 93 h 258"/>
                  <a:gd name="T68" fmla="*/ 0 w 278"/>
                  <a:gd name="T69" fmla="*/ 101 h 258"/>
                  <a:gd name="T70" fmla="*/ 278 w 278"/>
                  <a:gd name="T71" fmla="*/ 101 h 258"/>
                  <a:gd name="T72" fmla="*/ 278 w 278"/>
                  <a:gd name="T73" fmla="*/ 93 h 258"/>
                  <a:gd name="T74" fmla="*/ 139 w 278"/>
                  <a:gd name="T75" fmla="*/ 0 h 258"/>
                  <a:gd name="T76" fmla="*/ 187 w 278"/>
                  <a:gd name="T77" fmla="*/ 71 h 258"/>
                  <a:gd name="T78" fmla="*/ 89 w 278"/>
                  <a:gd name="T79" fmla="*/ 71 h 258"/>
                  <a:gd name="T80" fmla="*/ 89 w 278"/>
                  <a:gd name="T81" fmla="*/ 69 h 258"/>
                  <a:gd name="T82" fmla="*/ 139 w 278"/>
                  <a:gd name="T83" fmla="*/ 35 h 258"/>
                  <a:gd name="T84" fmla="*/ 187 w 278"/>
                  <a:gd name="T85" fmla="*/ 69 h 258"/>
                  <a:gd name="T86" fmla="*/ 187 w 278"/>
                  <a:gd name="T87" fmla="*/ 7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9" name="组 8"/>
          <p:cNvGrpSpPr/>
          <p:nvPr/>
        </p:nvGrpSpPr>
        <p:grpSpPr>
          <a:xfrm>
            <a:off x="896263" y="1995606"/>
            <a:ext cx="5361727" cy="1708160"/>
            <a:chOff x="1764000" y="2210956"/>
            <a:chExt cx="5361727" cy="1708160"/>
          </a:xfrm>
        </p:grpSpPr>
        <p:sp>
          <p:nvSpPr>
            <p:cNvPr id="44" name="矩形 43"/>
            <p:cNvSpPr/>
            <p:nvPr/>
          </p:nvSpPr>
          <p:spPr>
            <a:xfrm>
              <a:off x="2445727" y="2210956"/>
              <a:ext cx="4680000" cy="1708160"/>
            </a:xfrm>
            <a:prstGeom prst="rect">
              <a:avLst/>
            </a:prstGeom>
          </p:spPr>
          <p:txBody>
            <a:bodyPr wrap="square">
              <a:spAutoFit/>
            </a:bodyPr>
            <a:lstStyle/>
            <a:p>
              <a:pPr algn="just">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法律基础：</a:t>
              </a: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财年国防授权法</a:t>
              </a: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1237</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节</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1998</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日，美国时任总统克林顿签署了</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财年国防授权法</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财年</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NDAA</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”）。该法第</a:t>
              </a:r>
              <a:r>
                <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1237</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节要求美国国防部长编制并公布直接或间接在美国或其任何领土及属地运营的“涉军企业”清单。</a:t>
              </a:r>
              <a:endParaRPr lang="en-US" altLang="zh-CN"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7" name="组 56"/>
            <p:cNvGrpSpPr>
              <a:grpSpLocks noChangeAspect="1"/>
            </p:cNvGrpSpPr>
            <p:nvPr/>
          </p:nvGrpSpPr>
          <p:grpSpPr>
            <a:xfrm>
              <a:off x="1764000" y="2340883"/>
              <a:ext cx="457200" cy="457200"/>
              <a:chOff x="1539885" y="3603032"/>
              <a:chExt cx="570670" cy="570670"/>
            </a:xfrm>
          </p:grpSpPr>
          <p:sp>
            <p:nvSpPr>
              <p:cNvPr id="58" name="Oval 9"/>
              <p:cNvSpPr/>
              <p:nvPr/>
            </p:nvSpPr>
            <p:spPr>
              <a:xfrm>
                <a:off x="1539885" y="3603032"/>
                <a:ext cx="570670" cy="570670"/>
              </a:xfrm>
              <a:prstGeom prst="ellipse">
                <a:avLst/>
              </a:prstGeom>
              <a:solidFill>
                <a:schemeClr val="accent2">
                  <a:lumMod val="60000"/>
                  <a:lumOff val="40000"/>
                </a:schemeClr>
              </a:solidFill>
              <a:ln w="1778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59" name="组 58"/>
              <p:cNvGrpSpPr/>
              <p:nvPr/>
            </p:nvGrpSpPr>
            <p:grpSpPr>
              <a:xfrm>
                <a:off x="1689570" y="3755655"/>
                <a:ext cx="284735" cy="284250"/>
                <a:chOff x="4800505" y="1298695"/>
                <a:chExt cx="366676" cy="366051"/>
              </a:xfrm>
              <a:solidFill>
                <a:schemeClr val="bg1"/>
              </a:solidFill>
            </p:grpSpPr>
            <p:sp>
              <p:nvSpPr>
                <p:cNvPr id="60" name="AutoShape 84"/>
                <p:cNvSpPr/>
                <p:nvPr/>
              </p:nvSpPr>
              <p:spPr bwMode="auto">
                <a:xfrm>
                  <a:off x="4800505" y="1298695"/>
                  <a:ext cx="366676"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1" name="AutoShape 85"/>
                <p:cNvSpPr/>
                <p:nvPr/>
              </p:nvSpPr>
              <p:spPr bwMode="auto">
                <a:xfrm>
                  <a:off x="5018260" y="1435729"/>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2" name="AutoShape 86"/>
                <p:cNvSpPr/>
                <p:nvPr/>
              </p:nvSpPr>
              <p:spPr bwMode="auto">
                <a:xfrm>
                  <a:off x="5018260" y="1401314"/>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3" name="AutoShape 87"/>
                <p:cNvSpPr/>
                <p:nvPr/>
              </p:nvSpPr>
              <p:spPr bwMode="auto">
                <a:xfrm>
                  <a:off x="5018260" y="1366899"/>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4" name="AutoShape 88"/>
                <p:cNvSpPr/>
                <p:nvPr/>
              </p:nvSpPr>
              <p:spPr bwMode="auto">
                <a:xfrm>
                  <a:off x="4892489" y="160780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5" name="AutoShape 89"/>
                <p:cNvSpPr/>
                <p:nvPr/>
              </p:nvSpPr>
              <p:spPr bwMode="auto">
                <a:xfrm>
                  <a:off x="4892489" y="1573390"/>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6" name="AutoShape 90"/>
                <p:cNvSpPr/>
                <p:nvPr/>
              </p:nvSpPr>
              <p:spPr bwMode="auto">
                <a:xfrm>
                  <a:off x="4892489" y="153897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7" name="AutoShape 91"/>
                <p:cNvSpPr/>
                <p:nvPr/>
              </p:nvSpPr>
              <p:spPr bwMode="auto">
                <a:xfrm>
                  <a:off x="5018260" y="160780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8" name="AutoShape 92"/>
                <p:cNvSpPr/>
                <p:nvPr/>
              </p:nvSpPr>
              <p:spPr bwMode="auto">
                <a:xfrm>
                  <a:off x="5018260" y="1573390"/>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9" name="AutoShape 93"/>
                <p:cNvSpPr/>
                <p:nvPr/>
              </p:nvSpPr>
              <p:spPr bwMode="auto">
                <a:xfrm>
                  <a:off x="5018260" y="153897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70" name="AutoShape 94"/>
                <p:cNvSpPr/>
                <p:nvPr/>
              </p:nvSpPr>
              <p:spPr bwMode="auto">
                <a:xfrm>
                  <a:off x="4892487" y="1470143"/>
                  <a:ext cx="228390"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71" name="AutoShape 95"/>
                <p:cNvSpPr/>
                <p:nvPr/>
              </p:nvSpPr>
              <p:spPr bwMode="auto">
                <a:xfrm>
                  <a:off x="4892487" y="1504560"/>
                  <a:ext cx="228390"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72" name="AutoShape 96"/>
                <p:cNvSpPr/>
                <p:nvPr/>
              </p:nvSpPr>
              <p:spPr bwMode="auto">
                <a:xfrm>
                  <a:off x="4892489" y="1344373"/>
                  <a:ext cx="102619" cy="1026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gr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2" name="图片 1"/>
          <p:cNvPicPr>
            <a:picLocks noChangeAspect="1"/>
          </p:cNvPicPr>
          <p:nvPr/>
        </p:nvPicPr>
        <p:blipFill>
          <a:blip r:embed="rId2"/>
          <a:stretch>
            <a:fillRect/>
          </a:stretch>
        </p:blipFill>
        <p:spPr>
          <a:xfrm>
            <a:off x="6516216" y="3776677"/>
            <a:ext cx="2627784" cy="10572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7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涉军企业清单现状</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graphicFrame>
        <p:nvGraphicFramePr>
          <p:cNvPr id="3" name="表格 2"/>
          <p:cNvGraphicFramePr>
            <a:graphicFrameLocks noGrp="1"/>
          </p:cNvGraphicFramePr>
          <p:nvPr/>
        </p:nvGraphicFramePr>
        <p:xfrm>
          <a:off x="900000" y="2060835"/>
          <a:ext cx="5757804" cy="2390400"/>
        </p:xfrm>
        <a:graphic>
          <a:graphicData uri="http://schemas.openxmlformats.org/drawingml/2006/table">
            <a:tbl>
              <a:tblPr firstRow="1" bandRow="1">
                <a:tableStyleId>{21E4AEA4-8DFA-4A89-87EB-49C32662AFE0}</a:tableStyleId>
              </a:tblPr>
              <a:tblGrid>
                <a:gridCol w="1919268"/>
                <a:gridCol w="1919268"/>
                <a:gridCol w="1919268"/>
              </a:tblGrid>
              <a:tr h="432000">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批次</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日期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企业数目</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489600">
                <a:tc>
                  <a:txBody>
                    <a:bodyPr/>
                    <a:lstStyle/>
                    <a:p>
                      <a:pPr algn="ct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第一批</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2020-06-24</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489600">
                <a:tc>
                  <a:txBody>
                    <a:bodyPr/>
                    <a:lstStyle/>
                    <a:p>
                      <a:pPr algn="ct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第二批</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2020-08-28</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489600">
                <a:tc>
                  <a:txBody>
                    <a:bodyPr/>
                    <a:lstStyle/>
                    <a:p>
                      <a:pPr algn="ct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第三批</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2020-12-03</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489600">
                <a:tc>
                  <a:txBody>
                    <a:bodyPr/>
                    <a:lstStyle/>
                    <a:p>
                      <a:pPr algn="ctr"/>
                      <a:r>
                        <a:rPr lang="zh-CN" altLang="en-US" sz="1400" b="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第四批</a:t>
                      </a:r>
                      <a:endParaRPr lang="zh-CN" altLang="en-US" sz="1400" b="1">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2021-01-14</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bl>
          </a:graphicData>
        </a:graphic>
      </p:graphicFrame>
      <p:sp>
        <p:nvSpPr>
          <p:cNvPr id="2" name="矩形 1"/>
          <p:cNvSpPr/>
          <p:nvPr/>
        </p:nvSpPr>
        <p:spPr>
          <a:xfrm>
            <a:off x="576000" y="915566"/>
            <a:ext cx="7992000" cy="890693"/>
          </a:xfrm>
          <a:prstGeom prst="rect">
            <a:avLst/>
          </a:prstGeom>
        </p:spPr>
        <p:txBody>
          <a:bodyPr wrap="square">
            <a:spAutoFit/>
          </a:bodyPr>
          <a:lstStyle/>
          <a:p>
            <a:pPr>
              <a:lnSpc>
                <a:spcPct val="150000"/>
              </a:lnSpc>
            </a:pP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月，两党议员联合致信美国国防部部长，督促国防部尽快根据</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财年</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NDAA</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1237</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节的规定，公布涉军企业相关清单。</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日，国防部的回信中公开了第一批“涉军企业”清单。后来，国防部不断更新该清单，截至目前，已经有</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批共</a:t>
            </a:r>
            <a:r>
              <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44</a:t>
            </a:r>
            <a:r>
              <a:rPr lang="zh-CN" altLang="en-US"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个企业进入“涉军企业”清单。</a:t>
            </a:r>
            <a:endParaRPr lang="en-US" altLang="zh-CN" sz="12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5" name="图片 4"/>
          <p:cNvPicPr>
            <a:picLocks noChangeAspect="1"/>
          </p:cNvPicPr>
          <p:nvPr/>
        </p:nvPicPr>
        <p:blipFill>
          <a:blip r:embed="rId2"/>
          <a:stretch>
            <a:fillRect/>
          </a:stretch>
        </p:blipFill>
        <p:spPr>
          <a:xfrm>
            <a:off x="7225326" y="2643758"/>
            <a:ext cx="1918673" cy="11031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7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涉军企业清单</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可能的连锁反应</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18" name="Rectangle 32"/>
          <p:cNvSpPr/>
          <p:nvPr/>
        </p:nvSpPr>
        <p:spPr>
          <a:xfrm>
            <a:off x="5521275" y="1018087"/>
            <a:ext cx="2185214" cy="8906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rPr>
              <a:t>实体清单制裁</a:t>
            </a:r>
            <a:endPar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被美国工业与安全局（</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BIS</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a:t>
            </a:r>
            <a:b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b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加入“实体清单”的可能性。</a:t>
            </a:r>
            <a:endPar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endParaRPr>
          </a:p>
        </p:txBody>
      </p:sp>
      <p:sp>
        <p:nvSpPr>
          <p:cNvPr id="31" name="Rectangle 38"/>
          <p:cNvSpPr/>
          <p:nvPr/>
        </p:nvSpPr>
        <p:spPr>
          <a:xfrm>
            <a:off x="734876" y="1524015"/>
            <a:ext cx="2423491" cy="116769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
                <a:prstClr val="white">
                  <a:lumMod val="50000"/>
                </a:prstClr>
              </a:buClr>
              <a:buSzTx/>
              <a:buFontTx/>
              <a:buNone/>
              <a:defRPr/>
            </a:pPr>
            <a:r>
              <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SDN</a:t>
            </a:r>
            <a:r>
              <a:rPr kumimoji="0" lang="zh-CN" altLang="en-US"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清单制裁</a:t>
            </a:r>
            <a:endPar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r"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被美国美国财政部海外资产控制办公室（</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OFAC</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）加入特别指定国民清单（</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SDN</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清单）的可能性。</a:t>
            </a:r>
            <a:endPar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Rectangle 40"/>
          <p:cNvSpPr/>
          <p:nvPr/>
        </p:nvSpPr>
        <p:spPr>
          <a:xfrm>
            <a:off x="929721" y="3014991"/>
            <a:ext cx="2221054" cy="116769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rPr>
              <a:t>其他制裁政策</a:t>
            </a:r>
            <a:endPar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美国总统有权依据</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国际紧急经济权力法</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IEEPA</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mn-cs"/>
              </a:rPr>
              <a:t>出台）其他针对涉军企业的制裁。</a:t>
            </a:r>
            <a:endParaRPr kumimoji="0" lang="en-US" altLang="zh-CN" sz="16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mn-cs"/>
            </a:endParaRPr>
          </a:p>
        </p:txBody>
      </p:sp>
      <p:sp>
        <p:nvSpPr>
          <p:cNvPr id="24" name="Rectangle 34"/>
          <p:cNvSpPr/>
          <p:nvPr/>
        </p:nvSpPr>
        <p:spPr>
          <a:xfrm>
            <a:off x="5521275" y="2599493"/>
            <a:ext cx="3440091" cy="199868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证券交易限制</a:t>
            </a:r>
            <a:endPar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根据</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2020</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特朗普</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签发的《关于应对为涉军企业融资的证券投资而产生的威胁的行政命令》，禁止任何美国人对“涉军企业”清单上的</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实体</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进行证券投资或其他衍生交易</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OFAC</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为此目的发布了</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NS-CCMC</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涉军企业清单。</a:t>
            </a:r>
            <a:endPar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
                <a:prstClr val="white">
                  <a:lumMod val="50000"/>
                </a:prstClr>
              </a:buClr>
              <a:buSzTx/>
              <a:buFontTx/>
              <a:buNone/>
              <a:defRPr/>
            </a:pPr>
            <a:endPar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7" name="Straight Connector 29"/>
          <p:cNvCxnSpPr/>
          <p:nvPr/>
        </p:nvCxnSpPr>
        <p:spPr>
          <a:xfrm rot="5400000" flipH="1">
            <a:off x="4156284" y="1100068"/>
            <a:ext cx="43081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29"/>
          <p:cNvCxnSpPr/>
          <p:nvPr/>
        </p:nvCxnSpPr>
        <p:spPr>
          <a:xfrm rot="5400000" flipV="1">
            <a:off x="4173931" y="4361474"/>
            <a:ext cx="395517" cy="1608"/>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4" name="Arc 30"/>
          <p:cNvSpPr/>
          <p:nvPr/>
        </p:nvSpPr>
        <p:spPr>
          <a:xfrm rot="1880600" flipH="1">
            <a:off x="4699299" y="1157178"/>
            <a:ext cx="866957" cy="782283"/>
          </a:xfrm>
          <a:prstGeom prst="arc">
            <a:avLst>
              <a:gd name="adj1" fmla="val 15903231"/>
              <a:gd name="adj2" fmla="val 0"/>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Arc 33"/>
          <p:cNvSpPr/>
          <p:nvPr/>
        </p:nvSpPr>
        <p:spPr>
          <a:xfrm rot="13770901" flipV="1">
            <a:off x="4715717" y="2670726"/>
            <a:ext cx="885218" cy="885218"/>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49"/>
          <p:cNvGrpSpPr>
            <a:grpSpLocks noChangeAspect="1"/>
          </p:cNvGrpSpPr>
          <p:nvPr/>
        </p:nvGrpSpPr>
        <p:grpSpPr>
          <a:xfrm rot="5400000">
            <a:off x="3973889" y="1998088"/>
            <a:ext cx="795600" cy="795600"/>
            <a:chOff x="3357554" y="2090493"/>
            <a:chExt cx="1104770" cy="1104770"/>
          </a:xfrm>
        </p:grpSpPr>
        <p:sp>
          <p:nvSpPr>
            <p:cNvPr id="53" name="Oval 22"/>
            <p:cNvSpPr/>
            <p:nvPr/>
          </p:nvSpPr>
          <p:spPr>
            <a:xfrm>
              <a:off x="3357554" y="2090493"/>
              <a:ext cx="1104770" cy="1104770"/>
            </a:xfrm>
            <a:prstGeom prst="ellipse">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28"/>
            <p:cNvSpPr/>
            <p:nvPr/>
          </p:nvSpPr>
          <p:spPr bwMode="auto">
            <a:xfrm rot="16200000">
              <a:off x="3731757" y="2455892"/>
              <a:ext cx="427458" cy="348877"/>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7" name="Arc 32"/>
          <p:cNvSpPr/>
          <p:nvPr/>
        </p:nvSpPr>
        <p:spPr>
          <a:xfrm rot="7718578" flipH="1" flipV="1">
            <a:off x="3193794" y="1963474"/>
            <a:ext cx="884542" cy="91602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Group 48"/>
          <p:cNvGrpSpPr/>
          <p:nvPr/>
        </p:nvGrpSpPr>
        <p:grpSpPr>
          <a:xfrm rot="5400000">
            <a:off x="3973478" y="2683093"/>
            <a:ext cx="796424" cy="796424"/>
            <a:chOff x="4286248" y="2090493"/>
            <a:chExt cx="1104770" cy="1104770"/>
          </a:xfrm>
        </p:grpSpPr>
        <p:sp>
          <p:nvSpPr>
            <p:cNvPr id="59" name="Oval 23"/>
            <p:cNvSpPr/>
            <p:nvPr/>
          </p:nvSpPr>
          <p:spPr>
            <a:xfrm>
              <a:off x="4286248" y="2090493"/>
              <a:ext cx="1104770" cy="1104770"/>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16"/>
            <p:cNvSpPr/>
            <p:nvPr/>
          </p:nvSpPr>
          <p:spPr bwMode="auto">
            <a:xfrm rot="16200000">
              <a:off x="4639522" y="2478120"/>
              <a:ext cx="392462" cy="31893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组 60"/>
          <p:cNvGrpSpPr/>
          <p:nvPr/>
        </p:nvGrpSpPr>
        <p:grpSpPr>
          <a:xfrm>
            <a:off x="3975086" y="1315475"/>
            <a:ext cx="793208" cy="793208"/>
            <a:chOff x="6138896" y="1211622"/>
            <a:chExt cx="793208" cy="793208"/>
          </a:xfrm>
        </p:grpSpPr>
        <p:sp>
          <p:nvSpPr>
            <p:cNvPr id="62" name="Oval 15"/>
            <p:cNvSpPr/>
            <p:nvPr/>
          </p:nvSpPr>
          <p:spPr>
            <a:xfrm rot="16200000">
              <a:off x="6138896" y="1211622"/>
              <a:ext cx="793208" cy="793208"/>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81"/>
            <p:cNvGrpSpPr/>
            <p:nvPr/>
          </p:nvGrpSpPr>
          <p:grpSpPr>
            <a:xfrm>
              <a:off x="6378323" y="1458448"/>
              <a:ext cx="312742" cy="284496"/>
              <a:chOff x="4821392" y="2301522"/>
              <a:chExt cx="321831" cy="292764"/>
            </a:xfrm>
            <a:solidFill>
              <a:schemeClr val="bg1"/>
            </a:solidFill>
          </p:grpSpPr>
          <p:sp>
            <p:nvSpPr>
              <p:cNvPr id="64"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8" name="Group 47"/>
          <p:cNvGrpSpPr/>
          <p:nvPr/>
        </p:nvGrpSpPr>
        <p:grpSpPr>
          <a:xfrm rot="5400000">
            <a:off x="3973890" y="3368921"/>
            <a:ext cx="795600" cy="795600"/>
            <a:chOff x="5214942" y="2090493"/>
            <a:chExt cx="1104770" cy="1104770"/>
          </a:xfrm>
        </p:grpSpPr>
        <p:sp>
          <p:nvSpPr>
            <p:cNvPr id="69" name="Oval 24"/>
            <p:cNvSpPr/>
            <p:nvPr/>
          </p:nvSpPr>
          <p:spPr>
            <a:xfrm>
              <a:off x="5214942" y="2090493"/>
              <a:ext cx="1104770" cy="1104770"/>
            </a:xfrm>
            <a:prstGeom prst="ellipse">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21"/>
            <p:cNvSpPr/>
            <p:nvPr/>
          </p:nvSpPr>
          <p:spPr bwMode="auto">
            <a:xfrm rot="16200000">
              <a:off x="5633022" y="2401808"/>
              <a:ext cx="337810" cy="42679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91412" tIns="45706" rIns="91412" bIns="4570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1" name="Arc 32"/>
          <p:cNvSpPr/>
          <p:nvPr/>
        </p:nvSpPr>
        <p:spPr>
          <a:xfrm rot="7718578" flipH="1" flipV="1">
            <a:off x="3189796" y="3413556"/>
            <a:ext cx="884542" cy="91602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图片 2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700"/>
                            </p:stCondLst>
                            <p:childTnLst>
                              <p:par>
                                <p:cTn id="15" presetID="12" presetClass="entr" presetSubtype="4"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p:tgtEl>
                                          <p:spTgt spid="61"/>
                                        </p:tgtEl>
                                        <p:attrNameLst>
                                          <p:attrName>ppt_y</p:attrName>
                                        </p:attrNameLst>
                                      </p:cBhvr>
                                      <p:tavLst>
                                        <p:tav tm="0">
                                          <p:val>
                                            <p:strVal val="#ppt_y+#ppt_h*1.125000"/>
                                          </p:val>
                                        </p:tav>
                                        <p:tav tm="100000">
                                          <p:val>
                                            <p:strVal val="#ppt_y"/>
                                          </p:val>
                                        </p:tav>
                                      </p:tavLst>
                                    </p:anim>
                                    <p:animEffect transition="in" filter="wipe(up)">
                                      <p:cBhvr>
                                        <p:cTn id="18" dur="500"/>
                                        <p:tgtEl>
                                          <p:spTgt spid="61"/>
                                        </p:tgtEl>
                                      </p:cBhvr>
                                    </p:animEffect>
                                  </p:childTnLst>
                                </p:cTn>
                              </p:par>
                            </p:childTnLst>
                          </p:cTn>
                        </p:par>
                        <p:par>
                          <p:cTn id="19" fill="hold">
                            <p:stCondLst>
                              <p:cond delay="2200"/>
                            </p:stCondLst>
                            <p:childTnLst>
                              <p:par>
                                <p:cTn id="20" presetID="12" presetClass="entr" presetSubtype="4"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p:tgtEl>
                                          <p:spTgt spid="52"/>
                                        </p:tgtEl>
                                        <p:attrNameLst>
                                          <p:attrName>ppt_y</p:attrName>
                                        </p:attrNameLst>
                                      </p:cBhvr>
                                      <p:tavLst>
                                        <p:tav tm="0">
                                          <p:val>
                                            <p:strVal val="#ppt_y+#ppt_h*1.125000"/>
                                          </p:val>
                                        </p:tav>
                                        <p:tav tm="100000">
                                          <p:val>
                                            <p:strVal val="#ppt_y"/>
                                          </p:val>
                                        </p:tav>
                                      </p:tavLst>
                                    </p:anim>
                                    <p:animEffect transition="in" filter="wipe(up)">
                                      <p:cBhvr>
                                        <p:cTn id="23" dur="500"/>
                                        <p:tgtEl>
                                          <p:spTgt spid="52"/>
                                        </p:tgtEl>
                                      </p:cBhvr>
                                    </p:animEffect>
                                  </p:childTnLst>
                                </p:cTn>
                              </p:par>
                            </p:childTnLst>
                          </p:cTn>
                        </p:par>
                        <p:par>
                          <p:cTn id="24" fill="hold">
                            <p:stCondLst>
                              <p:cond delay="2700"/>
                            </p:stCondLst>
                            <p:childTnLst>
                              <p:par>
                                <p:cTn id="25" presetID="1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p:tgtEl>
                                          <p:spTgt spid="58"/>
                                        </p:tgtEl>
                                        <p:attrNameLst>
                                          <p:attrName>ppt_y</p:attrName>
                                        </p:attrNameLst>
                                      </p:cBhvr>
                                      <p:tavLst>
                                        <p:tav tm="0">
                                          <p:val>
                                            <p:strVal val="#ppt_y+#ppt_h*1.125000"/>
                                          </p:val>
                                        </p:tav>
                                        <p:tav tm="100000">
                                          <p:val>
                                            <p:strVal val="#ppt_y"/>
                                          </p:val>
                                        </p:tav>
                                      </p:tavLst>
                                    </p:anim>
                                    <p:animEffect transition="in" filter="wipe(up)">
                                      <p:cBhvr>
                                        <p:cTn id="28" dur="500"/>
                                        <p:tgtEl>
                                          <p:spTgt spid="58"/>
                                        </p:tgtEl>
                                      </p:cBhvr>
                                    </p:animEffect>
                                  </p:childTnLst>
                                </p:cTn>
                              </p:par>
                            </p:childTnLst>
                          </p:cTn>
                        </p:par>
                        <p:par>
                          <p:cTn id="29" fill="hold">
                            <p:stCondLst>
                              <p:cond delay="3200"/>
                            </p:stCondLst>
                            <p:childTnLst>
                              <p:par>
                                <p:cTn id="30" presetID="12" presetClass="entr" presetSubtype="4" fill="hold"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p:tgtEl>
                                          <p:spTgt spid="68"/>
                                        </p:tgtEl>
                                        <p:attrNameLst>
                                          <p:attrName>ppt_y</p:attrName>
                                        </p:attrNameLst>
                                      </p:cBhvr>
                                      <p:tavLst>
                                        <p:tav tm="0">
                                          <p:val>
                                            <p:strVal val="#ppt_y+#ppt_h*1.125000"/>
                                          </p:val>
                                        </p:tav>
                                        <p:tav tm="100000">
                                          <p:val>
                                            <p:strVal val="#ppt_y"/>
                                          </p:val>
                                        </p:tav>
                                      </p:tavLst>
                                    </p:anim>
                                    <p:animEffect transition="in" filter="wipe(up)">
                                      <p:cBhvr>
                                        <p:cTn id="33" dur="500"/>
                                        <p:tgtEl>
                                          <p:spTgt spid="68"/>
                                        </p:tgtEl>
                                      </p:cBhvr>
                                    </p:animEffect>
                                  </p:childTnLst>
                                </p:cTn>
                              </p:par>
                            </p:childTnLst>
                          </p:cTn>
                        </p:par>
                        <p:par>
                          <p:cTn id="34" fill="hold">
                            <p:stCondLst>
                              <p:cond delay="3700"/>
                            </p:stCondLst>
                            <p:childTnLst>
                              <p:par>
                                <p:cTn id="35" presetID="22" presetClass="entr" presetSubtype="1"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4200"/>
                            </p:stCondLst>
                            <p:childTnLst>
                              <p:par>
                                <p:cTn id="39" presetID="2" presetClass="entr" presetSubtype="4"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par>
                          <p:cTn id="43" fill="hold">
                            <p:stCondLst>
                              <p:cond delay="47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200"/>
                            </p:stCondLst>
                            <p:childTnLst>
                              <p:par>
                                <p:cTn id="48" presetID="2" presetClass="entr" presetSubtype="4"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additive="base">
                                        <p:cTn id="50" dur="500" fill="hold"/>
                                        <p:tgtEl>
                                          <p:spTgt spid="57"/>
                                        </p:tgtEl>
                                        <p:attrNameLst>
                                          <p:attrName>ppt_x</p:attrName>
                                        </p:attrNameLst>
                                      </p:cBhvr>
                                      <p:tavLst>
                                        <p:tav tm="0">
                                          <p:val>
                                            <p:strVal val="#ppt_x"/>
                                          </p:val>
                                        </p:tav>
                                        <p:tav tm="100000">
                                          <p:val>
                                            <p:strVal val="#ppt_x"/>
                                          </p:val>
                                        </p:tav>
                                      </p:tavLst>
                                    </p:anim>
                                    <p:anim calcmode="lin" valueType="num">
                                      <p:cBhvr additive="base">
                                        <p:cTn id="51" dur="500" fill="hold"/>
                                        <p:tgtEl>
                                          <p:spTgt spid="57"/>
                                        </p:tgtEl>
                                        <p:attrNameLst>
                                          <p:attrName>ppt_y</p:attrName>
                                        </p:attrNameLst>
                                      </p:cBhvr>
                                      <p:tavLst>
                                        <p:tav tm="0">
                                          <p:val>
                                            <p:strVal val="1+#ppt_h/2"/>
                                          </p:val>
                                        </p:tav>
                                        <p:tav tm="100000">
                                          <p:val>
                                            <p:strVal val="#ppt_y"/>
                                          </p:val>
                                        </p:tav>
                                      </p:tavLst>
                                    </p:anim>
                                  </p:childTnLst>
                                </p:cTn>
                              </p:par>
                            </p:childTnLst>
                          </p:cTn>
                        </p:par>
                        <p:par>
                          <p:cTn id="52" fill="hold">
                            <p:stCondLst>
                              <p:cond delay="5700"/>
                            </p:stCondLst>
                            <p:childTnLst>
                              <p:par>
                                <p:cTn id="53" presetID="22" presetClass="entr" presetSubtype="2"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right)">
                                      <p:cBhvr>
                                        <p:cTn id="55" dur="500"/>
                                        <p:tgtEl>
                                          <p:spTgt spid="31"/>
                                        </p:tgtEl>
                                      </p:cBhvr>
                                    </p:animEffect>
                                  </p:childTnLst>
                                </p:cTn>
                              </p:par>
                            </p:childTnLst>
                          </p:cTn>
                        </p:par>
                        <p:par>
                          <p:cTn id="56" fill="hold">
                            <p:stCondLst>
                              <p:cond delay="6200"/>
                            </p:stCondLst>
                            <p:childTnLst>
                              <p:par>
                                <p:cTn id="57" presetID="2" presetClass="entr" presetSubtype="4"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childTnLst>
                          </p:cTn>
                        </p:par>
                        <p:par>
                          <p:cTn id="61" fill="hold">
                            <p:stCondLst>
                              <p:cond delay="6700"/>
                            </p:stCondLst>
                            <p:childTnLst>
                              <p:par>
                                <p:cTn id="62" presetID="22"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7200"/>
                            </p:stCondLst>
                            <p:childTnLst>
                              <p:par>
                                <p:cTn id="66" presetID="2" presetClass="entr" presetSubtype="4"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additive="base">
                                        <p:cTn id="68" dur="500" fill="hold"/>
                                        <p:tgtEl>
                                          <p:spTgt spid="71"/>
                                        </p:tgtEl>
                                        <p:attrNameLst>
                                          <p:attrName>ppt_x</p:attrName>
                                        </p:attrNameLst>
                                      </p:cBhvr>
                                      <p:tavLst>
                                        <p:tav tm="0">
                                          <p:val>
                                            <p:strVal val="#ppt_x"/>
                                          </p:val>
                                        </p:tav>
                                        <p:tav tm="100000">
                                          <p:val>
                                            <p:strVal val="#ppt_x"/>
                                          </p:val>
                                        </p:tav>
                                      </p:tavLst>
                                    </p:anim>
                                    <p:anim calcmode="lin" valueType="num">
                                      <p:cBhvr additive="base">
                                        <p:cTn id="69" dur="500" fill="hold"/>
                                        <p:tgtEl>
                                          <p:spTgt spid="71"/>
                                        </p:tgtEl>
                                        <p:attrNameLst>
                                          <p:attrName>ppt_y</p:attrName>
                                        </p:attrNameLst>
                                      </p:cBhvr>
                                      <p:tavLst>
                                        <p:tav tm="0">
                                          <p:val>
                                            <p:strVal val="1+#ppt_h/2"/>
                                          </p:val>
                                        </p:tav>
                                        <p:tav tm="100000">
                                          <p:val>
                                            <p:strVal val="#ppt_y"/>
                                          </p:val>
                                        </p:tav>
                                      </p:tavLst>
                                    </p:anim>
                                  </p:childTnLst>
                                </p:cTn>
                              </p:par>
                            </p:childTnLst>
                          </p:cTn>
                        </p:par>
                        <p:par>
                          <p:cTn id="70" fill="hold">
                            <p:stCondLst>
                              <p:cond delay="77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31" grpId="0"/>
      <p:bldP spid="21" grpId="0"/>
      <p:bldP spid="24" grpId="0"/>
      <p:bldP spid="44" grpId="0" animBg="1"/>
      <p:bldP spid="51" grpId="0" animBg="1"/>
      <p:bldP spid="57"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高管个人责任概述</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32" name="组 31"/>
          <p:cNvGrpSpPr/>
          <p:nvPr/>
        </p:nvGrpSpPr>
        <p:grpSpPr>
          <a:xfrm>
            <a:off x="3168754" y="1563751"/>
            <a:ext cx="2483332" cy="2597457"/>
            <a:chOff x="3168754" y="1464182"/>
            <a:chExt cx="2483332" cy="2597457"/>
          </a:xfrm>
        </p:grpSpPr>
        <p:sp>
          <p:nvSpPr>
            <p:cNvPr id="33" name="Oval 5"/>
            <p:cNvSpPr>
              <a:spLocks noChangeArrowheads="1"/>
            </p:cNvSpPr>
            <p:nvPr/>
          </p:nvSpPr>
          <p:spPr bwMode="auto">
            <a:xfrm>
              <a:off x="3615053" y="1464182"/>
              <a:ext cx="767634" cy="76890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Oval 6"/>
            <p:cNvSpPr>
              <a:spLocks noChangeArrowheads="1"/>
            </p:cNvSpPr>
            <p:nvPr/>
          </p:nvSpPr>
          <p:spPr bwMode="auto">
            <a:xfrm>
              <a:off x="4552279" y="1600621"/>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Oval 7"/>
            <p:cNvSpPr>
              <a:spLocks noChangeArrowheads="1"/>
            </p:cNvSpPr>
            <p:nvPr/>
          </p:nvSpPr>
          <p:spPr bwMode="auto">
            <a:xfrm>
              <a:off x="4081753" y="1992089"/>
              <a:ext cx="767634" cy="76763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Oval 8"/>
            <p:cNvSpPr>
              <a:spLocks noChangeArrowheads="1"/>
            </p:cNvSpPr>
            <p:nvPr/>
          </p:nvSpPr>
          <p:spPr bwMode="auto">
            <a:xfrm>
              <a:off x="4572681" y="1976787"/>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Oval 9"/>
            <p:cNvSpPr>
              <a:spLocks noChangeArrowheads="1"/>
            </p:cNvSpPr>
            <p:nvPr/>
          </p:nvSpPr>
          <p:spPr bwMode="auto">
            <a:xfrm>
              <a:off x="4862138" y="2266244"/>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Oval 10"/>
            <p:cNvSpPr>
              <a:spLocks noChangeArrowheads="1"/>
            </p:cNvSpPr>
            <p:nvPr/>
          </p:nvSpPr>
          <p:spPr bwMode="auto">
            <a:xfrm>
              <a:off x="3789746" y="2498319"/>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Freeform 12"/>
            <p:cNvSpPr/>
            <p:nvPr/>
          </p:nvSpPr>
          <p:spPr bwMode="auto">
            <a:xfrm>
              <a:off x="3617603" y="1651627"/>
              <a:ext cx="1792845" cy="2410012"/>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3892520" y="3216226"/>
              <a:ext cx="1319518" cy="30777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高管个人责任</a:t>
              </a:r>
              <a:endPar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3" name="Oval 11"/>
            <p:cNvSpPr>
              <a:spLocks noChangeArrowheads="1"/>
            </p:cNvSpPr>
            <p:nvPr/>
          </p:nvSpPr>
          <p:spPr bwMode="auto">
            <a:xfrm>
              <a:off x="3168754" y="2299397"/>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Oval 6"/>
            <p:cNvSpPr>
              <a:spLocks noChangeArrowheads="1"/>
            </p:cNvSpPr>
            <p:nvPr/>
          </p:nvSpPr>
          <p:spPr bwMode="auto">
            <a:xfrm>
              <a:off x="5059146" y="1877859"/>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Oval 11"/>
            <p:cNvSpPr>
              <a:spLocks noChangeArrowheads="1"/>
            </p:cNvSpPr>
            <p:nvPr/>
          </p:nvSpPr>
          <p:spPr bwMode="auto">
            <a:xfrm>
              <a:off x="4580588" y="2417138"/>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7" name="Oval 14"/>
          <p:cNvSpPr>
            <a:spLocks noChangeArrowheads="1"/>
          </p:cNvSpPr>
          <p:nvPr/>
        </p:nvSpPr>
        <p:spPr bwMode="auto">
          <a:xfrm>
            <a:off x="4862139" y="2288029"/>
            <a:ext cx="912999" cy="912999"/>
          </a:xfrm>
          <a:prstGeom prst="ellipse">
            <a:avLst/>
          </a:prstGeom>
          <a:solidFill>
            <a:schemeClr val="accent2"/>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限制</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入境</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Oval 13"/>
          <p:cNvSpPr>
            <a:spLocks noChangeArrowheads="1"/>
          </p:cNvSpPr>
          <p:nvPr/>
        </p:nvSpPr>
        <p:spPr bwMode="auto">
          <a:xfrm>
            <a:off x="3356170" y="1709500"/>
            <a:ext cx="912999" cy="912999"/>
          </a:xfrm>
          <a:prstGeom prst="ellipse">
            <a:avLst/>
          </a:prstGeom>
          <a:solidFill>
            <a:schemeClr val="accent1"/>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刑事</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责任</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377603" y="1773837"/>
            <a:ext cx="2470612" cy="116769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刑事责任风险</a:t>
            </a:r>
            <a:endParaRPr kumimoji="0" lang="en-US" altLang="zh-CN"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如果被列入实体清单的企业违反了美国出口管制法的刑事规定，相关高管可能会面临最高</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年的监禁。</a:t>
            </a:r>
            <a:endPar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Freeform 9"/>
          <p:cNvSpPr>
            <a:spLocks noChangeAspect="1"/>
          </p:cNvSpPr>
          <p:nvPr/>
        </p:nvSpPr>
        <p:spPr bwMode="auto">
          <a:xfrm rot="10800000">
            <a:off x="3090941" y="2076355"/>
            <a:ext cx="125773" cy="2520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矩形 54"/>
          <p:cNvSpPr/>
          <p:nvPr/>
        </p:nvSpPr>
        <p:spPr>
          <a:xfrm>
            <a:off x="6124525" y="2570368"/>
            <a:ext cx="2470612"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限制入境</a:t>
            </a:r>
            <a:endParaRPr kumimoji="0" lang="en-US" altLang="zh-CN" sz="1200" b="1"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公司高管和员工有可能难以获得美国签证。</a:t>
            </a:r>
            <a:endPar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Freeform 9"/>
          <p:cNvSpPr>
            <a:spLocks noChangeAspect="1"/>
          </p:cNvSpPr>
          <p:nvPr/>
        </p:nvSpPr>
        <p:spPr bwMode="auto">
          <a:xfrm>
            <a:off x="5918178" y="2676891"/>
            <a:ext cx="125773" cy="2520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ED803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5802553" y="1268960"/>
            <a:ext cx="2876315" cy="11676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6D32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禁止与美国实体交易</a:t>
            </a:r>
            <a:endParaRPr kumimoji="0" lang="en-US" altLang="zh-CN" sz="1200" b="1" i="0" u="none" strike="noStrike" kern="1200" cap="none" spc="0" normalizeH="0" baseline="0" noProof="0" dirty="0">
              <a:ln>
                <a:noFill/>
              </a:ln>
              <a:solidFill>
                <a:srgbClr val="F6D32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美国政府可能会冻结个人的美国资产，禁止美国人与他们进行交易</a:t>
            </a:r>
            <a:r>
              <a:rPr lang="zh-CN" altLang="en-US" sz="12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或将他们列入清单。</a:t>
            </a:r>
            <a:endPar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Oval 14"/>
          <p:cNvSpPr>
            <a:spLocks noChangeArrowheads="1"/>
          </p:cNvSpPr>
          <p:nvPr/>
        </p:nvSpPr>
        <p:spPr bwMode="auto">
          <a:xfrm>
            <a:off x="4494704" y="1360899"/>
            <a:ext cx="912999" cy="912999"/>
          </a:xfrm>
          <a:prstGeom prst="ellipse">
            <a:avLst/>
          </a:prstGeom>
          <a:solidFill>
            <a:srgbClr val="FFD700"/>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限制</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交易</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Freeform 9"/>
          <p:cNvSpPr>
            <a:spLocks noChangeAspect="1"/>
          </p:cNvSpPr>
          <p:nvPr/>
        </p:nvSpPr>
        <p:spPr bwMode="auto">
          <a:xfrm>
            <a:off x="5526314" y="1686535"/>
            <a:ext cx="125773" cy="2520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FFD7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7" name="图片 26"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7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700"/>
                            </p:stCondLst>
                            <p:childTnLst>
                              <p:par>
                                <p:cTn id="29" presetID="2" presetClass="entr" presetSubtype="8"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200"/>
                            </p:stCondLst>
                            <p:childTnLst>
                              <p:par>
                                <p:cTn id="44" presetID="12" presetClass="entr" presetSubtype="4"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p:tgtEl>
                                          <p:spTgt spid="49"/>
                                        </p:tgtEl>
                                        <p:attrNameLst>
                                          <p:attrName>ppt_y</p:attrName>
                                        </p:attrNameLst>
                                      </p:cBhvr>
                                      <p:tavLst>
                                        <p:tav tm="0">
                                          <p:val>
                                            <p:strVal val="#ppt_y+#ppt_h*1.125000"/>
                                          </p:val>
                                        </p:tav>
                                        <p:tav tm="100000">
                                          <p:val>
                                            <p:strVal val="#ppt_y"/>
                                          </p:val>
                                        </p:tav>
                                      </p:tavLst>
                                    </p:anim>
                                    <p:animEffect transition="in" filter="wipe(up)">
                                      <p:cBhvr>
                                        <p:cTn id="47" dur="500"/>
                                        <p:tgtEl>
                                          <p:spTgt spid="49"/>
                                        </p:tgtEl>
                                      </p:cBhvr>
                                    </p:animEffect>
                                  </p:childTnLst>
                                </p:cTn>
                              </p:par>
                            </p:childTnLst>
                          </p:cTn>
                        </p:par>
                        <p:par>
                          <p:cTn id="48" fill="hold">
                            <p:stCondLst>
                              <p:cond delay="4700"/>
                            </p:stCondLst>
                            <p:childTnLst>
                              <p:par>
                                <p:cTn id="49" presetID="1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p:tgtEl>
                                          <p:spTgt spid="55"/>
                                        </p:tgtEl>
                                        <p:attrNameLst>
                                          <p:attrName>ppt_y</p:attrName>
                                        </p:attrNameLst>
                                      </p:cBhvr>
                                      <p:tavLst>
                                        <p:tav tm="0">
                                          <p:val>
                                            <p:strVal val="#ppt_y+#ppt_h*1.125000"/>
                                          </p:val>
                                        </p:tav>
                                        <p:tav tm="100000">
                                          <p:val>
                                            <p:strVal val="#ppt_y"/>
                                          </p:val>
                                        </p:tav>
                                      </p:tavLst>
                                    </p:anim>
                                    <p:animEffect transition="in" filter="wipe(up)">
                                      <p:cBhvr>
                                        <p:cTn id="52" dur="500"/>
                                        <p:tgtEl>
                                          <p:spTgt spid="55"/>
                                        </p:tgtEl>
                                      </p:cBhvr>
                                    </p:animEffect>
                                  </p:childTnLst>
                                </p:cTn>
                              </p:par>
                            </p:childTnLst>
                          </p:cTn>
                        </p:par>
                        <p:par>
                          <p:cTn id="53" fill="hold">
                            <p:stCondLst>
                              <p:cond delay="5200"/>
                            </p:stCondLst>
                            <p:childTnLst>
                              <p:par>
                                <p:cTn id="54" presetID="12" presetClass="entr" presetSubtype="4"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p:tgtEl>
                                          <p:spTgt spid="2"/>
                                        </p:tgtEl>
                                        <p:attrNameLst>
                                          <p:attrName>ppt_y</p:attrName>
                                        </p:attrNameLst>
                                      </p:cBhvr>
                                      <p:tavLst>
                                        <p:tav tm="0">
                                          <p:val>
                                            <p:strVal val="#ppt_y+#ppt_h*1.125000"/>
                                          </p:val>
                                        </p:tav>
                                        <p:tav tm="100000">
                                          <p:val>
                                            <p:strVal val="#ppt_y"/>
                                          </p:val>
                                        </p:tav>
                                      </p:tavLst>
                                    </p:anim>
                                    <p:animEffect transition="in" filter="wipe(up)">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 grpId="0" animBg="1"/>
      <p:bldP spid="48" grpId="0" animBg="1"/>
      <p:bldP spid="49" grpId="0"/>
      <p:bldP spid="50" grpId="0" animBg="1"/>
      <p:bldP spid="55" grpId="0"/>
      <p:bldP spid="56" grpId="0" animBg="1"/>
      <p:bldP spid="2" grpId="0"/>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alphaModFix amt="62000"/>
          </a:blip>
          <a:stretch>
            <a:fillRect/>
          </a:stretch>
        </p:blipFill>
        <p:spPr>
          <a:xfrm>
            <a:off x="3095836" y="3134521"/>
            <a:ext cx="2952328" cy="2008979"/>
          </a:xfrm>
          <a:prstGeom prst="rect">
            <a:avLst/>
          </a:prstGeom>
        </p:spPr>
      </p:pic>
      <p:sp>
        <p:nvSpPr>
          <p:cNvPr id="14"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高管个人责任案例</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3" name="文本框 2"/>
          <p:cNvSpPr txBox="1"/>
          <p:nvPr/>
        </p:nvSpPr>
        <p:spPr>
          <a:xfrm>
            <a:off x="745909" y="1713822"/>
            <a:ext cx="3512805" cy="172169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2018</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日土耳其</a:t>
            </a:r>
            <a:r>
              <a:rPr kumimoji="0" lang="en-US" altLang="zh-CN" sz="1200" b="0" i="0" u="none" strike="noStrike" kern="1200" cap="none" spc="0" normalizeH="0" baseline="0" noProof="0" dirty="0" err="1">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Halkbank</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副总裁</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Mehmet </a:t>
            </a:r>
            <a:r>
              <a:rPr kumimoji="0" lang="en-US" altLang="zh-CN" sz="1200" b="0" i="0" u="none" strike="noStrike" kern="1200" cap="none" spc="0" normalizeH="0" baseline="0" noProof="0" dirty="0" err="1">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Hakan</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200" b="0" i="0" u="none" strike="noStrike" kern="1200" cap="none" spc="0" normalizeH="0" baseline="0" noProof="0" dirty="0" err="1">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Atilla</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在美国被判入狱</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个月。纽约南区地区法院认定，</a:t>
            </a:r>
            <a:r>
              <a:rPr kumimoji="0" lang="en-US" altLang="zh-CN" sz="1200" b="0" i="0" u="none" strike="noStrike" kern="1200" cap="none" spc="0" normalizeH="0" baseline="0" noProof="0" dirty="0" err="1">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Atilla</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2010-2015</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年期间，与他人共谋，通过其所任职的</a:t>
            </a:r>
            <a:r>
              <a:rPr kumimoji="0" lang="en-US" altLang="zh-CN" sz="1200" b="0" i="0" u="none" strike="noStrike" kern="1200" cap="none" spc="0" normalizeH="0" baseline="0" noProof="0" dirty="0" err="1">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Halkbank</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，代表伊朗政府和伊朗国家石油公司，使用美国金融系统进行交易，违反了美国经济制裁法律法规。</a:t>
            </a:r>
            <a:endPar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5" name="图片 224"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227" name="文本框 226"/>
          <p:cNvSpPr txBox="1"/>
          <p:nvPr/>
        </p:nvSpPr>
        <p:spPr>
          <a:xfrm>
            <a:off x="5140900" y="1699438"/>
            <a:ext cx="3403516" cy="172169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2018</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应美国的要求，加拿大警方在温哥华逮捕了华为技术公司的首席财务官孟晚舟。美国希望将孟晚舟引渡到美国进行刑事指控。纽约东区联邦检察官称，由于孟晚舟的虚假陈述，多家美国银行参与了美国制裁法项下所禁止的与伊朗有关的金融交易。</a:t>
            </a:r>
            <a:endPar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06714" y="1192753"/>
            <a:ext cx="3090911" cy="369332"/>
          </a:xfrm>
          <a:prstGeom prst="rect">
            <a:avLst/>
          </a:prstGeom>
        </p:spPr>
        <p:txBody>
          <a:bodyPr wrap="none">
            <a:spAutoFit/>
          </a:bodyPr>
          <a:lstStyle/>
          <a:p>
            <a:r>
              <a:rPr lang="zh-CN" altLang="en-US" dirty="0">
                <a:solidFill>
                  <a:srgbClr val="ED8036"/>
                </a:solidFill>
                <a:latin typeface="Impact" panose="020B0806030902050204" pitchFamily="34" charset="0"/>
                <a:ea typeface="微软雅黑" panose="020B0503020204020204" pitchFamily="34" charset="-122"/>
                <a:cs typeface="宋体" panose="02010600030101010101" pitchFamily="2" charset="-122"/>
              </a:rPr>
              <a:t>土耳其</a:t>
            </a:r>
            <a:r>
              <a:rPr lang="en-US" altLang="zh-CN" dirty="0">
                <a:solidFill>
                  <a:srgbClr val="ED8036"/>
                </a:solidFill>
                <a:latin typeface="Impact" panose="020B0806030902050204" pitchFamily="34" charset="0"/>
                <a:ea typeface="微软雅黑" panose="020B0503020204020204" pitchFamily="34" charset="-122"/>
                <a:cs typeface="宋体" panose="02010600030101010101" pitchFamily="2" charset="-122"/>
              </a:rPr>
              <a:t>Mehmet </a:t>
            </a:r>
            <a:r>
              <a:rPr lang="en-US" altLang="zh-CN" dirty="0" err="1">
                <a:solidFill>
                  <a:srgbClr val="ED8036"/>
                </a:solidFill>
                <a:latin typeface="Impact" panose="020B0806030902050204" pitchFamily="34" charset="0"/>
                <a:ea typeface="微软雅黑" panose="020B0503020204020204" pitchFamily="34" charset="-122"/>
                <a:cs typeface="宋体" panose="02010600030101010101" pitchFamily="2" charset="-122"/>
              </a:rPr>
              <a:t>Hakan</a:t>
            </a:r>
            <a:r>
              <a:rPr lang="en-US" altLang="zh-CN" dirty="0">
                <a:solidFill>
                  <a:srgbClr val="ED8036"/>
                </a:solidFill>
                <a:latin typeface="Impact" panose="020B0806030902050204" pitchFamily="34" charset="0"/>
                <a:ea typeface="微软雅黑" panose="020B0503020204020204" pitchFamily="34" charset="-122"/>
                <a:cs typeface="宋体" panose="02010600030101010101" pitchFamily="2" charset="-122"/>
              </a:rPr>
              <a:t> Atilla</a:t>
            </a:r>
            <a:r>
              <a:rPr lang="zh-CN" altLang="zh-CN" dirty="0">
                <a:solidFill>
                  <a:srgbClr val="ED8036"/>
                </a:solidFill>
                <a:latin typeface="Impact" panose="020B0806030902050204" pitchFamily="34" charset="0"/>
                <a:ea typeface="微软雅黑" panose="020B0503020204020204" pitchFamily="34" charset="-122"/>
                <a:cs typeface="宋体" panose="02010600030101010101" pitchFamily="2" charset="-122"/>
              </a:rPr>
              <a:t> </a:t>
            </a:r>
            <a:r>
              <a:rPr lang="zh-CN" altLang="en-US" dirty="0">
                <a:solidFill>
                  <a:srgbClr val="ED8036"/>
                </a:solidFill>
                <a:latin typeface="Impact" panose="020B0806030902050204" pitchFamily="34" charset="0"/>
                <a:ea typeface="微软雅黑" panose="020B0503020204020204" pitchFamily="34" charset="-122"/>
                <a:cs typeface="宋体" panose="02010600030101010101" pitchFamily="2" charset="-122"/>
              </a:rPr>
              <a:t>案</a:t>
            </a:r>
            <a:endParaRPr lang="zh-CN" altLang="en-US" dirty="0"/>
          </a:p>
        </p:txBody>
      </p:sp>
      <p:sp>
        <p:nvSpPr>
          <p:cNvPr id="4" name="矩形 3"/>
          <p:cNvSpPr/>
          <p:nvPr/>
        </p:nvSpPr>
        <p:spPr>
          <a:xfrm>
            <a:off x="6022677" y="1193399"/>
            <a:ext cx="1569660" cy="369332"/>
          </a:xfrm>
          <a:prstGeom prst="rect">
            <a:avLst/>
          </a:prstGeom>
        </p:spPr>
        <p:txBody>
          <a:bodyPr wrap="none">
            <a:spAutoFit/>
          </a:bodyPr>
          <a:lstStyle/>
          <a:p>
            <a:r>
              <a:rPr lang="zh-CN" altLang="en-US" dirty="0">
                <a:solidFill>
                  <a:srgbClr val="ED8036"/>
                </a:solidFill>
                <a:latin typeface="Impact" panose="020B0806030902050204" pitchFamily="34" charset="0"/>
                <a:ea typeface="微软雅黑" panose="020B0503020204020204" pitchFamily="34" charset="-122"/>
                <a:cs typeface="宋体" panose="02010600030101010101" pitchFamily="2" charset="-122"/>
              </a:rPr>
              <a:t>华为孟晚舟案</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7307" y="484510"/>
            <a:ext cx="1177265" cy="611876"/>
          </a:xfrm>
          <a:prstGeom prst="rect">
            <a:avLst/>
          </a:prstGeom>
          <a:noFill/>
        </p:spPr>
        <p:txBody>
          <a:bodyPr wrap="none" lIns="72558" tIns="36279" rIns="72558" bIns="36279" rtlCol="0">
            <a:spAutoFit/>
          </a:bodyPr>
          <a:lstStyle/>
          <a:p>
            <a:pPr defTabSz="914400"/>
            <a:r>
              <a:rPr kumimoji="1" lang="zh-CN" altLang="en-US" sz="3500" dirty="0">
                <a:solidFill>
                  <a:prstClr val="black">
                    <a:lumMod val="65000"/>
                    <a:lumOff val="35000"/>
                  </a:prstClr>
                </a:solidFill>
                <a:latin typeface="微软雅黑" panose="020B0503020204020204" pitchFamily="34" charset="-122"/>
                <a:ea typeface="微软雅黑" panose="020B0503020204020204" pitchFamily="34" charset="-122"/>
              </a:rPr>
              <a:t>目</a:t>
            </a:r>
            <a:r>
              <a:rPr kumimoji="1" lang="en-US" altLang="zh-CN" sz="3500" dirty="0">
                <a:solidFill>
                  <a:prstClr val="black">
                    <a:lumMod val="65000"/>
                    <a:lumOff val="35000"/>
                  </a:prstClr>
                </a:solidFill>
                <a:latin typeface="微软雅黑" panose="020B0503020204020204" pitchFamily="34" charset="-122"/>
                <a:ea typeface="微软雅黑" panose="020B0503020204020204" pitchFamily="34" charset="-122"/>
              </a:rPr>
              <a:t> </a:t>
            </a:r>
            <a:r>
              <a:rPr kumimoji="1" lang="zh-CN" altLang="en-US" sz="3500" dirty="0">
                <a:solidFill>
                  <a:prstClr val="black">
                    <a:lumMod val="65000"/>
                    <a:lumOff val="35000"/>
                  </a:prstClr>
                </a:solidFill>
                <a:latin typeface="微软雅黑" panose="020B0503020204020204" pitchFamily="34" charset="-122"/>
                <a:ea typeface="微软雅黑" panose="020B0503020204020204" pitchFamily="34" charset="-122"/>
              </a:rPr>
              <a:t>录</a:t>
            </a:r>
            <a:endParaRPr kumimoji="1" lang="zh-CN" altLang="en-US" sz="3500" dirty="0">
              <a:solidFill>
                <a:prstClr val="black">
                  <a:lumMod val="65000"/>
                  <a:lumOff val="35000"/>
                </a:prstClr>
              </a:solidFill>
              <a:latin typeface="微软雅黑" panose="020B0503020204020204" pitchFamily="34" charset="-122"/>
              <a:ea typeface="微软雅黑" panose="020B0503020204020204" pitchFamily="34" charset="-122"/>
            </a:endParaRPr>
          </a:p>
        </p:txBody>
      </p:sp>
      <p:pic>
        <p:nvPicPr>
          <p:cNvPr id="3" name="图片 2" descr="56.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2496" y="1229067"/>
            <a:ext cx="1070253" cy="72211"/>
          </a:xfrm>
          <a:prstGeom prst="rect">
            <a:avLst/>
          </a:prstGeom>
        </p:spPr>
      </p:pic>
      <p:pic>
        <p:nvPicPr>
          <p:cNvPr id="20" name="图片 1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7956377" y="4722184"/>
            <a:ext cx="1186075" cy="443875"/>
          </a:xfrm>
          <a:prstGeom prst="rect">
            <a:avLst/>
          </a:prstGeom>
        </p:spPr>
      </p:pic>
      <p:sp>
        <p:nvSpPr>
          <p:cNvPr id="5" name="灯片编号占位符 4"/>
          <p:cNvSpPr>
            <a:spLocks noGrp="1"/>
          </p:cNvSpPr>
          <p:nvPr>
            <p:ph type="sldNum" sz="quarter" idx="12"/>
          </p:nvPr>
        </p:nvSpPr>
        <p:spPr/>
        <p:txBody>
          <a:bodyPr/>
          <a:lstStyle/>
          <a:p>
            <a:pPr defTabSz="914400"/>
            <a:fld id="{F054BAD5-415E-493C-9023-AB4605AAD986}" type="slidenum">
              <a:rPr lang="zh-CN" altLang="en-US">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584716" y="1757755"/>
            <a:ext cx="5544063" cy="1982166"/>
            <a:chOff x="3357106" y="1865770"/>
            <a:chExt cx="5544063" cy="1982166"/>
          </a:xfrm>
        </p:grpSpPr>
        <p:grpSp>
          <p:nvGrpSpPr>
            <p:cNvPr id="7" name="组合 6"/>
            <p:cNvGrpSpPr/>
            <p:nvPr/>
          </p:nvGrpSpPr>
          <p:grpSpPr>
            <a:xfrm>
              <a:off x="3357106" y="1865770"/>
              <a:ext cx="5544063" cy="1420865"/>
              <a:chOff x="6699021" y="2464451"/>
              <a:chExt cx="5544063" cy="1420865"/>
            </a:xfrm>
          </p:grpSpPr>
          <p:sp>
            <p:nvSpPr>
              <p:cNvPr id="15" name="文本框 14"/>
              <p:cNvSpPr txBox="1"/>
              <p:nvPr/>
            </p:nvSpPr>
            <p:spPr>
              <a:xfrm>
                <a:off x="6710461" y="3504273"/>
                <a:ext cx="4763182" cy="381043"/>
              </a:xfrm>
              <a:prstGeom prst="rect">
                <a:avLst/>
              </a:prstGeom>
              <a:noFill/>
            </p:spPr>
            <p:txBody>
              <a:bodyPr wrap="none" lIns="72558" tIns="36279" rIns="72558" bIns="36279" rtlCol="0">
                <a:spAutoFit/>
              </a:bodyPr>
              <a:lstStyle/>
              <a:p>
                <a:pPr defTabSz="914400"/>
                <a:r>
                  <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（三）出口管制与贸易制裁合规管理体系</a:t>
                </a:r>
                <a:endPar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710461" y="2970778"/>
                <a:ext cx="5532623" cy="381043"/>
              </a:xfrm>
              <a:prstGeom prst="rect">
                <a:avLst/>
              </a:prstGeom>
              <a:noFill/>
            </p:spPr>
            <p:txBody>
              <a:bodyPr wrap="none" lIns="72558" tIns="36279" rIns="72558" bIns="36279" rtlCol="0">
                <a:spAutoFit/>
              </a:bodyPr>
              <a:lstStyle/>
              <a:p>
                <a:pPr defTabSz="914400"/>
                <a:r>
                  <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（二）出口管制与贸易制裁应对策略与注意事项</a:t>
                </a:r>
                <a:endPar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699021" y="2464451"/>
                <a:ext cx="5276143" cy="381043"/>
              </a:xfrm>
              <a:prstGeom prst="rect">
                <a:avLst/>
              </a:prstGeom>
              <a:noFill/>
            </p:spPr>
            <p:txBody>
              <a:bodyPr wrap="none" lIns="72558" tIns="36279" rIns="72558" bIns="36279" rtlCol="0">
                <a:spAutoFit/>
              </a:bodyPr>
              <a:lstStyle/>
              <a:p>
                <a:pPr defTabSz="914400"/>
                <a:r>
                  <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（一）出口管制与经济制裁的本质和发展趋势</a:t>
                </a:r>
                <a:endPar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368546" y="3466893"/>
              <a:ext cx="3480779" cy="381043"/>
            </a:xfrm>
            <a:prstGeom prst="rect">
              <a:avLst/>
            </a:prstGeom>
            <a:noFill/>
          </p:spPr>
          <p:txBody>
            <a:bodyPr wrap="none" lIns="72558" tIns="36279" rIns="72558" bIns="36279" rtlCol="0">
              <a:spAutoFit/>
            </a:bodyPr>
            <a:lstStyle/>
            <a:p>
              <a:pPr defTabSz="914400"/>
              <a:r>
                <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rPr>
                <a:t>（四）欧盟与中国阻断法评析</a:t>
              </a:r>
              <a:endParaRPr kumimoji="1" lang="zh-CN" altLang="en-US" sz="20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图片 6"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8" name="Freeform 6"/>
          <p:cNvSpPr/>
          <p:nvPr/>
        </p:nvSpPr>
        <p:spPr bwMode="auto">
          <a:xfrm>
            <a:off x="4576763" y="1725613"/>
            <a:ext cx="947738" cy="1050925"/>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7"/>
          <p:cNvSpPr/>
          <p:nvPr/>
        </p:nvSpPr>
        <p:spPr bwMode="auto">
          <a:xfrm>
            <a:off x="4470401" y="2681288"/>
            <a:ext cx="1054100" cy="944563"/>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8"/>
          <p:cNvSpPr/>
          <p:nvPr/>
        </p:nvSpPr>
        <p:spPr bwMode="auto">
          <a:xfrm>
            <a:off x="3619501" y="2574925"/>
            <a:ext cx="947738" cy="1050925"/>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9"/>
          <p:cNvSpPr/>
          <p:nvPr/>
        </p:nvSpPr>
        <p:spPr bwMode="auto">
          <a:xfrm>
            <a:off x="3619501" y="1725613"/>
            <a:ext cx="1054100" cy="944563"/>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5" name="TextBox 12"/>
          <p:cNvSpPr txBox="1"/>
          <p:nvPr/>
        </p:nvSpPr>
        <p:spPr>
          <a:xfrm>
            <a:off x="3844865" y="1976520"/>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TextBox 13"/>
          <p:cNvSpPr txBox="1"/>
          <p:nvPr/>
        </p:nvSpPr>
        <p:spPr>
          <a:xfrm>
            <a:off x="5030727" y="1976520"/>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 name="TextBox 14"/>
          <p:cNvSpPr txBox="1"/>
          <p:nvPr/>
        </p:nvSpPr>
        <p:spPr>
          <a:xfrm>
            <a:off x="3844865" y="3076658"/>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TextBox 15"/>
          <p:cNvSpPr txBox="1"/>
          <p:nvPr/>
        </p:nvSpPr>
        <p:spPr>
          <a:xfrm>
            <a:off x="5030727" y="3076658"/>
            <a:ext cx="263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9" name="Rectangle 24"/>
          <p:cNvSpPr>
            <a:spLocks noChangeArrowheads="1"/>
          </p:cNvSpPr>
          <p:nvPr/>
        </p:nvSpPr>
        <p:spPr bwMode="auto">
          <a:xfrm>
            <a:off x="220712" y="1156948"/>
            <a:ext cx="3299185" cy="47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关键词一：关键技术</a:t>
            </a:r>
            <a:endParaRPr kumimoji="0" lang="en-US" altLang="zh-CN" sz="105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AI</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技术、</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AI</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芯片、机器人、量子计算等</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Rectangle 24"/>
          <p:cNvSpPr>
            <a:spLocks noChangeArrowheads="1"/>
          </p:cNvSpPr>
          <p:nvPr/>
        </p:nvSpPr>
        <p:spPr bwMode="auto">
          <a:xfrm>
            <a:off x="315427" y="1692017"/>
            <a:ext cx="3191392" cy="8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关键词二：许可管理</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根据</a:t>
            </a:r>
            <a:r>
              <a:rPr kumimoji="0" lang="en-GB"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BIS</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本次的年报披露的信息显示，</a:t>
            </a:r>
            <a:r>
              <a:rPr kumimoji="0" lang="en-GB"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BIS</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2019</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年度共受理了</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34,207</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项许可申请，其中审批通过了</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29,327</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项申请，通过率为</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85.7%</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，平均审批时限为</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23</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天。</a:t>
            </a:r>
            <a:endParaRPr kumimoji="0" lang="en-US" altLang="zh-CN" sz="105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21" name="Rectangle 24"/>
          <p:cNvSpPr>
            <a:spLocks noChangeArrowheads="1"/>
          </p:cNvSpPr>
          <p:nvPr/>
        </p:nvSpPr>
        <p:spPr bwMode="auto">
          <a:xfrm>
            <a:off x="467958" y="2617577"/>
            <a:ext cx="3073569" cy="170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关键词三：管制清单与最终用户和最终用途管控</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自</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2018</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年开始，美国开始大规模将中国实体列入实体清单、未经核实清单等管制清单，以对相关中国实体的供应链进行全面限制。</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2020</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6</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月</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24</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日开始，美国国防部将中国企业列入涉军企业清单。</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2020</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12</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月</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21</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日，美国商务部发布了第一个军事最终用途</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MEU</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）清单。</a:t>
            </a:r>
            <a:endPar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Rectangle 24"/>
          <p:cNvSpPr>
            <a:spLocks noChangeArrowheads="1"/>
          </p:cNvSpPr>
          <p:nvPr/>
        </p:nvSpPr>
        <p:spPr bwMode="auto">
          <a:xfrm>
            <a:off x="5651067" y="1156948"/>
            <a:ext cx="2398903" cy="125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特别关注：反抵制执法</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反抵制执法作为美国出口管制执法的组成部分，由</a:t>
            </a:r>
            <a:r>
              <a:rPr kumimoji="0" lang="en-GB"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BIS</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和美国国税局在各自体系内分别负责，以禁止美国利益体及其海外附属机构遵守他国的单边制裁和抵制要求。</a:t>
            </a:r>
            <a:endPar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Rectangle 18"/>
          <p:cNvSpPr>
            <a:spLocks noChangeArrowheads="1"/>
          </p:cNvSpPr>
          <p:nvPr/>
        </p:nvSpPr>
        <p:spPr bwMode="auto">
          <a:xfrm>
            <a:off x="463551" y="195487"/>
            <a:ext cx="2821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立法与执法趋势</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美国</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25" name="Rectangle 24"/>
          <p:cNvSpPr>
            <a:spLocks noChangeArrowheads="1"/>
          </p:cNvSpPr>
          <p:nvPr/>
        </p:nvSpPr>
        <p:spPr bwMode="auto">
          <a:xfrm>
            <a:off x="5675252" y="2670176"/>
            <a:ext cx="2398903" cy="12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特别关注：拜登政府的新变化</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履行竞选时的承诺与解决川普执政时期的遗留问题。</a:t>
            </a:r>
            <a:endPar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"culturally, there are different norms that each country and their leaders are expected to follow."</a:t>
            </a:r>
            <a:endPar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3"/>
          <a:stretch>
            <a:fillRect/>
          </a:stretch>
        </p:blipFill>
        <p:spPr>
          <a:xfrm>
            <a:off x="4117603" y="2183477"/>
            <a:ext cx="860610" cy="944563"/>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15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2" presetClass="entr" presetSubtype="8" fill="hold" grpId="0" nodeType="withEffect" p14:presetBounceEnd="60000">
                                      <p:stCondLst>
                                        <p:cond delay="2000"/>
                                      </p:stCondLst>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53" presetClass="entr" presetSubtype="528" fill="hold" grpId="0" nodeType="withEffect">
                                      <p:stCondLst>
                                        <p:cond delay="2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3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2" presetClass="entr" presetSubtype="8" fill="hold" grpId="0" nodeType="withEffect" p14:presetBounceEnd="60000">
                                      <p:stCondLst>
                                        <p:cond delay="2800"/>
                                      </p:stCondLst>
                                      <p:childTnLst>
                                        <p:set>
                                          <p:cBhvr>
                                            <p:cTn id="34" dur="1" fill="hold">
                                              <p:stCondLst>
                                                <p:cond delay="0"/>
                                              </p:stCondLst>
                                            </p:cTn>
                                            <p:tgtEl>
                                              <p:spTgt spid="20"/>
                                            </p:tgtEl>
                                            <p:attrNameLst>
                                              <p:attrName>style.visibility</p:attrName>
                                            </p:attrNameLst>
                                          </p:cBhvr>
                                          <p:to>
                                            <p:strVal val="visible"/>
                                          </p:to>
                                        </p:set>
                                        <p:anim calcmode="lin" valueType="num" p14:bounceEnd="60000">
                                          <p:cBhvr additive="base">
                                            <p:cTn id="35" dur="5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53" presetClass="entr" presetSubtype="528" fill="hold" grpId="0" nodeType="withEffect">
                                      <p:stCondLst>
                                        <p:cond delay="28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anim calcmode="lin" valueType="num">
                                          <p:cBhvr>
                                            <p:cTn id="42" dur="500" fill="hold"/>
                                            <p:tgtEl>
                                              <p:spTgt spid="8"/>
                                            </p:tgtEl>
                                            <p:attrNameLst>
                                              <p:attrName>ppt_x</p:attrName>
                                            </p:attrNameLst>
                                          </p:cBhvr>
                                          <p:tavLst>
                                            <p:tav tm="0">
                                              <p:val>
                                                <p:fltVal val="0.5"/>
                                              </p:val>
                                            </p:tav>
                                            <p:tav tm="100000">
                                              <p:val>
                                                <p:strVal val="#ppt_x"/>
                                              </p:val>
                                            </p:tav>
                                          </p:tavLst>
                                        </p:anim>
                                        <p:anim calcmode="lin" valueType="num">
                                          <p:cBhvr>
                                            <p:cTn id="43" dur="500" fill="hold"/>
                                            <p:tgtEl>
                                              <p:spTgt spid="8"/>
                                            </p:tgtEl>
                                            <p:attrNameLst>
                                              <p:attrName>ppt_y</p:attrName>
                                            </p:attrNameLst>
                                          </p:cBhvr>
                                          <p:tavLst>
                                            <p:tav tm="0">
                                              <p:val>
                                                <p:fltVal val="0.5"/>
                                              </p:val>
                                            </p:tav>
                                            <p:tav tm="100000">
                                              <p:val>
                                                <p:strVal val="#ppt_y"/>
                                              </p:val>
                                            </p:tav>
                                          </p:tavLst>
                                        </p:anim>
                                      </p:childTnLst>
                                    </p:cTn>
                                  </p:par>
                                  <p:par>
                                    <p:cTn id="44" presetID="53" presetClass="entr" presetSubtype="16" fill="hold" grpId="0" nodeType="withEffect">
                                      <p:stCondLst>
                                        <p:cond delay="31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2" presetClass="entr" presetSubtype="2" fill="hold" grpId="0" nodeType="withEffect" p14:presetBounceEnd="60000">
                                      <p:stCondLst>
                                        <p:cond delay="3600"/>
                                      </p:stCondLst>
                                      <p:childTnLst>
                                        <p:set>
                                          <p:cBhvr>
                                            <p:cTn id="50" dur="1" fill="hold">
                                              <p:stCondLst>
                                                <p:cond delay="0"/>
                                              </p:stCondLst>
                                            </p:cTn>
                                            <p:tgtEl>
                                              <p:spTgt spid="21"/>
                                            </p:tgtEl>
                                            <p:attrNameLst>
                                              <p:attrName>style.visibility</p:attrName>
                                            </p:attrNameLst>
                                          </p:cBhvr>
                                          <p:to>
                                            <p:strVal val="visible"/>
                                          </p:to>
                                        </p:set>
                                        <p:anim calcmode="lin" valueType="num" p14:bounceEnd="60000">
                                          <p:cBhvr additive="base">
                                            <p:cTn id="51"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53" presetClass="entr" presetSubtype="528" fill="hold" grpId="0" nodeType="withEffect">
                                      <p:stCondLst>
                                        <p:cond delay="360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anim calcmode="lin" valueType="num">
                                          <p:cBhvr>
                                            <p:cTn id="58" dur="500" fill="hold"/>
                                            <p:tgtEl>
                                              <p:spTgt spid="9"/>
                                            </p:tgtEl>
                                            <p:attrNameLst>
                                              <p:attrName>ppt_x</p:attrName>
                                            </p:attrNameLst>
                                          </p:cBhvr>
                                          <p:tavLst>
                                            <p:tav tm="0">
                                              <p:val>
                                                <p:fltVal val="0.5"/>
                                              </p:val>
                                            </p:tav>
                                            <p:tav tm="100000">
                                              <p:val>
                                                <p:strVal val="#ppt_x"/>
                                              </p:val>
                                            </p:tav>
                                          </p:tavLst>
                                        </p:anim>
                                        <p:anim calcmode="lin" valueType="num">
                                          <p:cBhvr>
                                            <p:cTn id="59" dur="500" fill="hold"/>
                                            <p:tgtEl>
                                              <p:spTgt spid="9"/>
                                            </p:tgtEl>
                                            <p:attrNameLst>
                                              <p:attrName>ppt_y</p:attrName>
                                            </p:attrNameLst>
                                          </p:cBhvr>
                                          <p:tavLst>
                                            <p:tav tm="0">
                                              <p:val>
                                                <p:fltVal val="0.5"/>
                                              </p:val>
                                            </p:tav>
                                            <p:tav tm="100000">
                                              <p:val>
                                                <p:strVal val="#ppt_y"/>
                                              </p:val>
                                            </p:tav>
                                          </p:tavLst>
                                        </p:anim>
                                      </p:childTnLst>
                                    </p:cTn>
                                  </p:par>
                                  <p:par>
                                    <p:cTn id="60" presetID="53" presetClass="entr" presetSubtype="16" fill="hold" grpId="0" nodeType="withEffect">
                                      <p:stCondLst>
                                        <p:cond delay="39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2" presetClass="entr" presetSubtype="2" fill="hold" grpId="0" nodeType="withEffect" p14:presetBounceEnd="60000">
                                      <p:stCondLst>
                                        <p:cond delay="4400"/>
                                      </p:stCondLst>
                                      <p:childTnLst>
                                        <p:set>
                                          <p:cBhvr>
                                            <p:cTn id="66" dur="1" fill="hold">
                                              <p:stCondLst>
                                                <p:cond delay="0"/>
                                              </p:stCondLst>
                                            </p:cTn>
                                            <p:tgtEl>
                                              <p:spTgt spid="22"/>
                                            </p:tgtEl>
                                            <p:attrNameLst>
                                              <p:attrName>style.visibility</p:attrName>
                                            </p:attrNameLst>
                                          </p:cBhvr>
                                          <p:to>
                                            <p:strVal val="visible"/>
                                          </p:to>
                                        </p:set>
                                        <p:anim calcmode="lin" valueType="num" p14:bounceEnd="60000">
                                          <p:cBhvr additive="base">
                                            <p:cTn id="67" dur="50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47" presetClass="entr" presetSubtype="0" fill="hold" grpId="0" nodeType="withEffect">
                                      <p:stCondLst>
                                        <p:cond delay="7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300"/>
                                            <p:tgtEl>
                                              <p:spTgt spid="24"/>
                                            </p:tgtEl>
                                          </p:cBhvr>
                                        </p:animEffect>
                                        <p:anim calcmode="lin" valueType="num">
                                          <p:cBhvr>
                                            <p:cTn id="72" dur="300" fill="hold"/>
                                            <p:tgtEl>
                                              <p:spTgt spid="24"/>
                                            </p:tgtEl>
                                            <p:attrNameLst>
                                              <p:attrName>ppt_x</p:attrName>
                                            </p:attrNameLst>
                                          </p:cBhvr>
                                          <p:tavLst>
                                            <p:tav tm="0">
                                              <p:val>
                                                <p:strVal val="#ppt_x"/>
                                              </p:val>
                                            </p:tav>
                                            <p:tav tm="100000">
                                              <p:val>
                                                <p:strVal val="#ppt_x"/>
                                              </p:val>
                                            </p:tav>
                                          </p:tavLst>
                                        </p:anim>
                                        <p:anim calcmode="lin" valueType="num">
                                          <p:cBhvr>
                                            <p:cTn id="73" dur="300" fill="hold"/>
                                            <p:tgtEl>
                                              <p:spTgt spid="24"/>
                                            </p:tgtEl>
                                            <p:attrNameLst>
                                              <p:attrName>ppt_y</p:attrName>
                                            </p:attrNameLst>
                                          </p:cBhvr>
                                          <p:tavLst>
                                            <p:tav tm="0">
                                              <p:val>
                                                <p:strVal val="#ppt_y-.1"/>
                                              </p:val>
                                            </p:tav>
                                            <p:tav tm="100000">
                                              <p:val>
                                                <p:strVal val="#ppt_y"/>
                                              </p:val>
                                            </p:tav>
                                          </p:tavLst>
                                        </p:anim>
                                      </p:childTnLst>
                                    </p:cTn>
                                  </p:par>
                                  <p:par>
                                    <p:cTn id="74" presetID="2" presetClass="entr" presetSubtype="2" fill="hold" grpId="0" nodeType="withEffect" p14:presetBounceEnd="60000">
                                      <p:stCondLst>
                                        <p:cond delay="4400"/>
                                      </p:stCondLst>
                                      <p:childTnLst>
                                        <p:set>
                                          <p:cBhvr>
                                            <p:cTn id="75" dur="1" fill="hold">
                                              <p:stCondLst>
                                                <p:cond delay="0"/>
                                              </p:stCondLst>
                                            </p:cTn>
                                            <p:tgtEl>
                                              <p:spTgt spid="25"/>
                                            </p:tgtEl>
                                            <p:attrNameLst>
                                              <p:attrName>style.visibility</p:attrName>
                                            </p:attrNameLst>
                                          </p:cBhvr>
                                          <p:to>
                                            <p:strVal val="visible"/>
                                          </p:to>
                                        </p:set>
                                        <p:anim calcmode="lin" valueType="num" p14:bounceEnd="60000">
                                          <p:cBhvr additive="base">
                                            <p:cTn id="76"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p:bldP spid="20" grpId="0"/>
          <p:bldP spid="21" grpId="0"/>
          <p:bldP spid="22"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15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2" presetClass="entr" presetSubtype="8"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53" presetClass="entr" presetSubtype="528" fill="hold" grpId="0" nodeType="withEffect">
                                      <p:stCondLst>
                                        <p:cond delay="2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3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2" presetClass="entr" presetSubtype="8" fill="hold" grpId="0" nodeType="withEffect">
                                      <p:stCondLst>
                                        <p:cond delay="28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53" presetClass="entr" presetSubtype="528" fill="hold" grpId="0" nodeType="withEffect">
                                      <p:stCondLst>
                                        <p:cond delay="280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anim calcmode="lin" valueType="num">
                                          <p:cBhvr>
                                            <p:cTn id="42" dur="500" fill="hold"/>
                                            <p:tgtEl>
                                              <p:spTgt spid="8"/>
                                            </p:tgtEl>
                                            <p:attrNameLst>
                                              <p:attrName>ppt_x</p:attrName>
                                            </p:attrNameLst>
                                          </p:cBhvr>
                                          <p:tavLst>
                                            <p:tav tm="0">
                                              <p:val>
                                                <p:fltVal val="0.5"/>
                                              </p:val>
                                            </p:tav>
                                            <p:tav tm="100000">
                                              <p:val>
                                                <p:strVal val="#ppt_x"/>
                                              </p:val>
                                            </p:tav>
                                          </p:tavLst>
                                        </p:anim>
                                        <p:anim calcmode="lin" valueType="num">
                                          <p:cBhvr>
                                            <p:cTn id="43" dur="500" fill="hold"/>
                                            <p:tgtEl>
                                              <p:spTgt spid="8"/>
                                            </p:tgtEl>
                                            <p:attrNameLst>
                                              <p:attrName>ppt_y</p:attrName>
                                            </p:attrNameLst>
                                          </p:cBhvr>
                                          <p:tavLst>
                                            <p:tav tm="0">
                                              <p:val>
                                                <p:fltVal val="0.5"/>
                                              </p:val>
                                            </p:tav>
                                            <p:tav tm="100000">
                                              <p:val>
                                                <p:strVal val="#ppt_y"/>
                                              </p:val>
                                            </p:tav>
                                          </p:tavLst>
                                        </p:anim>
                                      </p:childTnLst>
                                    </p:cTn>
                                  </p:par>
                                  <p:par>
                                    <p:cTn id="44" presetID="53" presetClass="entr" presetSubtype="16" fill="hold" grpId="0" nodeType="withEffect">
                                      <p:stCondLst>
                                        <p:cond delay="31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2" presetClass="entr" presetSubtype="2" fill="hold" grpId="0" nodeType="withEffect">
                                      <p:stCondLst>
                                        <p:cond delay="360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53" presetClass="entr" presetSubtype="528" fill="hold" grpId="0" nodeType="withEffect">
                                      <p:stCondLst>
                                        <p:cond delay="360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anim calcmode="lin" valueType="num">
                                          <p:cBhvr>
                                            <p:cTn id="58" dur="500" fill="hold"/>
                                            <p:tgtEl>
                                              <p:spTgt spid="9"/>
                                            </p:tgtEl>
                                            <p:attrNameLst>
                                              <p:attrName>ppt_x</p:attrName>
                                            </p:attrNameLst>
                                          </p:cBhvr>
                                          <p:tavLst>
                                            <p:tav tm="0">
                                              <p:val>
                                                <p:fltVal val="0.5"/>
                                              </p:val>
                                            </p:tav>
                                            <p:tav tm="100000">
                                              <p:val>
                                                <p:strVal val="#ppt_x"/>
                                              </p:val>
                                            </p:tav>
                                          </p:tavLst>
                                        </p:anim>
                                        <p:anim calcmode="lin" valueType="num">
                                          <p:cBhvr>
                                            <p:cTn id="59" dur="500" fill="hold"/>
                                            <p:tgtEl>
                                              <p:spTgt spid="9"/>
                                            </p:tgtEl>
                                            <p:attrNameLst>
                                              <p:attrName>ppt_y</p:attrName>
                                            </p:attrNameLst>
                                          </p:cBhvr>
                                          <p:tavLst>
                                            <p:tav tm="0">
                                              <p:val>
                                                <p:fltVal val="0.5"/>
                                              </p:val>
                                            </p:tav>
                                            <p:tav tm="100000">
                                              <p:val>
                                                <p:strVal val="#ppt_y"/>
                                              </p:val>
                                            </p:tav>
                                          </p:tavLst>
                                        </p:anim>
                                      </p:childTnLst>
                                    </p:cTn>
                                  </p:par>
                                  <p:par>
                                    <p:cTn id="60" presetID="53" presetClass="entr" presetSubtype="16" fill="hold" grpId="0" nodeType="withEffect">
                                      <p:stCondLst>
                                        <p:cond delay="39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2" presetClass="entr" presetSubtype="2" fill="hold" grpId="0" nodeType="withEffect">
                                      <p:stCondLst>
                                        <p:cond delay="440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1+#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47" presetClass="entr" presetSubtype="0" fill="hold" grpId="0" nodeType="withEffect">
                                      <p:stCondLst>
                                        <p:cond delay="7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300"/>
                                            <p:tgtEl>
                                              <p:spTgt spid="24"/>
                                            </p:tgtEl>
                                          </p:cBhvr>
                                        </p:animEffect>
                                        <p:anim calcmode="lin" valueType="num">
                                          <p:cBhvr>
                                            <p:cTn id="72" dur="300" fill="hold"/>
                                            <p:tgtEl>
                                              <p:spTgt spid="24"/>
                                            </p:tgtEl>
                                            <p:attrNameLst>
                                              <p:attrName>ppt_x</p:attrName>
                                            </p:attrNameLst>
                                          </p:cBhvr>
                                          <p:tavLst>
                                            <p:tav tm="0">
                                              <p:val>
                                                <p:strVal val="#ppt_x"/>
                                              </p:val>
                                            </p:tav>
                                            <p:tav tm="100000">
                                              <p:val>
                                                <p:strVal val="#ppt_x"/>
                                              </p:val>
                                            </p:tav>
                                          </p:tavLst>
                                        </p:anim>
                                        <p:anim calcmode="lin" valueType="num">
                                          <p:cBhvr>
                                            <p:cTn id="73" dur="300" fill="hold"/>
                                            <p:tgtEl>
                                              <p:spTgt spid="24"/>
                                            </p:tgtEl>
                                            <p:attrNameLst>
                                              <p:attrName>ppt_y</p:attrName>
                                            </p:attrNameLst>
                                          </p:cBhvr>
                                          <p:tavLst>
                                            <p:tav tm="0">
                                              <p:val>
                                                <p:strVal val="#ppt_y-.1"/>
                                              </p:val>
                                            </p:tav>
                                            <p:tav tm="100000">
                                              <p:val>
                                                <p:strVal val="#ppt_y"/>
                                              </p:val>
                                            </p:tav>
                                          </p:tavLst>
                                        </p:anim>
                                      </p:childTnLst>
                                    </p:cTn>
                                  </p:par>
                                  <p:par>
                                    <p:cTn id="74" presetID="2" presetClass="entr" presetSubtype="2" fill="hold" grpId="0" nodeType="withEffect">
                                      <p:stCondLst>
                                        <p:cond delay="44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1+#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p:bldP spid="20" grpId="0"/>
          <p:bldP spid="21" grpId="0"/>
          <p:bldP spid="22" grpId="0"/>
          <p:bldP spid="24" grpId="0"/>
          <p:bldP spid="2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32" name="矩形 31"/>
          <p:cNvSpPr/>
          <p:nvPr/>
        </p:nvSpPr>
        <p:spPr>
          <a:xfrm>
            <a:off x="755577" y="1203598"/>
            <a:ext cx="2736304" cy="1577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sp>
        <p:nvSpPr>
          <p:cNvPr id="34" name="Rectangle 24"/>
          <p:cNvSpPr>
            <a:spLocks noChangeArrowheads="1"/>
          </p:cNvSpPr>
          <p:nvPr/>
        </p:nvSpPr>
        <p:spPr bwMode="auto">
          <a:xfrm>
            <a:off x="877234" y="1399321"/>
            <a:ext cx="2448272" cy="15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spcBef>
                <a:spcPts val="500"/>
              </a:spcBef>
              <a:buClr>
                <a:prstClr val="white">
                  <a:lumMod val="50000"/>
                </a:prstClr>
              </a:buClr>
              <a:buFont typeface="Wingdings" panose="05000000000000000000" pitchFamily="2" charset="2"/>
              <a:buChar char="Ø"/>
              <a:defRPr/>
            </a:pP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2003</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年首次通过</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欧盟限制措施（制裁）的实施和评估指南</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2018</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年</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4</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月</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24</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日</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欧盟在</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指南</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的最新文本中强调标准化的实施制裁并加强实施制裁的方法。</a:t>
            </a:r>
            <a:endPar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endParaRPr>
          </a:p>
          <a:p>
            <a:pPr marL="171450" indent="-171450">
              <a:lnSpc>
                <a:spcPct val="120000"/>
              </a:lnSpc>
              <a:spcBef>
                <a:spcPts val="500"/>
              </a:spcBef>
              <a:buClr>
                <a:prstClr val="white">
                  <a:lumMod val="50000"/>
                </a:prstClr>
              </a:buClr>
              <a:buFont typeface="Wingdings" panose="05000000000000000000" pitchFamily="2" charset="2"/>
              <a:buChar char="Ø"/>
              <a:defRPr/>
            </a:pPr>
            <a:endParaRPr lang="en-US" altLang="zh-CN" sz="1100" i="1" dirty="0">
              <a:solidFill>
                <a:prstClr val="black">
                  <a:lumMod val="50000"/>
                  <a:lumOff val="50000"/>
                </a:prstClr>
              </a:solidFill>
              <a:latin typeface="Calibri" panose="020F0502020204030204"/>
              <a:ea typeface="宋体" panose="02010600030101010101" pitchFamily="2" charset="-122"/>
            </a:endParaRPr>
          </a:p>
        </p:txBody>
      </p:sp>
      <p:sp>
        <p:nvSpPr>
          <p:cNvPr id="36" name="对角圆角矩形 35"/>
          <p:cNvSpPr/>
          <p:nvPr/>
        </p:nvSpPr>
        <p:spPr>
          <a:xfrm>
            <a:off x="899593" y="843559"/>
            <a:ext cx="2448272" cy="48747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sp>
        <p:nvSpPr>
          <p:cNvPr id="37" name="文本框 36"/>
          <p:cNvSpPr txBox="1"/>
          <p:nvPr/>
        </p:nvSpPr>
        <p:spPr>
          <a:xfrm>
            <a:off x="877233" y="902628"/>
            <a:ext cx="2492990" cy="369332"/>
          </a:xfrm>
          <a:prstGeom prst="rect">
            <a:avLst/>
          </a:prstGeom>
          <a:noFill/>
        </p:spPr>
        <p:txBody>
          <a:bodyPr wrap="none" rtlCol="0">
            <a:spAutoFit/>
          </a:bodyPr>
          <a:lstStyle/>
          <a:p>
            <a:r>
              <a:rPr kumimoji="1" lang="zh-CN" altLang="en-US" b="1" dirty="0">
                <a:solidFill>
                  <a:prstClr val="black">
                    <a:lumMod val="50000"/>
                    <a:lumOff val="50000"/>
                  </a:prstClr>
                </a:solidFill>
                <a:latin typeface="微软雅黑" panose="020B0503020204020204" pitchFamily="34" charset="-122"/>
                <a:ea typeface="微软雅黑" panose="020B0503020204020204" pitchFamily="34" charset="-122"/>
              </a:rPr>
              <a:t>欧盟经济制裁措施准则</a:t>
            </a:r>
            <a:endParaRPr kumimoji="1" lang="zh-CN" altLang="en-US"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77233" y="3111941"/>
            <a:ext cx="2723823" cy="369332"/>
          </a:xfrm>
          <a:prstGeom prst="rect">
            <a:avLst/>
          </a:prstGeom>
          <a:noFill/>
        </p:spPr>
        <p:txBody>
          <a:bodyPr wrap="none" rtlCol="0">
            <a:spAutoFit/>
          </a:bodyPr>
          <a:lstStyle/>
          <a:p>
            <a:r>
              <a:rPr lang="zh-CN" altLang="en-US" i="1" dirty="0">
                <a:solidFill>
                  <a:srgbClr val="F79646"/>
                </a:solidFill>
                <a:latin typeface="微软雅黑" panose="020B0503020204020204" pitchFamily="34" charset="-122"/>
                <a:ea typeface="微软雅黑" panose="020B0503020204020204" pitchFamily="34" charset="-122"/>
              </a:rPr>
              <a:t>欧盟经济制裁近期行动：</a:t>
            </a:r>
            <a:endParaRPr kumimoji="1" lang="zh-CN" altLang="en-US" i="1" dirty="0">
              <a:solidFill>
                <a:srgbClr val="F79646"/>
              </a:solidFill>
              <a:latin typeface="微软雅黑" panose="020B0503020204020204" pitchFamily="34" charset="-122"/>
              <a:ea typeface="微软雅黑" panose="020B0503020204020204" pitchFamily="34" charset="-122"/>
            </a:endParaRPr>
          </a:p>
        </p:txBody>
      </p:sp>
      <p:sp>
        <p:nvSpPr>
          <p:cNvPr id="42" name="矩形 41"/>
          <p:cNvSpPr/>
          <p:nvPr/>
        </p:nvSpPr>
        <p:spPr>
          <a:xfrm>
            <a:off x="1201269" y="3745536"/>
            <a:ext cx="3024336"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1" name="Rectangle 24"/>
          <p:cNvSpPr>
            <a:spLocks noChangeArrowheads="1"/>
          </p:cNvSpPr>
          <p:nvPr/>
        </p:nvSpPr>
        <p:spPr bwMode="auto">
          <a:xfrm>
            <a:off x="1345496" y="3849635"/>
            <a:ext cx="2808313"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defRPr/>
            </a:pPr>
            <a:r>
              <a:rPr lang="zh-CN" altLang="en-US" sz="1200" b="1" dirty="0">
                <a:solidFill>
                  <a:prstClr val="white">
                    <a:lumMod val="50000"/>
                  </a:prstClr>
                </a:solidFill>
                <a:latin typeface="微软雅黑" panose="020B0503020204020204" pitchFamily="34" charset="-122"/>
                <a:ea typeface="微软雅黑" panose="020B0503020204020204" pitchFamily="34" charset="-122"/>
              </a:rPr>
              <a:t>撤销对美的关税制裁</a:t>
            </a:r>
            <a:endParaRPr lang="en-US" altLang="zh-CN"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7" name="矩形 46"/>
          <p:cNvSpPr/>
          <p:nvPr/>
        </p:nvSpPr>
        <p:spPr>
          <a:xfrm>
            <a:off x="769220" y="3753632"/>
            <a:ext cx="432048"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solidFill>
                  <a:prstClr val="white"/>
                </a:solidFill>
                <a:latin typeface="微软雅黑" panose="020B0503020204020204" pitchFamily="34" charset="-122"/>
                <a:ea typeface="微软雅黑" panose="020B0503020204020204" pitchFamily="34" charset="-122"/>
              </a:rPr>
              <a:t>01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0" name="矩形 49"/>
          <p:cNvSpPr/>
          <p:nvPr/>
        </p:nvSpPr>
        <p:spPr>
          <a:xfrm>
            <a:off x="4486350" y="3030944"/>
            <a:ext cx="4550146" cy="1798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sp>
        <p:nvSpPr>
          <p:cNvPr id="51" name="Rectangle 24"/>
          <p:cNvSpPr>
            <a:spLocks noChangeArrowheads="1"/>
          </p:cNvSpPr>
          <p:nvPr/>
        </p:nvSpPr>
        <p:spPr bwMode="auto">
          <a:xfrm>
            <a:off x="4657652" y="3164533"/>
            <a:ext cx="4222857" cy="15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spcBef>
                <a:spcPts val="500"/>
              </a:spcBef>
              <a:buClr>
                <a:prstClr val="white">
                  <a:lumMod val="50000"/>
                </a:prstClr>
              </a:buClr>
              <a:buFont typeface="Wingdings" panose="05000000000000000000" pitchFamily="2" charset="2"/>
              <a:buChar char="Ø"/>
              <a:defRPr/>
            </a:pP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2021</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年</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5</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月</a:t>
            </a:r>
            <a:r>
              <a:rPr lang="en-US" altLang="zh-CN" sz="1100" i="1" dirty="0">
                <a:solidFill>
                  <a:prstClr val="black">
                    <a:lumMod val="50000"/>
                    <a:lumOff val="50000"/>
                  </a:prstClr>
                </a:solidFill>
                <a:latin typeface="微软雅黑" panose="020B0503020204020204" pitchFamily="34" charset="-122"/>
                <a:ea typeface="微软雅黑" panose="020B0503020204020204" pitchFamily="34" charset="-122"/>
              </a:rPr>
              <a:t>10</a:t>
            </a: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日， 欧盟理事会通过军民两用物项出口管制新规，以加强对更广泛新兴两用技术的管控；此外，加强了对网络监控工具等技术的出口管制。</a:t>
            </a:r>
            <a:endPar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endParaRPr>
          </a:p>
          <a:p>
            <a:pPr marL="171450" indent="-171450">
              <a:lnSpc>
                <a:spcPct val="150000"/>
              </a:lnSpc>
              <a:spcBef>
                <a:spcPts val="500"/>
              </a:spcBef>
              <a:buClr>
                <a:prstClr val="white">
                  <a:lumMod val="50000"/>
                </a:prstClr>
              </a:buClr>
              <a:buFont typeface="Wingdings" panose="05000000000000000000" pitchFamily="2" charset="2"/>
              <a:buChar char="Ø"/>
              <a:defRPr/>
            </a:pPr>
            <a:r>
              <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rPr>
              <a:t>根据新规定，对未列入清单的物项也要实施全面管制，有必要时需要申请许可。另外，新法规明确了欧盟委员会有权修改物项清单以及调整物项目的地，且欧盟委员会的授权期限是5年。</a:t>
            </a:r>
            <a:endParaRPr lang="zh-CN" altLang="en-US" sz="1100" i="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2" name="对角圆角矩形 51"/>
          <p:cNvSpPr/>
          <p:nvPr/>
        </p:nvSpPr>
        <p:spPr>
          <a:xfrm>
            <a:off x="4741632" y="2670904"/>
            <a:ext cx="2618638" cy="496164"/>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prstClr val="black"/>
              </a:solidFill>
              <a:latin typeface="Calibri" panose="020F0502020204030204"/>
              <a:ea typeface="宋体" panose="02010600030101010101" pitchFamily="2" charset="-122"/>
            </a:endParaRPr>
          </a:p>
        </p:txBody>
      </p:sp>
      <p:sp>
        <p:nvSpPr>
          <p:cNvPr id="53" name="文本框 52"/>
          <p:cNvSpPr txBox="1"/>
          <p:nvPr/>
        </p:nvSpPr>
        <p:spPr>
          <a:xfrm>
            <a:off x="4719273" y="2729974"/>
            <a:ext cx="2172677" cy="369332"/>
          </a:xfrm>
          <a:prstGeom prst="rect">
            <a:avLst/>
          </a:prstGeom>
          <a:noFill/>
        </p:spPr>
        <p:txBody>
          <a:bodyPr wrap="square" rtlCol="0">
            <a:spAutoFit/>
          </a:bodyPr>
          <a:lstStyle/>
          <a:p>
            <a:r>
              <a:rPr kumimoji="1" lang="zh-CN" altLang="en-US" b="1" dirty="0">
                <a:solidFill>
                  <a:prstClr val="black">
                    <a:lumMod val="50000"/>
                    <a:lumOff val="50000"/>
                  </a:prstClr>
                </a:solidFill>
                <a:latin typeface="微软雅黑" panose="020B0503020204020204" pitchFamily="34" charset="-122"/>
                <a:ea typeface="微软雅黑" panose="020B0503020204020204" pitchFamily="34" charset="-122"/>
              </a:rPr>
              <a:t>欧盟出口管制新规</a:t>
            </a:r>
            <a:endParaRPr kumimoji="1" lang="zh-CN" altLang="en-US" b="1" dirty="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3"/>
          <a:stretch>
            <a:fillRect/>
          </a:stretch>
        </p:blipFill>
        <p:spPr>
          <a:xfrm>
            <a:off x="6434903" y="1116859"/>
            <a:ext cx="2025530" cy="957425"/>
          </a:xfrm>
          <a:prstGeom prst="rect">
            <a:avLst/>
          </a:prstGeom>
        </p:spPr>
      </p:pic>
      <p:pic>
        <p:nvPicPr>
          <p:cNvPr id="56" name="图片 55"/>
          <p:cNvPicPr>
            <a:picLocks noChangeAspect="1"/>
          </p:cNvPicPr>
          <p:nvPr/>
        </p:nvPicPr>
        <p:blipFill>
          <a:blip r:embed="rId4"/>
          <a:stretch>
            <a:fillRect/>
          </a:stretch>
        </p:blipFill>
        <p:spPr>
          <a:xfrm>
            <a:off x="4486349" y="1116859"/>
            <a:ext cx="1948551" cy="970976"/>
          </a:xfrm>
          <a:prstGeom prst="rect">
            <a:avLst/>
          </a:prstGeom>
        </p:spPr>
      </p:pic>
      <p:sp>
        <p:nvSpPr>
          <p:cNvPr id="25" name="Rectangle 18"/>
          <p:cNvSpPr>
            <a:spLocks noChangeArrowheads="1"/>
          </p:cNvSpPr>
          <p:nvPr/>
        </p:nvSpPr>
        <p:spPr bwMode="auto">
          <a:xfrm>
            <a:off x="463551" y="195488"/>
            <a:ext cx="282128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立法与执法趋势</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欧盟</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 name="矩形 1"/>
          <p:cNvSpPr/>
          <p:nvPr/>
        </p:nvSpPr>
        <p:spPr>
          <a:xfrm>
            <a:off x="1201269" y="4209404"/>
            <a:ext cx="3024336"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Rectangle 24"/>
          <p:cNvSpPr>
            <a:spLocks noChangeArrowheads="1"/>
          </p:cNvSpPr>
          <p:nvPr/>
        </p:nvSpPr>
        <p:spPr bwMode="auto">
          <a:xfrm>
            <a:off x="1345284" y="4277695"/>
            <a:ext cx="2808313"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defRPr/>
            </a:pPr>
            <a:r>
              <a:rPr lang="zh-CN" altLang="en-US" sz="1200" b="1" dirty="0">
                <a:solidFill>
                  <a:prstClr val="white">
                    <a:lumMod val="50000"/>
                  </a:prstClr>
                </a:solidFill>
                <a:latin typeface="微软雅黑" panose="020B0503020204020204" pitchFamily="34" charset="-122"/>
                <a:ea typeface="微软雅黑" panose="020B0503020204020204" pitchFamily="34" charset="-122"/>
              </a:rPr>
              <a:t>对白俄罗斯实行经济制裁</a:t>
            </a:r>
            <a:endParaRPr lang="zh-CN" altLang="en-US" sz="12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 name="矩形 3"/>
          <p:cNvSpPr/>
          <p:nvPr/>
        </p:nvSpPr>
        <p:spPr>
          <a:xfrm>
            <a:off x="769220" y="4201307"/>
            <a:ext cx="432048"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solidFill>
                  <a:prstClr val="white"/>
                </a:solidFill>
                <a:latin typeface="微软雅黑" panose="020B0503020204020204" pitchFamily="34" charset="-122"/>
                <a:ea typeface="微软雅黑" panose="020B0503020204020204" pitchFamily="34" charset="-122"/>
              </a:rPr>
              <a:t>02</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6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200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00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16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anim calcmode="lin" valueType="num">
                                      <p:cBhvr>
                                        <p:cTn id="21" dur="500" fill="hold"/>
                                        <p:tgtEl>
                                          <p:spTgt spid="51"/>
                                        </p:tgtEl>
                                        <p:attrNameLst>
                                          <p:attrName>ppt_x</p:attrName>
                                        </p:attrNameLst>
                                      </p:cBhvr>
                                      <p:tavLst>
                                        <p:tav tm="0">
                                          <p:val>
                                            <p:strVal val="#ppt_x"/>
                                          </p:val>
                                        </p:tav>
                                        <p:tav tm="100000">
                                          <p:val>
                                            <p:strVal val="#ppt_x"/>
                                          </p:val>
                                        </p:tav>
                                      </p:tavLst>
                                    </p:anim>
                                    <p:anim calcmode="lin" valueType="num">
                                      <p:cBhvr>
                                        <p:cTn id="22" dur="500" fill="hold"/>
                                        <p:tgtEl>
                                          <p:spTgt spid="5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7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300"/>
                                        <p:tgtEl>
                                          <p:spTgt spid="25"/>
                                        </p:tgtEl>
                                      </p:cBhvr>
                                    </p:animEffect>
                                    <p:anim calcmode="lin" valueType="num">
                                      <p:cBhvr>
                                        <p:cTn id="26" dur="300" fill="hold"/>
                                        <p:tgtEl>
                                          <p:spTgt spid="25"/>
                                        </p:tgtEl>
                                        <p:attrNameLst>
                                          <p:attrName>ppt_x</p:attrName>
                                        </p:attrNameLst>
                                      </p:cBhvr>
                                      <p:tavLst>
                                        <p:tav tm="0">
                                          <p:val>
                                            <p:strVal val="#ppt_x"/>
                                          </p:val>
                                        </p:tav>
                                        <p:tav tm="100000">
                                          <p:val>
                                            <p:strVal val="#ppt_x"/>
                                          </p:val>
                                        </p:tav>
                                      </p:tavLst>
                                    </p:anim>
                                    <p:anim calcmode="lin" valueType="num">
                                      <p:cBhvr>
                                        <p:cTn id="27" dur="300" fill="hold"/>
                                        <p:tgtEl>
                                          <p:spTgt spid="25"/>
                                        </p:tgtEl>
                                        <p:attrNameLst>
                                          <p:attrName>ppt_y</p:attrName>
                                        </p:attrNameLst>
                                      </p:cBhvr>
                                      <p:tavLst>
                                        <p:tav tm="0">
                                          <p:val>
                                            <p:strVal val="#ppt_y-.1"/>
                                          </p:val>
                                        </p:tav>
                                        <p:tav tm="100000">
                                          <p:val>
                                            <p:strVal val="#ppt_y"/>
                                          </p:val>
                                        </p:tav>
                                      </p:tavLst>
                                    </p:anim>
                                  </p:childTnLst>
                                </p:cTn>
                              </p:par>
                              <p:par>
                                <p:cTn id="28" presetID="2" presetClass="entr" presetSubtype="8" fill="hold" grpId="0" nodeType="withEffect">
                                  <p:stCondLst>
                                    <p:cond delay="150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20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00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0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bldLvl="0" animBg="1"/>
      <p:bldP spid="41" grpId="0"/>
      <p:bldP spid="47" grpId="0" bldLvl="0" animBg="1"/>
      <p:bldP spid="51" grpId="0"/>
      <p:bldP spid="25" grpId="0"/>
      <p:bldP spid="2" grpId="0" bldLvl="0" animBg="1"/>
      <p:bldP spid="3" grpId="0"/>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114127" y="1354300"/>
            <a:ext cx="7038190" cy="2434902"/>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文本框 3"/>
          <p:cNvSpPr txBox="1"/>
          <p:nvPr/>
        </p:nvSpPr>
        <p:spPr>
          <a:xfrm>
            <a:off x="3065251" y="2158097"/>
            <a:ext cx="1012247" cy="853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02</a:t>
            </a:r>
            <a:endParaRPr kumimoji="0" lang="zh-CN" altLang="en-US"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4139952" y="2224141"/>
            <a:ext cx="4575899" cy="78790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5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出口管制与贸易制裁</a:t>
            </a:r>
            <a:endParaRPr lang="en-US" altLang="zh-CN" sz="25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5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应对策略与注意事项</a:t>
            </a:r>
            <a:endParaRPr kumimoji="0" lang="zh-CN" altLang="en-US" sz="256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任意多边形 16"/>
          <p:cNvSpPr/>
          <p:nvPr/>
        </p:nvSpPr>
        <p:spPr>
          <a:xfrm>
            <a:off x="1" y="457625"/>
            <a:ext cx="2114127" cy="4228255"/>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0872" y="253596"/>
            <a:ext cx="1918995" cy="29602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0" y="195487"/>
            <a:ext cx="2821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移出清单的方式</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概述</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47" name="Oval 14"/>
          <p:cNvSpPr>
            <a:spLocks noChangeArrowheads="1"/>
          </p:cNvSpPr>
          <p:nvPr/>
        </p:nvSpPr>
        <p:spPr bwMode="auto">
          <a:xfrm>
            <a:off x="5149101" y="1752661"/>
            <a:ext cx="912999" cy="912999"/>
          </a:xfrm>
          <a:prstGeom prst="ellipse">
            <a:avLst/>
          </a:prstGeom>
          <a:solidFill>
            <a:schemeClr val="accent2"/>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02</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司法</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救济</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8" name="Oval 13"/>
          <p:cNvSpPr>
            <a:spLocks noChangeArrowheads="1"/>
          </p:cNvSpPr>
          <p:nvPr/>
        </p:nvSpPr>
        <p:spPr bwMode="auto">
          <a:xfrm>
            <a:off x="3616741" y="1745742"/>
            <a:ext cx="912999" cy="912999"/>
          </a:xfrm>
          <a:prstGeom prst="ellipse">
            <a:avLst/>
          </a:prstGeom>
          <a:solidFill>
            <a:schemeClr val="accent1"/>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行政</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solidFill>
                  <a:prstClr val="white"/>
                </a:solidFill>
                <a:latin typeface="微软雅黑" panose="020B0503020204020204" pitchFamily="34" charset="-122"/>
                <a:ea typeface="微软雅黑" panose="020B0503020204020204" pitchFamily="34" charset="-122"/>
              </a:rPr>
              <a:t>申请</a:t>
            </a: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1213148" y="1813644"/>
            <a:ext cx="1920575" cy="677814"/>
          </a:xfrm>
          <a:prstGeom prst="rect">
            <a:avLst/>
          </a:prstGeom>
        </p:spPr>
        <p:txBody>
          <a:bodyPr wrap="square">
            <a:spAutoFit/>
          </a:bodyPr>
          <a:lstStyle/>
          <a:p>
            <a:pPr marL="0" marR="0" lvl="0" indent="0" algn="r" defTabSz="914400" rtl="0" eaLnBrk="1" fontAlgn="auto" latinLnBrk="0" hangingPunct="1">
              <a:lnSpc>
                <a:spcPct val="150000"/>
              </a:lnSpc>
              <a:spcBef>
                <a:spcPts val="50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向相关美国政府机构</a:t>
            </a:r>
            <a:endParaRPr kumimoji="0" lang="en-US" altLang="zh-CN"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r" defTabSz="914400" rtl="0" eaLnBrk="1" fontAlgn="auto" latinLnBrk="0" hangingPunct="1">
              <a:lnSpc>
                <a:spcPct val="150000"/>
              </a:lnSpc>
              <a:spcBef>
                <a:spcPts val="50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提出移除申请</a:t>
            </a:r>
            <a:endParaRPr kumimoji="0" lang="en-US" altLang="zh-CN" sz="1200" b="1" i="0" u="none" strike="noStrike" kern="1200" cap="none" spc="0" normalizeH="0" baseline="0" noProof="0" dirty="0">
              <a:ln>
                <a:noFill/>
              </a:ln>
              <a:solidFill>
                <a:srgbClr val="558ED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Freeform 9"/>
          <p:cNvSpPr>
            <a:spLocks noChangeAspect="1"/>
          </p:cNvSpPr>
          <p:nvPr/>
        </p:nvSpPr>
        <p:spPr bwMode="auto">
          <a:xfrm rot="10800000">
            <a:off x="3333902" y="2076241"/>
            <a:ext cx="125773" cy="2520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矩形 54"/>
          <p:cNvSpPr/>
          <p:nvPr/>
        </p:nvSpPr>
        <p:spPr>
          <a:xfrm>
            <a:off x="6411559" y="2033893"/>
            <a:ext cx="2470612" cy="336695"/>
          </a:xfrm>
          <a:prstGeom prst="rect">
            <a:avLst/>
          </a:prstGeom>
        </p:spPr>
        <p:txBody>
          <a:bodyPr wrap="square">
            <a:spAutoFit/>
          </a:bodyPr>
          <a:lstStyle/>
          <a:p>
            <a:pPr marL="0" marR="0" lvl="0" indent="0" algn="l" defTabSz="914400" rtl="0" eaLnBrk="1" fontAlgn="auto" latinLnBrk="0" hangingPunct="1">
              <a:lnSpc>
                <a:spcPct val="150000"/>
              </a:lnSpc>
              <a:spcBef>
                <a:spcPts val="500"/>
              </a:spcBef>
              <a:spcAft>
                <a:spcPts val="0"/>
              </a:spcAft>
              <a:buClr>
                <a:prstClr val="white">
                  <a:lumMod val="50000"/>
                </a:prstClr>
              </a:buClr>
              <a:buSzTx/>
              <a:buFontTx/>
              <a:buNone/>
              <a:defRPr/>
            </a:pPr>
            <a:r>
              <a:rPr kumimoji="0" lang="zh-CN" altLang="en-US" sz="1200" b="1" i="0" u="none" strike="noStrike" kern="1200" cap="none" spc="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向法院起诉美国政府机构</a:t>
            </a:r>
            <a:endParaRPr kumimoji="0" lang="en-US" altLang="zh-CN" sz="1200" b="1" i="0" u="none" strike="noStrike" kern="1200" cap="none" spc="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Freeform 9"/>
          <p:cNvSpPr>
            <a:spLocks noChangeAspect="1"/>
          </p:cNvSpPr>
          <p:nvPr/>
        </p:nvSpPr>
        <p:spPr bwMode="auto">
          <a:xfrm>
            <a:off x="6203842" y="2076241"/>
            <a:ext cx="125773" cy="25200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2" name="图片 21"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2" name="图片 1"/>
          <p:cNvPicPr>
            <a:picLocks noChangeAspect="1"/>
          </p:cNvPicPr>
          <p:nvPr/>
        </p:nvPicPr>
        <p:blipFill>
          <a:blip r:embed="rId2"/>
          <a:stretch>
            <a:fillRect/>
          </a:stretch>
        </p:blipFill>
        <p:spPr>
          <a:xfrm>
            <a:off x="1" y="3507854"/>
            <a:ext cx="3203848" cy="1169863"/>
          </a:xfrm>
          <a:prstGeom prst="rect">
            <a:avLst/>
          </a:prstGeom>
        </p:spPr>
      </p:pic>
      <p:pic>
        <p:nvPicPr>
          <p:cNvPr id="3" name="图片 2"/>
          <p:cNvPicPr>
            <a:picLocks noChangeAspect="1"/>
          </p:cNvPicPr>
          <p:nvPr/>
        </p:nvPicPr>
        <p:blipFill>
          <a:blip r:embed="rId3"/>
          <a:stretch>
            <a:fillRect/>
          </a:stretch>
        </p:blipFill>
        <p:spPr>
          <a:xfrm>
            <a:off x="6157227" y="3507853"/>
            <a:ext cx="2979277" cy="1169864"/>
          </a:xfrm>
          <a:prstGeom prst="rect">
            <a:avLst/>
          </a:prstGeom>
        </p:spPr>
      </p:pic>
      <p:pic>
        <p:nvPicPr>
          <p:cNvPr id="4" name="图片 3"/>
          <p:cNvPicPr>
            <a:picLocks noChangeAspect="1"/>
          </p:cNvPicPr>
          <p:nvPr/>
        </p:nvPicPr>
        <p:blipFill>
          <a:blip r:embed="rId4"/>
          <a:stretch>
            <a:fillRect/>
          </a:stretch>
        </p:blipFill>
        <p:spPr>
          <a:xfrm>
            <a:off x="3203849" y="3507853"/>
            <a:ext cx="2953378" cy="11698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7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2200"/>
                            </p:stCondLst>
                            <p:childTnLst>
                              <p:par>
                                <p:cTn id="23" presetID="2" presetClass="entr" presetSubtype="8"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0-#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2700"/>
                            </p:stCondLst>
                            <p:childTnLst>
                              <p:par>
                                <p:cTn id="28" presetID="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0-#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12" presetClass="entr" presetSubtype="4"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p:tgtEl>
                                          <p:spTgt spid="49"/>
                                        </p:tgtEl>
                                        <p:attrNameLst>
                                          <p:attrName>ppt_y</p:attrName>
                                        </p:attrNameLst>
                                      </p:cBhvr>
                                      <p:tavLst>
                                        <p:tav tm="0">
                                          <p:val>
                                            <p:strVal val="#ppt_y+#ppt_h*1.125000"/>
                                          </p:val>
                                        </p:tav>
                                        <p:tav tm="100000">
                                          <p:val>
                                            <p:strVal val="#ppt_y"/>
                                          </p:val>
                                        </p:tav>
                                      </p:tavLst>
                                    </p:anim>
                                    <p:animEffect transition="in" filter="wipe(up)">
                                      <p:cBhvr>
                                        <p:cTn id="36" dur="500"/>
                                        <p:tgtEl>
                                          <p:spTgt spid="49"/>
                                        </p:tgtEl>
                                      </p:cBhvr>
                                    </p:animEffect>
                                  </p:childTnLst>
                                </p:cTn>
                              </p:par>
                            </p:childTnLst>
                          </p:cTn>
                        </p:par>
                        <p:par>
                          <p:cTn id="37" fill="hold">
                            <p:stCondLst>
                              <p:cond delay="3700"/>
                            </p:stCondLst>
                            <p:childTnLst>
                              <p:par>
                                <p:cTn id="38" presetID="12" presetClass="entr" presetSubtype="4"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p:tgtEl>
                                          <p:spTgt spid="55"/>
                                        </p:tgtEl>
                                        <p:attrNameLst>
                                          <p:attrName>ppt_y</p:attrName>
                                        </p:attrNameLst>
                                      </p:cBhvr>
                                      <p:tavLst>
                                        <p:tav tm="0">
                                          <p:val>
                                            <p:strVal val="#ppt_y+#ppt_h*1.125000"/>
                                          </p:val>
                                        </p:tav>
                                        <p:tav tm="100000">
                                          <p:val>
                                            <p:strVal val="#ppt_y"/>
                                          </p:val>
                                        </p:tav>
                                      </p:tavLst>
                                    </p:anim>
                                    <p:animEffect transition="in" filter="wipe(up)">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 grpId="0" animBg="1"/>
      <p:bldP spid="48" grpId="0" animBg="1"/>
      <p:bldP spid="49" grpId="0"/>
      <p:bldP spid="50" grpId="0" animBg="1"/>
      <p:bldP spid="55" grpId="0"/>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3417838" y="1049911"/>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某中国运输集团案例</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4" name="矩形 43"/>
          <p:cNvSpPr/>
          <p:nvPr/>
        </p:nvSpPr>
        <p:spPr>
          <a:xfrm>
            <a:off x="1778027" y="1696394"/>
            <a:ext cx="6153414" cy="2397195"/>
          </a:xfrm>
          <a:prstGeom prst="rect">
            <a:avLst/>
          </a:prstGeom>
        </p:spPr>
        <p:txBody>
          <a:bodyPr wrap="square">
            <a:spAutoFit/>
          </a:bodyPr>
          <a:lstStyle/>
          <a:p>
            <a:pPr defTabSz="685800">
              <a:lnSpc>
                <a:spcPct val="120000"/>
              </a:lnSpc>
            </a:pP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，美国财政部将某中国集团总公司旗下两家公司</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某运输有限公司和某船舶管理有限公司列入</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SDN</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清单，原因是两家公司从伊朗购买石油。</a:t>
            </a:r>
            <a:endPar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lnSpc>
                <a:spcPct val="120000"/>
              </a:lnSpc>
            </a:pPr>
            <a:endPar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lnSpc>
                <a:spcPct val="120000"/>
              </a:lnSpc>
            </a:pP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31</a:t>
            </a:r>
            <a:r>
              <a:rPr lang="zh-CN" altLang="en-US" sz="1400" b="1"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，美国财政部将其中一家公司</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某运输有限公司移出</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SDN</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清单。</a:t>
            </a:r>
            <a:endPar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lnSpc>
                <a:spcPct val="120000"/>
              </a:lnSpc>
            </a:pPr>
            <a:endPar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lnSpc>
                <a:spcPct val="120000"/>
              </a:lnSpc>
            </a:pP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同时被列入</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SDN</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名单的另一家公司</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某船舶管理有限公司，已停止业务经营，并开展清算工作，于</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月正式注销。</a:t>
            </a:r>
            <a:endParaRPr lang="en-US" altLang="zh-CN" sz="14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 name="图片 2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cxnSp>
        <p:nvCxnSpPr>
          <p:cNvPr id="31" name="Straight Connector 5"/>
          <p:cNvCxnSpPr>
            <a:stCxn id="39" idx="0"/>
            <a:endCxn id="36" idx="4"/>
          </p:cNvCxnSpPr>
          <p:nvPr/>
        </p:nvCxnSpPr>
        <p:spPr>
          <a:xfrm flipV="1">
            <a:off x="1347879" y="2172206"/>
            <a:ext cx="3338" cy="590963"/>
          </a:xfrm>
          <a:prstGeom prst="lin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8" name="组 37"/>
          <p:cNvGrpSpPr/>
          <p:nvPr/>
        </p:nvGrpSpPr>
        <p:grpSpPr>
          <a:xfrm>
            <a:off x="1133877" y="2763169"/>
            <a:ext cx="428003" cy="428003"/>
            <a:chOff x="1534640" y="2535475"/>
            <a:chExt cx="570670" cy="570670"/>
          </a:xfrm>
        </p:grpSpPr>
        <p:sp>
          <p:nvSpPr>
            <p:cNvPr id="39" name="Oval 9"/>
            <p:cNvSpPr/>
            <p:nvPr/>
          </p:nvSpPr>
          <p:spPr>
            <a:xfrm>
              <a:off x="1534640" y="2535475"/>
              <a:ext cx="570670" cy="570670"/>
            </a:xfrm>
            <a:prstGeom prst="ellipse">
              <a:avLst/>
            </a:prstGeom>
            <a:solidFill>
              <a:schemeClr val="accent2">
                <a:lumMod val="60000"/>
                <a:lumOff val="40000"/>
              </a:schemeClr>
            </a:solidFill>
            <a:ln w="1778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0" name="Freeform 107"/>
            <p:cNvSpPr>
              <a:spLocks noEditPoints="1"/>
            </p:cNvSpPr>
            <p:nvPr/>
          </p:nvSpPr>
          <p:spPr bwMode="auto">
            <a:xfrm>
              <a:off x="1652191" y="2649680"/>
              <a:ext cx="335567" cy="288469"/>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68580" tIns="34290" rIns="68580" bIns="34290" numCol="1" anchor="t" anchorCtr="0" compatLnSpc="1"/>
            <a:lstStyle/>
            <a:p>
              <a:pPr defTabSz="685800"/>
              <a:endParaRPr lang="en-US" sz="1350">
                <a:solidFill>
                  <a:prstClr val="black"/>
                </a:solidFill>
                <a:latin typeface="Calibri" panose="020F0502020204030204"/>
              </a:endParaRPr>
            </a:p>
          </p:txBody>
        </p:sp>
      </p:grpSp>
      <p:cxnSp>
        <p:nvCxnSpPr>
          <p:cNvPr id="41" name="Straight Connector 5"/>
          <p:cNvCxnSpPr/>
          <p:nvPr/>
        </p:nvCxnSpPr>
        <p:spPr>
          <a:xfrm rot="5400000" flipH="1" flipV="1">
            <a:off x="1167221" y="3331999"/>
            <a:ext cx="360122" cy="1191"/>
          </a:xfrm>
          <a:prstGeom prst="lin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2" name="组 41"/>
          <p:cNvGrpSpPr/>
          <p:nvPr/>
        </p:nvGrpSpPr>
        <p:grpSpPr>
          <a:xfrm>
            <a:off x="1137811" y="3520063"/>
            <a:ext cx="428003" cy="428003"/>
            <a:chOff x="1539885" y="3603032"/>
            <a:chExt cx="570670" cy="570670"/>
          </a:xfrm>
        </p:grpSpPr>
        <p:sp>
          <p:nvSpPr>
            <p:cNvPr id="43" name="Oval 9"/>
            <p:cNvSpPr/>
            <p:nvPr/>
          </p:nvSpPr>
          <p:spPr>
            <a:xfrm>
              <a:off x="1539885" y="3603032"/>
              <a:ext cx="570670" cy="570670"/>
            </a:xfrm>
            <a:prstGeom prst="ellipse">
              <a:avLst/>
            </a:prstGeom>
            <a:solidFill>
              <a:schemeClr val="accent2">
                <a:lumMod val="60000"/>
                <a:lumOff val="40000"/>
              </a:schemeClr>
            </a:solidFill>
            <a:ln w="1778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nvGrpSpPr>
            <p:cNvPr id="45" name="组 44"/>
            <p:cNvGrpSpPr/>
            <p:nvPr/>
          </p:nvGrpSpPr>
          <p:grpSpPr>
            <a:xfrm>
              <a:off x="1689570" y="3755655"/>
              <a:ext cx="284735" cy="284250"/>
              <a:chOff x="4800505" y="1298695"/>
              <a:chExt cx="366676" cy="366051"/>
            </a:xfrm>
            <a:solidFill>
              <a:schemeClr val="bg1"/>
            </a:solidFill>
          </p:grpSpPr>
          <p:sp>
            <p:nvSpPr>
              <p:cNvPr id="46" name="AutoShape 84"/>
              <p:cNvSpPr/>
              <p:nvPr/>
            </p:nvSpPr>
            <p:spPr bwMode="auto">
              <a:xfrm>
                <a:off x="4800505" y="1298695"/>
                <a:ext cx="366676"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47" name="AutoShape 85"/>
              <p:cNvSpPr/>
              <p:nvPr/>
            </p:nvSpPr>
            <p:spPr bwMode="auto">
              <a:xfrm>
                <a:off x="5018260" y="1435729"/>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48" name="AutoShape 86"/>
              <p:cNvSpPr/>
              <p:nvPr/>
            </p:nvSpPr>
            <p:spPr bwMode="auto">
              <a:xfrm>
                <a:off x="5018260" y="1401314"/>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49" name="AutoShape 87"/>
              <p:cNvSpPr/>
              <p:nvPr/>
            </p:nvSpPr>
            <p:spPr bwMode="auto">
              <a:xfrm>
                <a:off x="5018260" y="1366899"/>
                <a:ext cx="102619"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50" name="AutoShape 88"/>
              <p:cNvSpPr/>
              <p:nvPr/>
            </p:nvSpPr>
            <p:spPr bwMode="auto">
              <a:xfrm>
                <a:off x="4892489" y="160780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51" name="AutoShape 89"/>
              <p:cNvSpPr/>
              <p:nvPr/>
            </p:nvSpPr>
            <p:spPr bwMode="auto">
              <a:xfrm>
                <a:off x="4892489" y="1573390"/>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55" name="AutoShape 90"/>
              <p:cNvSpPr/>
              <p:nvPr/>
            </p:nvSpPr>
            <p:spPr bwMode="auto">
              <a:xfrm>
                <a:off x="4892489" y="153897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56" name="AutoShape 91"/>
              <p:cNvSpPr/>
              <p:nvPr/>
            </p:nvSpPr>
            <p:spPr bwMode="auto">
              <a:xfrm>
                <a:off x="5018260" y="160780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73" name="AutoShape 92"/>
              <p:cNvSpPr/>
              <p:nvPr/>
            </p:nvSpPr>
            <p:spPr bwMode="auto">
              <a:xfrm>
                <a:off x="5018260" y="1573390"/>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74" name="AutoShape 93"/>
              <p:cNvSpPr/>
              <p:nvPr/>
            </p:nvSpPr>
            <p:spPr bwMode="auto">
              <a:xfrm>
                <a:off x="5018260" y="1538974"/>
                <a:ext cx="102619"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75" name="AutoShape 94"/>
              <p:cNvSpPr/>
              <p:nvPr/>
            </p:nvSpPr>
            <p:spPr bwMode="auto">
              <a:xfrm>
                <a:off x="4892487" y="1470143"/>
                <a:ext cx="228390"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76" name="AutoShape 95"/>
              <p:cNvSpPr/>
              <p:nvPr/>
            </p:nvSpPr>
            <p:spPr bwMode="auto">
              <a:xfrm>
                <a:off x="4892487" y="1504560"/>
                <a:ext cx="228390"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sp>
            <p:nvSpPr>
              <p:cNvPr id="77" name="AutoShape 96"/>
              <p:cNvSpPr/>
              <p:nvPr/>
            </p:nvSpPr>
            <p:spPr bwMode="auto">
              <a:xfrm>
                <a:off x="4892489" y="1344373"/>
                <a:ext cx="102619" cy="1026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endParaRPr lang="en-US" sz="2250">
                  <a:solidFill>
                    <a:srgbClr val="FFFFFF"/>
                  </a:solidFill>
                  <a:effectLst>
                    <a:outerShdw blurRad="38100" dist="38100" dir="2700000" algn="tl">
                      <a:srgbClr val="000000"/>
                    </a:outerShdw>
                  </a:effectLst>
                  <a:latin typeface="Calibri" panose="020F0502020204030204"/>
                </a:endParaRPr>
              </a:p>
            </p:txBody>
          </p:sp>
        </p:grpSp>
      </p:grpSp>
      <p:grpSp>
        <p:nvGrpSpPr>
          <p:cNvPr id="2" name="组 1"/>
          <p:cNvGrpSpPr/>
          <p:nvPr/>
        </p:nvGrpSpPr>
        <p:grpSpPr>
          <a:xfrm>
            <a:off x="1137215" y="1744203"/>
            <a:ext cx="428003" cy="428003"/>
            <a:chOff x="1516287" y="2546897"/>
            <a:chExt cx="570670" cy="570670"/>
          </a:xfrm>
        </p:grpSpPr>
        <p:sp>
          <p:nvSpPr>
            <p:cNvPr id="36" name="Oval 9"/>
            <p:cNvSpPr/>
            <p:nvPr/>
          </p:nvSpPr>
          <p:spPr>
            <a:xfrm>
              <a:off x="1516287" y="2546897"/>
              <a:ext cx="570670" cy="570670"/>
            </a:xfrm>
            <a:prstGeom prst="ellipse">
              <a:avLst/>
            </a:prstGeom>
            <a:solidFill>
              <a:schemeClr val="accent2">
                <a:lumMod val="60000"/>
                <a:lumOff val="40000"/>
              </a:schemeClr>
            </a:solidFill>
            <a:ln w="1778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8" name="Freeform 165"/>
            <p:cNvSpPr>
              <a:spLocks noEditPoints="1"/>
            </p:cNvSpPr>
            <p:nvPr/>
          </p:nvSpPr>
          <p:spPr bwMode="auto">
            <a:xfrm>
              <a:off x="1626438" y="2668965"/>
              <a:ext cx="351955" cy="326634"/>
            </a:xfrm>
            <a:custGeom>
              <a:avLst/>
              <a:gdLst>
                <a:gd name="T0" fmla="*/ 264 w 278"/>
                <a:gd name="T1" fmla="*/ 223 h 258"/>
                <a:gd name="T2" fmla="*/ 248 w 278"/>
                <a:gd name="T3" fmla="*/ 223 h 258"/>
                <a:gd name="T4" fmla="*/ 248 w 278"/>
                <a:gd name="T5" fmla="*/ 133 h 258"/>
                <a:gd name="T6" fmla="*/ 264 w 278"/>
                <a:gd name="T7" fmla="*/ 133 h 258"/>
                <a:gd name="T8" fmla="*/ 264 w 278"/>
                <a:gd name="T9" fmla="*/ 115 h 258"/>
                <a:gd name="T10" fmla="*/ 13 w 278"/>
                <a:gd name="T11" fmla="*/ 115 h 258"/>
                <a:gd name="T12" fmla="*/ 13 w 278"/>
                <a:gd name="T13" fmla="*/ 133 h 258"/>
                <a:gd name="T14" fmla="*/ 29 w 278"/>
                <a:gd name="T15" fmla="*/ 133 h 258"/>
                <a:gd name="T16" fmla="*/ 29 w 278"/>
                <a:gd name="T17" fmla="*/ 223 h 258"/>
                <a:gd name="T18" fmla="*/ 13 w 278"/>
                <a:gd name="T19" fmla="*/ 223 h 258"/>
                <a:gd name="T20" fmla="*/ 13 w 278"/>
                <a:gd name="T21" fmla="*/ 239 h 258"/>
                <a:gd name="T22" fmla="*/ 0 w 278"/>
                <a:gd name="T23" fmla="*/ 239 h 258"/>
                <a:gd name="T24" fmla="*/ 0 w 278"/>
                <a:gd name="T25" fmla="*/ 258 h 258"/>
                <a:gd name="T26" fmla="*/ 278 w 278"/>
                <a:gd name="T27" fmla="*/ 258 h 258"/>
                <a:gd name="T28" fmla="*/ 278 w 278"/>
                <a:gd name="T29" fmla="*/ 239 h 258"/>
                <a:gd name="T30" fmla="*/ 264 w 278"/>
                <a:gd name="T31" fmla="*/ 239 h 258"/>
                <a:gd name="T32" fmla="*/ 264 w 278"/>
                <a:gd name="T33" fmla="*/ 223 h 258"/>
                <a:gd name="T34" fmla="*/ 91 w 278"/>
                <a:gd name="T35" fmla="*/ 223 h 258"/>
                <a:gd name="T36" fmla="*/ 61 w 278"/>
                <a:gd name="T37" fmla="*/ 223 h 258"/>
                <a:gd name="T38" fmla="*/ 61 w 278"/>
                <a:gd name="T39" fmla="*/ 133 h 258"/>
                <a:gd name="T40" fmla="*/ 91 w 278"/>
                <a:gd name="T41" fmla="*/ 133 h 258"/>
                <a:gd name="T42" fmla="*/ 91 w 278"/>
                <a:gd name="T43" fmla="*/ 223 h 258"/>
                <a:gd name="T44" fmla="*/ 155 w 278"/>
                <a:gd name="T45" fmla="*/ 223 h 258"/>
                <a:gd name="T46" fmla="*/ 123 w 278"/>
                <a:gd name="T47" fmla="*/ 223 h 258"/>
                <a:gd name="T48" fmla="*/ 123 w 278"/>
                <a:gd name="T49" fmla="*/ 133 h 258"/>
                <a:gd name="T50" fmla="*/ 155 w 278"/>
                <a:gd name="T51" fmla="*/ 133 h 258"/>
                <a:gd name="T52" fmla="*/ 155 w 278"/>
                <a:gd name="T53" fmla="*/ 223 h 258"/>
                <a:gd name="T54" fmla="*/ 217 w 278"/>
                <a:gd name="T55" fmla="*/ 223 h 258"/>
                <a:gd name="T56" fmla="*/ 187 w 278"/>
                <a:gd name="T57" fmla="*/ 223 h 258"/>
                <a:gd name="T58" fmla="*/ 187 w 278"/>
                <a:gd name="T59" fmla="*/ 133 h 258"/>
                <a:gd name="T60" fmla="*/ 217 w 278"/>
                <a:gd name="T61" fmla="*/ 133 h 258"/>
                <a:gd name="T62" fmla="*/ 217 w 278"/>
                <a:gd name="T63" fmla="*/ 223 h 258"/>
                <a:gd name="T64" fmla="*/ 139 w 278"/>
                <a:gd name="T65" fmla="*/ 0 h 258"/>
                <a:gd name="T66" fmla="*/ 0 w 278"/>
                <a:gd name="T67" fmla="*/ 93 h 258"/>
                <a:gd name="T68" fmla="*/ 0 w 278"/>
                <a:gd name="T69" fmla="*/ 101 h 258"/>
                <a:gd name="T70" fmla="*/ 278 w 278"/>
                <a:gd name="T71" fmla="*/ 101 h 258"/>
                <a:gd name="T72" fmla="*/ 278 w 278"/>
                <a:gd name="T73" fmla="*/ 93 h 258"/>
                <a:gd name="T74" fmla="*/ 139 w 278"/>
                <a:gd name="T75" fmla="*/ 0 h 258"/>
                <a:gd name="T76" fmla="*/ 187 w 278"/>
                <a:gd name="T77" fmla="*/ 71 h 258"/>
                <a:gd name="T78" fmla="*/ 89 w 278"/>
                <a:gd name="T79" fmla="*/ 71 h 258"/>
                <a:gd name="T80" fmla="*/ 89 w 278"/>
                <a:gd name="T81" fmla="*/ 69 h 258"/>
                <a:gd name="T82" fmla="*/ 139 w 278"/>
                <a:gd name="T83" fmla="*/ 35 h 258"/>
                <a:gd name="T84" fmla="*/ 187 w 278"/>
                <a:gd name="T85" fmla="*/ 69 h 258"/>
                <a:gd name="T86" fmla="*/ 187 w 278"/>
                <a:gd name="T87" fmla="*/ 7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chemeClr val="bg1"/>
            </a:solidFill>
            <a:ln>
              <a:noFill/>
            </a:ln>
          </p:spPr>
          <p:txBody>
            <a:bodyPr vert="horz" wrap="square" lIns="91440" tIns="45720" rIns="91440" bIns="45720" numCol="1" anchor="t" anchorCtr="0" compatLnSpc="1"/>
            <a:lstStyle/>
            <a:p>
              <a:pPr defTabSz="685800"/>
              <a:endParaRPr lang="zh-CN" altLang="en-US">
                <a:solidFill>
                  <a:prstClr val="black"/>
                </a:solidFill>
                <a:latin typeface="Calibri" panose="020F0502020204030204"/>
                <a:ea typeface="宋体" panose="02010600030101010101" pitchFamily="2" charset="-122"/>
              </a:endParaRPr>
            </a:p>
          </p:txBody>
        </p:sp>
      </p:grpSp>
      <p:sp>
        <p:nvSpPr>
          <p:cNvPr id="80" name="Rectangle 18"/>
          <p:cNvSpPr>
            <a:spLocks noChangeArrowheads="1"/>
          </p:cNvSpPr>
          <p:nvPr/>
        </p:nvSpPr>
        <p:spPr bwMode="auto">
          <a:xfrm>
            <a:off x="463550" y="195488"/>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移出清单的方式</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行政申请</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700"/>
                            </p:stCondLst>
                            <p:childTnLst>
                              <p:par>
                                <p:cTn id="15" presetID="2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22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7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3200"/>
                            </p:stCondLst>
                            <p:childTnLst>
                              <p:par>
                                <p:cTn id="27" presetID="22" presetClass="entr" presetSubtype="1"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37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par>
                                <p:cTn id="34" presetID="47" presetClass="entr" presetSubtype="0" fill="hold" grpId="0" nodeType="withEffect">
                                  <p:stCondLst>
                                    <p:cond delay="70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300"/>
                                        <p:tgtEl>
                                          <p:spTgt spid="80"/>
                                        </p:tgtEl>
                                      </p:cBhvr>
                                    </p:animEffect>
                                    <p:anim calcmode="lin" valueType="num">
                                      <p:cBhvr>
                                        <p:cTn id="37" dur="300" fill="hold"/>
                                        <p:tgtEl>
                                          <p:spTgt spid="80"/>
                                        </p:tgtEl>
                                        <p:attrNameLst>
                                          <p:attrName>ppt_x</p:attrName>
                                        </p:attrNameLst>
                                      </p:cBhvr>
                                      <p:tavLst>
                                        <p:tav tm="0">
                                          <p:val>
                                            <p:strVal val="#ppt_x"/>
                                          </p:val>
                                        </p:tav>
                                        <p:tav tm="100000">
                                          <p:val>
                                            <p:strVal val="#ppt_x"/>
                                          </p:val>
                                        </p:tav>
                                      </p:tavLst>
                                    </p:anim>
                                    <p:anim calcmode="lin" valueType="num">
                                      <p:cBhvr>
                                        <p:cTn id="38" dur="3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0000"/>
          <a:stretch>
            <a:fillRect/>
          </a:stretch>
        </p:blipFill>
        <p:spPr>
          <a:xfrm>
            <a:off x="7574768" y="1531392"/>
            <a:ext cx="1575953" cy="3151905"/>
          </a:xfrm>
          <a:prstGeom prst="rect">
            <a:avLst/>
          </a:prstGeom>
        </p:spPr>
      </p:pic>
      <p:sp>
        <p:nvSpPr>
          <p:cNvPr id="14" name="Rectangle 18"/>
          <p:cNvSpPr>
            <a:spLocks noChangeArrowheads="1"/>
          </p:cNvSpPr>
          <p:nvPr/>
        </p:nvSpPr>
        <p:spPr bwMode="auto">
          <a:xfrm>
            <a:off x="463550" y="195487"/>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移出清单的方式</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行政申请</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grpSp>
        <p:nvGrpSpPr>
          <p:cNvPr id="28" name="Group 24"/>
          <p:cNvGrpSpPr/>
          <p:nvPr/>
        </p:nvGrpSpPr>
        <p:grpSpPr>
          <a:xfrm flipH="1">
            <a:off x="4355999" y="828992"/>
            <a:ext cx="4535540" cy="821375"/>
            <a:chOff x="6368931" y="1312498"/>
            <a:chExt cx="6049255" cy="1095505"/>
          </a:xfrm>
        </p:grpSpPr>
        <p:grpSp>
          <p:nvGrpSpPr>
            <p:cNvPr id="44" name="Group 11"/>
            <p:cNvGrpSpPr/>
            <p:nvPr/>
          </p:nvGrpSpPr>
          <p:grpSpPr>
            <a:xfrm flipV="1">
              <a:off x="6368931" y="1801510"/>
              <a:ext cx="2365765" cy="606493"/>
              <a:chOff x="7197703" y="5294001"/>
              <a:chExt cx="1476227" cy="323028"/>
            </a:xfrm>
          </p:grpSpPr>
          <p:cxnSp>
            <p:nvCxnSpPr>
              <p:cNvPr id="46" name="Straight Connector 12"/>
              <p:cNvCxnSpPr/>
              <p:nvPr/>
            </p:nvCxnSpPr>
            <p:spPr>
              <a:xfrm>
                <a:off x="7197703" y="5294001"/>
                <a:ext cx="170722" cy="323028"/>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flipV="1">
                <a:off x="7373883" y="5604282"/>
                <a:ext cx="1300047" cy="11801"/>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45" name="Title 13"/>
            <p:cNvSpPr txBox="1"/>
            <p:nvPr/>
          </p:nvSpPr>
          <p:spPr>
            <a:xfrm>
              <a:off x="9070105" y="1312498"/>
              <a:ext cx="3348081" cy="1071109"/>
            </a:xfrm>
            <a:prstGeom prst="rect">
              <a:avLst/>
            </a:prstGeom>
          </p:spPr>
          <p:txBody>
            <a:bodyPr vert="horz" lIns="68559" tIns="34279" rIns="68559" bIns="3427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实体向</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BIS</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提出除名申请</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并提交</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支持性材料</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。材料中应说明</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其不应该被纳入实体清单的理由和</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依据。</a:t>
              </a:r>
              <a:r>
                <a:rPr kumimoji="0" lang="zh-CN" altLang="zh-CN" sz="1200" b="0" i="0" u="none" strike="noStrike" kern="1200" cap="none" spc="0" normalizeH="0" baseline="0" noProof="0" dirty="0">
                  <a:ln>
                    <a:noFill/>
                  </a:ln>
                  <a:solidFill>
                    <a:srgbClr val="EEECE1">
                      <a:lumMod val="50000"/>
                    </a:srgbClr>
                  </a:solidFill>
                  <a:effectLst/>
                  <a:uLnTx/>
                  <a:uFillTx/>
                  <a:latin typeface="Source Sans Pro Light" panose="020B0403030403020204" pitchFamily="34" charset="0"/>
                  <a:ea typeface="宋体" panose="02010600030101010101" pitchFamily="2" charset="-122"/>
                  <a:cs typeface="+mj-cs"/>
                </a:rPr>
                <a:t> </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Group 31"/>
          <p:cNvGrpSpPr/>
          <p:nvPr/>
        </p:nvGrpSpPr>
        <p:grpSpPr>
          <a:xfrm flipH="1">
            <a:off x="4356000" y="1739606"/>
            <a:ext cx="4535537" cy="602111"/>
            <a:chOff x="6368933" y="2408003"/>
            <a:chExt cx="6049251" cy="803062"/>
          </a:xfrm>
        </p:grpSpPr>
        <p:grpSp>
          <p:nvGrpSpPr>
            <p:cNvPr id="40" name="Group 17"/>
            <p:cNvGrpSpPr/>
            <p:nvPr/>
          </p:nvGrpSpPr>
          <p:grpSpPr>
            <a:xfrm flipV="1">
              <a:off x="6368933" y="2604572"/>
              <a:ext cx="2844740" cy="606493"/>
              <a:chOff x="7197703" y="5294001"/>
              <a:chExt cx="1775105" cy="323028"/>
            </a:xfrm>
          </p:grpSpPr>
          <p:cxnSp>
            <p:nvCxnSpPr>
              <p:cNvPr id="42" name="Straight Connector 18"/>
              <p:cNvCxnSpPr/>
              <p:nvPr/>
            </p:nvCxnSpPr>
            <p:spPr>
              <a:xfrm>
                <a:off x="7197703" y="5294001"/>
                <a:ext cx="170722" cy="323028"/>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19"/>
              <p:cNvCxnSpPr/>
              <p:nvPr/>
            </p:nvCxnSpPr>
            <p:spPr>
              <a:xfrm flipV="1">
                <a:off x="7373883" y="5601569"/>
                <a:ext cx="1598925" cy="14514"/>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41" name="Title 13"/>
            <p:cNvSpPr txBox="1"/>
            <p:nvPr/>
          </p:nvSpPr>
          <p:spPr>
            <a:xfrm>
              <a:off x="9301896" y="2408003"/>
              <a:ext cx="3116288" cy="765717"/>
            </a:xfrm>
            <a:prstGeom prst="rect">
              <a:avLst/>
            </a:prstGeom>
          </p:spPr>
          <p:txBody>
            <a:bodyPr vert="horz" lIns="68559" tIns="34279" rIns="68559" bIns="3427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实体通过律师与</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BIS</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进行协商，</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达成</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解决方案 </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0" name="Group 32"/>
          <p:cNvGrpSpPr/>
          <p:nvPr/>
        </p:nvGrpSpPr>
        <p:grpSpPr>
          <a:xfrm flipH="1">
            <a:off x="4356000" y="2474170"/>
            <a:ext cx="4524425" cy="596380"/>
            <a:chOff x="6368274" y="3211065"/>
            <a:chExt cx="6034428" cy="795419"/>
          </a:xfrm>
        </p:grpSpPr>
        <p:grpSp>
          <p:nvGrpSpPr>
            <p:cNvPr id="36" name="Group 25"/>
            <p:cNvGrpSpPr/>
            <p:nvPr/>
          </p:nvGrpSpPr>
          <p:grpSpPr>
            <a:xfrm flipV="1">
              <a:off x="6368274" y="3399991"/>
              <a:ext cx="3208254" cy="606493"/>
              <a:chOff x="7197703" y="5294001"/>
              <a:chExt cx="2001936" cy="323028"/>
            </a:xfrm>
          </p:grpSpPr>
          <p:cxnSp>
            <p:nvCxnSpPr>
              <p:cNvPr id="38" name="Straight Connector 26"/>
              <p:cNvCxnSpPr/>
              <p:nvPr/>
            </p:nvCxnSpPr>
            <p:spPr>
              <a:xfrm>
                <a:off x="7197703" y="5294001"/>
                <a:ext cx="170722" cy="323028"/>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27"/>
              <p:cNvCxnSpPr/>
              <p:nvPr/>
            </p:nvCxnSpPr>
            <p:spPr>
              <a:xfrm flipV="1">
                <a:off x="7373883" y="5599510"/>
                <a:ext cx="1825756" cy="1657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37" name="Title 13"/>
            <p:cNvSpPr txBox="1"/>
            <p:nvPr/>
          </p:nvSpPr>
          <p:spPr>
            <a:xfrm>
              <a:off x="9658085" y="3211065"/>
              <a:ext cx="2744617" cy="765716"/>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）特定案件中，可能会</a:t>
              </a:r>
              <a:r>
                <a:rPr kumimoji="0" lang="zh-CN" altLang="zh-CN"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要求申请者补充证明材料 </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1400" b="0" i="0" u="none" strike="noStrike" kern="1200" cap="none" spc="0" normalizeH="0" baseline="0" noProof="0" dirty="0">
                <a:ln>
                  <a:noFill/>
                </a:ln>
                <a:solidFill>
                  <a:srgbClr val="ED803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1" name="Group 33"/>
          <p:cNvGrpSpPr/>
          <p:nvPr/>
        </p:nvGrpSpPr>
        <p:grpSpPr>
          <a:xfrm flipH="1">
            <a:off x="4356000" y="3246984"/>
            <a:ext cx="4546913" cy="593506"/>
            <a:chOff x="6353760" y="4418461"/>
            <a:chExt cx="6064422" cy="791585"/>
          </a:xfrm>
        </p:grpSpPr>
        <p:grpSp>
          <p:nvGrpSpPr>
            <p:cNvPr id="32" name="Group 34"/>
            <p:cNvGrpSpPr/>
            <p:nvPr/>
          </p:nvGrpSpPr>
          <p:grpSpPr>
            <a:xfrm flipV="1">
              <a:off x="6353760" y="4603553"/>
              <a:ext cx="2613168" cy="606493"/>
              <a:chOff x="7197703" y="5294001"/>
              <a:chExt cx="1630605" cy="323028"/>
            </a:xfrm>
          </p:grpSpPr>
          <p:cxnSp>
            <p:nvCxnSpPr>
              <p:cNvPr id="34" name="Straight Connector 35"/>
              <p:cNvCxnSpPr/>
              <p:nvPr/>
            </p:nvCxnSpPr>
            <p:spPr>
              <a:xfrm>
                <a:off x="7197703" y="5294001"/>
                <a:ext cx="170722" cy="323028"/>
              </a:xfrm>
              <a:prstGeom prst="line">
                <a:avLst/>
              </a:prstGeom>
              <a:ln w="190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6"/>
              <p:cNvCxnSpPr/>
              <p:nvPr/>
            </p:nvCxnSpPr>
            <p:spPr>
              <a:xfrm flipV="1">
                <a:off x="7373883" y="5602881"/>
                <a:ext cx="1454425" cy="13202"/>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33" name="Title 13"/>
            <p:cNvSpPr txBox="1"/>
            <p:nvPr/>
          </p:nvSpPr>
          <p:spPr>
            <a:xfrm>
              <a:off x="9218032" y="4418461"/>
              <a:ext cx="3200150" cy="765717"/>
            </a:xfrm>
            <a:prstGeom prst="rect">
              <a:avLst/>
            </a:prstGeom>
          </p:spPr>
          <p:txBody>
            <a:bodyPr vert="horz" lIns="68559" tIns="34279" rIns="68559" bIns="3427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最终用户委员会会在收到申请后的</a:t>
              </a: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个月正式回复是否启动移除程序</a:t>
              </a:r>
              <a:r>
                <a:rPr kumimoji="0" lang="zh-CN" altLang="en-US" sz="12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 2"/>
          <p:cNvGrpSpPr/>
          <p:nvPr/>
        </p:nvGrpSpPr>
        <p:grpSpPr>
          <a:xfrm>
            <a:off x="216633" y="1989416"/>
            <a:ext cx="3528000" cy="1117929"/>
            <a:chOff x="297527" y="2012838"/>
            <a:chExt cx="3528000" cy="1117929"/>
          </a:xfrm>
        </p:grpSpPr>
        <p:sp>
          <p:nvSpPr>
            <p:cNvPr id="51" name="五边形 50"/>
            <p:cNvSpPr/>
            <p:nvPr/>
          </p:nvSpPr>
          <p:spPr>
            <a:xfrm>
              <a:off x="297527" y="2012838"/>
              <a:ext cx="3528000" cy="11179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矩形 51"/>
            <p:cNvSpPr/>
            <p:nvPr/>
          </p:nvSpPr>
          <p:spPr>
            <a:xfrm>
              <a:off x="493216" y="2084365"/>
              <a:ext cx="2818851" cy="95372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1"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实践中，向</a:t>
              </a:r>
              <a:r>
                <a:rPr kumimoji="1" lang="zh-CN" alt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美国政府机构提出移除申请</a:t>
              </a:r>
              <a:r>
                <a:rPr kumimoji="1"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，具有一定的可行性。以向</a:t>
              </a:r>
              <a:r>
                <a:rPr kumimoji="1"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BIS</a:t>
              </a:r>
              <a:r>
                <a:rPr kumimoji="1"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申请为例：</a:t>
              </a:r>
              <a:endParaRPr kumimoji="1"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7" name="图片 26"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700"/>
                            </p:stCondLst>
                            <p:childTnLst>
                              <p:par>
                                <p:cTn id="16" presetID="1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left)">
                                      <p:cBhvr>
                                        <p:cTn id="19" dur="500"/>
                                        <p:tgtEl>
                                          <p:spTgt spid="31"/>
                                        </p:tgtEl>
                                      </p:cBhvr>
                                    </p:animEffect>
                                  </p:childTnLst>
                                </p:cTn>
                              </p:par>
                            </p:childTnLst>
                          </p:cTn>
                        </p:par>
                        <p:par>
                          <p:cTn id="20" fill="hold">
                            <p:stCondLst>
                              <p:cond delay="2200"/>
                            </p:stCondLst>
                            <p:childTnLst>
                              <p:par>
                                <p:cTn id="21" presetID="1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left)">
                                      <p:cBhvr>
                                        <p:cTn id="24" dur="500"/>
                                        <p:tgtEl>
                                          <p:spTgt spid="30"/>
                                        </p:tgtEl>
                                      </p:cBhvr>
                                    </p:animEffect>
                                  </p:childTnLst>
                                </p:cTn>
                              </p:par>
                            </p:childTnLst>
                          </p:cTn>
                        </p:par>
                        <p:par>
                          <p:cTn id="25" fill="hold">
                            <p:stCondLst>
                              <p:cond delay="2700"/>
                            </p:stCondLst>
                            <p:childTnLst>
                              <p:par>
                                <p:cTn id="26" presetID="1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ppt_x</p:attrName>
                                        </p:attrNameLst>
                                      </p:cBhvr>
                                      <p:tavLst>
                                        <p:tav tm="0">
                                          <p:val>
                                            <p:strVal val="#ppt_x+#ppt_w*1.125000"/>
                                          </p:val>
                                        </p:tav>
                                        <p:tav tm="100000">
                                          <p:val>
                                            <p:strVal val="#ppt_x"/>
                                          </p:val>
                                        </p:tav>
                                      </p:tavLst>
                                    </p:anim>
                                    <p:animEffect transition="in" filter="wipe(left)">
                                      <p:cBhvr>
                                        <p:cTn id="29" dur="500"/>
                                        <p:tgtEl>
                                          <p:spTgt spid="29"/>
                                        </p:tgtEl>
                                      </p:cBhvr>
                                    </p:animEffect>
                                  </p:childTnLst>
                                </p:cTn>
                              </p:par>
                            </p:childTnLst>
                          </p:cTn>
                        </p:par>
                        <p:par>
                          <p:cTn id="30" fill="hold">
                            <p:stCondLst>
                              <p:cond delay="3200"/>
                            </p:stCondLst>
                            <p:childTnLst>
                              <p:par>
                                <p:cTn id="31" presetID="12" presetClass="entr" presetSubtype="2"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ppt_x</p:attrName>
                                        </p:attrNameLst>
                                      </p:cBhvr>
                                      <p:tavLst>
                                        <p:tav tm="0">
                                          <p:val>
                                            <p:strVal val="#ppt_x+#ppt_w*1.125000"/>
                                          </p:val>
                                        </p:tav>
                                        <p:tav tm="100000">
                                          <p:val>
                                            <p:strVal val="#ppt_x"/>
                                          </p:val>
                                        </p:tav>
                                      </p:tavLst>
                                    </p:anim>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59879" r="-469"/>
          <a:stretch>
            <a:fillRect/>
          </a:stretch>
        </p:blipFill>
        <p:spPr>
          <a:xfrm>
            <a:off x="669090" y="2467018"/>
            <a:ext cx="1152129" cy="2143125"/>
          </a:xfrm>
          <a:prstGeom prst="rect">
            <a:avLst/>
          </a:prstGeom>
        </p:spPr>
      </p:pic>
      <p:pic>
        <p:nvPicPr>
          <p:cNvPr id="11" name="图片 10"/>
          <p:cNvPicPr>
            <a:picLocks noChangeAspect="1"/>
          </p:cNvPicPr>
          <p:nvPr/>
        </p:nvPicPr>
        <p:blipFill rotWithShape="1">
          <a:blip r:embed="rId1"/>
          <a:srcRect t="-50" r="59410" b="50"/>
          <a:stretch>
            <a:fillRect/>
          </a:stretch>
        </p:blipFill>
        <p:spPr>
          <a:xfrm>
            <a:off x="669090" y="1273011"/>
            <a:ext cx="1152128" cy="2143125"/>
          </a:xfrm>
          <a:prstGeom prst="rect">
            <a:avLst/>
          </a:prstGeom>
        </p:spPr>
      </p:pic>
      <p:pic>
        <p:nvPicPr>
          <p:cNvPr id="13" name="图片 12"/>
          <p:cNvPicPr>
            <a:picLocks noChangeAspect="1"/>
          </p:cNvPicPr>
          <p:nvPr/>
        </p:nvPicPr>
        <p:blipFill rotWithShape="1">
          <a:blip r:embed="rId2"/>
          <a:srcRect l="-880" r="18675"/>
          <a:stretch>
            <a:fillRect/>
          </a:stretch>
        </p:blipFill>
        <p:spPr>
          <a:xfrm>
            <a:off x="5940152" y="2843702"/>
            <a:ext cx="3194955" cy="2143125"/>
          </a:xfrm>
          <a:prstGeom prst="rect">
            <a:avLst/>
          </a:prstGeom>
        </p:spPr>
      </p:pic>
      <p:pic>
        <p:nvPicPr>
          <p:cNvPr id="7" name="图片 6" descr="D:\=Business Support=\VI系统\logo\中英文全称横版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graphicFrame>
        <p:nvGraphicFramePr>
          <p:cNvPr id="8" name="内容占位符 4"/>
          <p:cNvGraphicFramePr/>
          <p:nvPr/>
        </p:nvGraphicFramePr>
        <p:xfrm>
          <a:off x="1547664" y="1273011"/>
          <a:ext cx="4938640" cy="3356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18"/>
          <p:cNvSpPr>
            <a:spLocks noChangeArrowheads="1"/>
          </p:cNvSpPr>
          <p:nvPr/>
        </p:nvSpPr>
        <p:spPr bwMode="auto">
          <a:xfrm>
            <a:off x="463550" y="195487"/>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移出清单的方式</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行政申请</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10" name="文本框 9"/>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30</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anim calcmode="lin" valueType="num">
                                      <p:cBhvr>
                                        <p:cTn id="8" dur="300" fill="hold"/>
                                        <p:tgtEl>
                                          <p:spTgt spid="9"/>
                                        </p:tgtEl>
                                        <p:attrNameLst>
                                          <p:attrName>ppt_x</p:attrName>
                                        </p:attrNameLst>
                                      </p:cBhvr>
                                      <p:tavLst>
                                        <p:tav tm="0">
                                          <p:val>
                                            <p:strVal val="#ppt_x"/>
                                          </p:val>
                                        </p:tav>
                                        <p:tav tm="100000">
                                          <p:val>
                                            <p:strVal val="#ppt_x"/>
                                          </p:val>
                                        </p:tav>
                                      </p:tavLst>
                                    </p:anim>
                                    <p:anim calcmode="lin" valueType="num">
                                      <p:cBhvr>
                                        <p:cTn id="9" dur="3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移出清单的方式</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行政申请</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1" name="Rectangle 24"/>
          <p:cNvSpPr>
            <a:spLocks noChangeArrowheads="1"/>
          </p:cNvSpPr>
          <p:nvPr/>
        </p:nvSpPr>
        <p:spPr bwMode="auto">
          <a:xfrm>
            <a:off x="561162" y="1240439"/>
            <a:ext cx="7953676" cy="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sz="11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构建</a:t>
            </a:r>
            <a:r>
              <a:rPr kumimoji="0" lang="zh-CN" altLang="zh-CN"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合规体系</a:t>
            </a:r>
            <a:r>
              <a:rPr kumimoji="0" lang="zh-CN" altLang="en-US"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，能够最大程度地规避出口管制和贸易制裁相关的法律风险，避免被列入各类实体清单或帮助企业申请从各类实体清单中移除。</a:t>
            </a:r>
            <a:r>
              <a:rPr kumimoji="0" lang="zh-CN" altLang="zh-CN"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sz="11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贸易</a:t>
            </a:r>
            <a:r>
              <a:rPr kumimoji="0" lang="zh-CN" altLang="en-US"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合规体系构建的九大</a:t>
            </a:r>
            <a:r>
              <a:rPr kumimoji="0" lang="zh-CN" altLang="zh-CN"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要素</a:t>
            </a:r>
            <a:r>
              <a:rPr lang="zh-CN" altLang="en-US" sz="1100" dirty="0">
                <a:solidFill>
                  <a:srgbClr val="EEECE1">
                    <a:lumMod val="5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zh-CN" sz="1100" b="0"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0" name="组 79"/>
          <p:cNvGrpSpPr/>
          <p:nvPr/>
        </p:nvGrpSpPr>
        <p:grpSpPr>
          <a:xfrm>
            <a:off x="470823" y="1794530"/>
            <a:ext cx="1212618" cy="496463"/>
            <a:chOff x="3629360" y="1634956"/>
            <a:chExt cx="1212618" cy="496463"/>
          </a:xfrm>
        </p:grpSpPr>
        <p:sp>
          <p:nvSpPr>
            <p:cNvPr id="81" name="燕尾形 80"/>
            <p:cNvSpPr/>
            <p:nvPr/>
          </p:nvSpPr>
          <p:spPr>
            <a:xfrm>
              <a:off x="3629360" y="1634956"/>
              <a:ext cx="1212618" cy="496463"/>
            </a:xfrm>
            <a:prstGeom prst="chevron">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6"/>
            <p:cNvSpPr>
              <a:spLocks noChangeAspect="1" noEditPoints="1"/>
            </p:cNvSpPr>
            <p:nvPr/>
          </p:nvSpPr>
          <p:spPr bwMode="auto">
            <a:xfrm>
              <a:off x="4141012" y="1793187"/>
              <a:ext cx="179578" cy="180000"/>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p:spPr>
          <p:txBody>
            <a:bodyPr vert="horz" wrap="square" lIns="68559" tIns="34279" rIns="68559" bIns="3427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3" name="Group 6"/>
          <p:cNvGrpSpPr/>
          <p:nvPr/>
        </p:nvGrpSpPr>
        <p:grpSpPr>
          <a:xfrm>
            <a:off x="1953163" y="2053117"/>
            <a:ext cx="1332300" cy="2273517"/>
            <a:chOff x="3497882" y="2455593"/>
            <a:chExt cx="1776948" cy="3032292"/>
          </a:xfrm>
        </p:grpSpPr>
        <p:cxnSp>
          <p:nvCxnSpPr>
            <p:cNvPr id="84" name="Straight Connector 11"/>
            <p:cNvCxnSpPr/>
            <p:nvPr/>
          </p:nvCxnSpPr>
          <p:spPr>
            <a:xfrm>
              <a:off x="4107766" y="3223593"/>
              <a:ext cx="1167064"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5" name="Straight Connector 15"/>
            <p:cNvCxnSpPr/>
            <p:nvPr/>
          </p:nvCxnSpPr>
          <p:spPr>
            <a:xfrm>
              <a:off x="4464878" y="3985396"/>
              <a:ext cx="809952"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6" name="Straight Connector 19"/>
            <p:cNvCxnSpPr/>
            <p:nvPr/>
          </p:nvCxnSpPr>
          <p:spPr>
            <a:xfrm>
              <a:off x="4107766" y="4725263"/>
              <a:ext cx="1167064"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7" name="Straight Connector 23"/>
            <p:cNvCxnSpPr/>
            <p:nvPr/>
          </p:nvCxnSpPr>
          <p:spPr>
            <a:xfrm>
              <a:off x="3502855" y="2455593"/>
              <a:ext cx="1771975"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8" name="Straight Connector 42"/>
            <p:cNvCxnSpPr/>
            <p:nvPr/>
          </p:nvCxnSpPr>
          <p:spPr>
            <a:xfrm>
              <a:off x="3497882" y="5487885"/>
              <a:ext cx="1771975"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19" name="组 18"/>
          <p:cNvGrpSpPr/>
          <p:nvPr/>
        </p:nvGrpSpPr>
        <p:grpSpPr>
          <a:xfrm>
            <a:off x="3536887" y="1696260"/>
            <a:ext cx="2988576" cy="2981869"/>
            <a:chOff x="3531107" y="1373899"/>
            <a:chExt cx="2988576" cy="2981869"/>
          </a:xfrm>
        </p:grpSpPr>
        <p:sp>
          <p:nvSpPr>
            <p:cNvPr id="91" name="Title 13"/>
            <p:cNvSpPr txBox="1"/>
            <p:nvPr/>
          </p:nvSpPr>
          <p:spPr>
            <a:xfrm>
              <a:off x="3536799" y="1373899"/>
              <a:ext cx="2155873"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管理层承诺</a:t>
              </a:r>
              <a:endPar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Title 13"/>
            <p:cNvSpPr txBox="1"/>
            <p:nvPr/>
          </p:nvSpPr>
          <p:spPr>
            <a:xfrm>
              <a:off x="3543471" y="1956057"/>
              <a:ext cx="2976212"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风险评估</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Title 13"/>
            <p:cNvSpPr txBox="1"/>
            <p:nvPr/>
          </p:nvSpPr>
          <p:spPr>
            <a:xfrm>
              <a:off x="3543471" y="2524179"/>
              <a:ext cx="2976212"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合规准则</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Title 13"/>
            <p:cNvSpPr txBox="1"/>
            <p:nvPr/>
          </p:nvSpPr>
          <p:spPr>
            <a:xfrm>
              <a:off x="3543471" y="3080951"/>
              <a:ext cx="2976212"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合规培训</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Title 13"/>
            <p:cNvSpPr txBox="1"/>
            <p:nvPr/>
          </p:nvSpPr>
          <p:spPr>
            <a:xfrm>
              <a:off x="3531107" y="3652775"/>
              <a:ext cx="2976212"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出口合规筛查</a:t>
              </a:r>
              <a:endParaRPr kumimoji="0" lang="en-US"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6" name="组 95"/>
          <p:cNvGrpSpPr/>
          <p:nvPr/>
        </p:nvGrpSpPr>
        <p:grpSpPr>
          <a:xfrm>
            <a:off x="510030" y="4078402"/>
            <a:ext cx="1212618" cy="496463"/>
            <a:chOff x="3668567" y="3918828"/>
            <a:chExt cx="1212618" cy="496463"/>
          </a:xfrm>
        </p:grpSpPr>
        <p:sp>
          <p:nvSpPr>
            <p:cNvPr id="97" name="燕尾形 96"/>
            <p:cNvSpPr/>
            <p:nvPr/>
          </p:nvSpPr>
          <p:spPr>
            <a:xfrm>
              <a:off x="3668567" y="3918828"/>
              <a:ext cx="1212618" cy="496463"/>
            </a:xfrm>
            <a:prstGeom prst="chevron">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AutoShape 104"/>
            <p:cNvSpPr>
              <a:spLocks noChangeAspect="1"/>
            </p:cNvSpPr>
            <p:nvPr/>
          </p:nvSpPr>
          <p:spPr bwMode="auto">
            <a:xfrm>
              <a:off x="4172137" y="4092355"/>
              <a:ext cx="205664" cy="18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grpSp>
      <p:grpSp>
        <p:nvGrpSpPr>
          <p:cNvPr id="99" name="组 98"/>
          <p:cNvGrpSpPr/>
          <p:nvPr/>
        </p:nvGrpSpPr>
        <p:grpSpPr>
          <a:xfrm>
            <a:off x="957735" y="3507434"/>
            <a:ext cx="1212618" cy="496463"/>
            <a:chOff x="4116272" y="3347860"/>
            <a:chExt cx="1212618" cy="496463"/>
          </a:xfrm>
        </p:grpSpPr>
        <p:sp>
          <p:nvSpPr>
            <p:cNvPr id="100" name="燕尾形 99"/>
            <p:cNvSpPr/>
            <p:nvPr/>
          </p:nvSpPr>
          <p:spPr>
            <a:xfrm>
              <a:off x="4116272" y="3347860"/>
              <a:ext cx="1212618" cy="496463"/>
            </a:xfrm>
            <a:prstGeom prst="chevron">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01" name="Group 167"/>
            <p:cNvGrpSpPr>
              <a:grpSpLocks noChangeAspect="1"/>
            </p:cNvGrpSpPr>
            <p:nvPr/>
          </p:nvGrpSpPr>
          <p:grpSpPr>
            <a:xfrm>
              <a:off x="4614911" y="3506091"/>
              <a:ext cx="233445" cy="180000"/>
              <a:chOff x="3727889" y="-113301"/>
              <a:chExt cx="548381" cy="424189"/>
            </a:xfrm>
            <a:solidFill>
              <a:schemeClr val="bg1"/>
            </a:solidFill>
          </p:grpSpPr>
          <p:sp>
            <p:nvSpPr>
              <p:cNvPr id="102"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10" name="组 109"/>
          <p:cNvGrpSpPr/>
          <p:nvPr/>
        </p:nvGrpSpPr>
        <p:grpSpPr>
          <a:xfrm>
            <a:off x="970099" y="2365498"/>
            <a:ext cx="1212618" cy="496463"/>
            <a:chOff x="4128636" y="2205924"/>
            <a:chExt cx="1212618" cy="496463"/>
          </a:xfrm>
        </p:grpSpPr>
        <p:sp>
          <p:nvSpPr>
            <p:cNvPr id="111" name="燕尾形 110"/>
            <p:cNvSpPr/>
            <p:nvPr/>
          </p:nvSpPr>
          <p:spPr>
            <a:xfrm>
              <a:off x="4128636" y="2205924"/>
              <a:ext cx="1212618" cy="496463"/>
            </a:xfrm>
            <a:prstGeom prst="chevron">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2" name="Group 159"/>
            <p:cNvGrpSpPr>
              <a:grpSpLocks noChangeAspect="1"/>
            </p:cNvGrpSpPr>
            <p:nvPr/>
          </p:nvGrpSpPr>
          <p:grpSpPr>
            <a:xfrm>
              <a:off x="4630717" y="2384788"/>
              <a:ext cx="228472" cy="180000"/>
              <a:chOff x="1058564" y="1781841"/>
              <a:chExt cx="649993" cy="512092"/>
            </a:xfrm>
            <a:solidFill>
              <a:schemeClr val="bg1"/>
            </a:solidFill>
          </p:grpSpPr>
          <p:sp>
            <p:nvSpPr>
              <p:cNvPr id="11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15" name="组 114"/>
          <p:cNvGrpSpPr/>
          <p:nvPr/>
        </p:nvGrpSpPr>
        <p:grpSpPr>
          <a:xfrm>
            <a:off x="561162" y="2936466"/>
            <a:ext cx="1878489" cy="496463"/>
            <a:chOff x="3719698" y="2776892"/>
            <a:chExt cx="1878489" cy="496463"/>
          </a:xfrm>
        </p:grpSpPr>
        <p:sp>
          <p:nvSpPr>
            <p:cNvPr id="116" name="燕尾形 115"/>
            <p:cNvSpPr/>
            <p:nvPr/>
          </p:nvSpPr>
          <p:spPr>
            <a:xfrm>
              <a:off x="3719698" y="2776892"/>
              <a:ext cx="1878489" cy="496463"/>
            </a:xfrm>
            <a:prstGeom prst="chevron">
              <a:avLst/>
            </a:prstGeom>
            <a:solidFill>
              <a:srgbClr val="ED80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17" name="组 116"/>
            <p:cNvGrpSpPr>
              <a:grpSpLocks noChangeAspect="1"/>
            </p:cNvGrpSpPr>
            <p:nvPr/>
          </p:nvGrpSpPr>
          <p:grpSpPr>
            <a:xfrm>
              <a:off x="4478778" y="2900131"/>
              <a:ext cx="252000" cy="252000"/>
              <a:chOff x="6265334" y="2031421"/>
              <a:chExt cx="366050" cy="366050"/>
            </a:xfrm>
            <a:solidFill>
              <a:schemeClr val="bg1"/>
            </a:solidFill>
          </p:grpSpPr>
          <p:sp>
            <p:nvSpPr>
              <p:cNvPr id="118" name="AutoShape 52"/>
              <p:cNvSpPr/>
              <p:nvPr/>
            </p:nvSpPr>
            <p:spPr bwMode="auto">
              <a:xfrm>
                <a:off x="6265334" y="20314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sp>
            <p:nvSpPr>
              <p:cNvPr id="119" name="AutoShape 53"/>
              <p:cNvSpPr/>
              <p:nvPr/>
            </p:nvSpPr>
            <p:spPr bwMode="auto">
              <a:xfrm>
                <a:off x="6402996" y="2157193"/>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sp>
            <p:nvSpPr>
              <p:cNvPr id="120" name="AutoShape 54"/>
              <p:cNvSpPr/>
              <p:nvPr/>
            </p:nvSpPr>
            <p:spPr bwMode="auto">
              <a:xfrm>
                <a:off x="6391105" y="22829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sp>
            <p:nvSpPr>
              <p:cNvPr id="121" name="AutoShape 55"/>
              <p:cNvSpPr/>
              <p:nvPr/>
            </p:nvSpPr>
            <p:spPr bwMode="auto">
              <a:xfrm>
                <a:off x="6448674" y="20883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grpSp>
      </p:grpSp>
      <p:grpSp>
        <p:nvGrpSpPr>
          <p:cNvPr id="122" name="组 121"/>
          <p:cNvGrpSpPr/>
          <p:nvPr/>
        </p:nvGrpSpPr>
        <p:grpSpPr>
          <a:xfrm>
            <a:off x="5061695" y="2665271"/>
            <a:ext cx="1212618" cy="496463"/>
            <a:chOff x="3629360" y="1634956"/>
            <a:chExt cx="1212618" cy="496463"/>
          </a:xfrm>
        </p:grpSpPr>
        <p:sp>
          <p:nvSpPr>
            <p:cNvPr id="123" name="燕尾形 122"/>
            <p:cNvSpPr/>
            <p:nvPr/>
          </p:nvSpPr>
          <p:spPr>
            <a:xfrm>
              <a:off x="3629360" y="1634956"/>
              <a:ext cx="1212618" cy="496463"/>
            </a:xfrm>
            <a:prstGeom prst="chevron">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16"/>
            <p:cNvSpPr>
              <a:spLocks noChangeAspect="1" noEditPoints="1"/>
            </p:cNvSpPr>
            <p:nvPr/>
          </p:nvSpPr>
          <p:spPr bwMode="auto">
            <a:xfrm>
              <a:off x="4141012" y="1793187"/>
              <a:ext cx="179578" cy="180000"/>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p:spPr>
          <p:txBody>
            <a:bodyPr vert="horz" wrap="square" lIns="68559" tIns="34279" rIns="68559" bIns="3427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组 124"/>
          <p:cNvGrpSpPr/>
          <p:nvPr/>
        </p:nvGrpSpPr>
        <p:grpSpPr>
          <a:xfrm>
            <a:off x="5086273" y="3812965"/>
            <a:ext cx="1212618" cy="496463"/>
            <a:chOff x="3668567" y="3918828"/>
            <a:chExt cx="1212618" cy="496463"/>
          </a:xfrm>
        </p:grpSpPr>
        <p:sp>
          <p:nvSpPr>
            <p:cNvPr id="126" name="燕尾形 125"/>
            <p:cNvSpPr/>
            <p:nvPr/>
          </p:nvSpPr>
          <p:spPr>
            <a:xfrm>
              <a:off x="3668567" y="3918828"/>
              <a:ext cx="1212618" cy="496463"/>
            </a:xfrm>
            <a:prstGeom prst="chevron">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7" name="AutoShape 104"/>
            <p:cNvSpPr>
              <a:spLocks noChangeAspect="1"/>
            </p:cNvSpPr>
            <p:nvPr/>
          </p:nvSpPr>
          <p:spPr bwMode="auto">
            <a:xfrm>
              <a:off x="4172137" y="4092355"/>
              <a:ext cx="205664" cy="18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a:ea typeface="+mn-ea"/>
                <a:cs typeface="+mn-cs"/>
              </a:endParaRPr>
            </a:p>
          </p:txBody>
        </p:sp>
      </p:grpSp>
      <p:grpSp>
        <p:nvGrpSpPr>
          <p:cNvPr id="128" name="组 127"/>
          <p:cNvGrpSpPr/>
          <p:nvPr/>
        </p:nvGrpSpPr>
        <p:grpSpPr>
          <a:xfrm>
            <a:off x="5533978" y="3241997"/>
            <a:ext cx="1212618" cy="496463"/>
            <a:chOff x="4116272" y="3347860"/>
            <a:chExt cx="1212618" cy="496463"/>
          </a:xfrm>
        </p:grpSpPr>
        <p:sp>
          <p:nvSpPr>
            <p:cNvPr id="129" name="燕尾形 128"/>
            <p:cNvSpPr/>
            <p:nvPr/>
          </p:nvSpPr>
          <p:spPr>
            <a:xfrm>
              <a:off x="4116272" y="3347860"/>
              <a:ext cx="1212618" cy="496463"/>
            </a:xfrm>
            <a:prstGeom prst="chevron">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30" name="Group 167"/>
            <p:cNvGrpSpPr>
              <a:grpSpLocks noChangeAspect="1"/>
            </p:cNvGrpSpPr>
            <p:nvPr/>
          </p:nvGrpSpPr>
          <p:grpSpPr>
            <a:xfrm>
              <a:off x="4614911" y="3506091"/>
              <a:ext cx="233445" cy="180000"/>
              <a:chOff x="3727889" y="-113301"/>
              <a:chExt cx="548381" cy="424189"/>
            </a:xfrm>
            <a:solidFill>
              <a:schemeClr val="bg1"/>
            </a:solidFill>
          </p:grpSpPr>
          <p:sp>
            <p:nvSpPr>
              <p:cNvPr id="131"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9" name="组 138"/>
          <p:cNvGrpSpPr/>
          <p:nvPr/>
        </p:nvGrpSpPr>
        <p:grpSpPr>
          <a:xfrm>
            <a:off x="5546342" y="2100061"/>
            <a:ext cx="1212618" cy="496463"/>
            <a:chOff x="4128636" y="2205924"/>
            <a:chExt cx="1212618" cy="496463"/>
          </a:xfrm>
        </p:grpSpPr>
        <p:sp>
          <p:nvSpPr>
            <p:cNvPr id="140" name="燕尾形 139"/>
            <p:cNvSpPr/>
            <p:nvPr/>
          </p:nvSpPr>
          <p:spPr>
            <a:xfrm>
              <a:off x="4128636" y="2205924"/>
              <a:ext cx="1212618" cy="496463"/>
            </a:xfrm>
            <a:prstGeom prst="chevron">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41" name="Group 159"/>
            <p:cNvGrpSpPr>
              <a:grpSpLocks noChangeAspect="1"/>
            </p:cNvGrpSpPr>
            <p:nvPr/>
          </p:nvGrpSpPr>
          <p:grpSpPr>
            <a:xfrm>
              <a:off x="4630717" y="2384788"/>
              <a:ext cx="228472" cy="180000"/>
              <a:chOff x="1058564" y="1781841"/>
              <a:chExt cx="649993" cy="512092"/>
            </a:xfrm>
            <a:solidFill>
              <a:schemeClr val="bg1"/>
            </a:solidFill>
          </p:grpSpPr>
          <p:sp>
            <p:nvSpPr>
              <p:cNvPr id="142"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0" name="组 19"/>
          <p:cNvGrpSpPr/>
          <p:nvPr/>
        </p:nvGrpSpPr>
        <p:grpSpPr>
          <a:xfrm>
            <a:off x="6485335" y="2356126"/>
            <a:ext cx="1399557" cy="1697695"/>
            <a:chOff x="6479554" y="2033765"/>
            <a:chExt cx="1399557" cy="1697695"/>
          </a:xfrm>
        </p:grpSpPr>
        <p:cxnSp>
          <p:nvCxnSpPr>
            <p:cNvPr id="151" name="Straight Connector 11"/>
            <p:cNvCxnSpPr/>
            <p:nvPr/>
          </p:nvCxnSpPr>
          <p:spPr>
            <a:xfrm>
              <a:off x="7004083" y="2033765"/>
              <a:ext cx="875028"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52" name="Straight Connector 15"/>
            <p:cNvCxnSpPr/>
            <p:nvPr/>
          </p:nvCxnSpPr>
          <p:spPr>
            <a:xfrm>
              <a:off x="6479554" y="2587881"/>
              <a:ext cx="1399557" cy="1706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53" name="Straight Connector 19"/>
            <p:cNvCxnSpPr/>
            <p:nvPr/>
          </p:nvCxnSpPr>
          <p:spPr>
            <a:xfrm>
              <a:off x="7004083" y="3159670"/>
              <a:ext cx="875028"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54" name="Straight Connector 42"/>
            <p:cNvCxnSpPr/>
            <p:nvPr/>
          </p:nvCxnSpPr>
          <p:spPr>
            <a:xfrm>
              <a:off x="6546811" y="3731460"/>
              <a:ext cx="1328571" cy="0"/>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21" name="组 20"/>
          <p:cNvGrpSpPr/>
          <p:nvPr/>
        </p:nvGrpSpPr>
        <p:grpSpPr>
          <a:xfrm>
            <a:off x="8045539" y="1933407"/>
            <a:ext cx="2155874" cy="2426610"/>
            <a:chOff x="8032126" y="1656346"/>
            <a:chExt cx="2155874" cy="2426610"/>
          </a:xfrm>
        </p:grpSpPr>
        <p:sp>
          <p:nvSpPr>
            <p:cNvPr id="155" name="Title 13"/>
            <p:cNvSpPr txBox="1"/>
            <p:nvPr/>
          </p:nvSpPr>
          <p:spPr>
            <a:xfrm>
              <a:off x="8032127" y="1656346"/>
              <a:ext cx="2155873"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记录</a:t>
              </a:r>
              <a:endPar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6" name="Title 13"/>
            <p:cNvSpPr txBox="1"/>
            <p:nvPr/>
          </p:nvSpPr>
          <p:spPr>
            <a:xfrm>
              <a:off x="8032127" y="2253444"/>
              <a:ext cx="2155873"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审计</a:t>
              </a:r>
              <a:endPar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7" name="Title 13"/>
            <p:cNvSpPr txBox="1"/>
            <p:nvPr/>
          </p:nvSpPr>
          <p:spPr>
            <a:xfrm>
              <a:off x="8032126" y="2797773"/>
              <a:ext cx="2155873"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报告</a:t>
              </a:r>
              <a:endPar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8" name="Title 13"/>
            <p:cNvSpPr txBox="1"/>
            <p:nvPr/>
          </p:nvSpPr>
          <p:spPr>
            <a:xfrm>
              <a:off x="8032126" y="3379963"/>
              <a:ext cx="2155873" cy="702993"/>
            </a:xfrm>
            <a:prstGeom prst="rect">
              <a:avLst/>
            </a:prstGeom>
          </p:spPr>
          <p:txBody>
            <a:bodyPr vert="horz" lIns="68559" tIns="34279" rIns="68559" bIns="3427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1200" b="1" i="0" u="none" strike="noStrike" kern="1200" cap="none" spc="0" normalizeH="0" baseline="0" noProof="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纠错</a:t>
              </a:r>
              <a:endParaRPr kumimoji="0" lang="zh-CN" altLang="zh-CN" sz="1200" b="1" i="0" u="none" strike="noStrike" kern="1200" cap="none" spc="0" normalizeH="0" baseline="0" noProof="0" dirty="0">
                <a:ln>
                  <a:noFill/>
                </a:ln>
                <a:solidFill>
                  <a:srgbClr val="EEECE1">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77" name="图片 76"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2" name="矩形 1"/>
          <p:cNvSpPr/>
          <p:nvPr/>
        </p:nvSpPr>
        <p:spPr>
          <a:xfrm>
            <a:off x="3502260" y="738419"/>
            <a:ext cx="2236510" cy="400110"/>
          </a:xfrm>
          <a:prstGeom prst="rect">
            <a:avLst/>
          </a:prstGeom>
        </p:spPr>
        <p:txBody>
          <a:bodyPr wrap="none">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企业合规管理体系</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6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200"/>
                            </p:stCondLst>
                            <p:childTnLst>
                              <p:par>
                                <p:cTn id="16" presetID="17" presetClass="entr" presetSubtype="1"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ppt_x</p:attrName>
                                        </p:attrNameLst>
                                      </p:cBhvr>
                                      <p:tavLst>
                                        <p:tav tm="0">
                                          <p:val>
                                            <p:strVal val="#ppt_x"/>
                                          </p:val>
                                        </p:tav>
                                        <p:tav tm="100000">
                                          <p:val>
                                            <p:strVal val="#ppt_x"/>
                                          </p:val>
                                        </p:tav>
                                      </p:tavLst>
                                    </p:anim>
                                    <p:anim calcmode="lin" valueType="num">
                                      <p:cBhvr>
                                        <p:cTn id="19" dur="500" fill="hold"/>
                                        <p:tgtEl>
                                          <p:spTgt spid="80"/>
                                        </p:tgtEl>
                                        <p:attrNameLst>
                                          <p:attrName>ppt_y</p:attrName>
                                        </p:attrNameLst>
                                      </p:cBhvr>
                                      <p:tavLst>
                                        <p:tav tm="0">
                                          <p:val>
                                            <p:strVal val="#ppt_y-#ppt_h/2"/>
                                          </p:val>
                                        </p:tav>
                                        <p:tav tm="100000">
                                          <p:val>
                                            <p:strVal val="#ppt_y"/>
                                          </p:val>
                                        </p:tav>
                                      </p:tavLst>
                                    </p:anim>
                                    <p:anim calcmode="lin" valueType="num">
                                      <p:cBhvr>
                                        <p:cTn id="20" dur="500" fill="hold"/>
                                        <p:tgtEl>
                                          <p:spTgt spid="80"/>
                                        </p:tgtEl>
                                        <p:attrNameLst>
                                          <p:attrName>ppt_w</p:attrName>
                                        </p:attrNameLst>
                                      </p:cBhvr>
                                      <p:tavLst>
                                        <p:tav tm="0">
                                          <p:val>
                                            <p:strVal val="#ppt_w"/>
                                          </p:val>
                                        </p:tav>
                                        <p:tav tm="100000">
                                          <p:val>
                                            <p:strVal val="#ppt_w"/>
                                          </p:val>
                                        </p:tav>
                                      </p:tavLst>
                                    </p:anim>
                                    <p:anim calcmode="lin" valueType="num">
                                      <p:cBhvr>
                                        <p:cTn id="21" dur="500" fill="hold"/>
                                        <p:tgtEl>
                                          <p:spTgt spid="80"/>
                                        </p:tgtEl>
                                        <p:attrNameLst>
                                          <p:attrName>ppt_h</p:attrName>
                                        </p:attrNameLst>
                                      </p:cBhvr>
                                      <p:tavLst>
                                        <p:tav tm="0">
                                          <p:val>
                                            <p:fltVal val="0"/>
                                          </p:val>
                                        </p:tav>
                                        <p:tav tm="100000">
                                          <p:val>
                                            <p:strVal val="#ppt_h"/>
                                          </p:val>
                                        </p:tav>
                                      </p:tavLst>
                                    </p:anim>
                                  </p:childTnLst>
                                </p:cTn>
                              </p:par>
                            </p:childTnLst>
                          </p:cTn>
                        </p:par>
                        <p:par>
                          <p:cTn id="22" fill="hold">
                            <p:stCondLst>
                              <p:cond delay="1700"/>
                            </p:stCondLst>
                            <p:childTnLst>
                              <p:par>
                                <p:cTn id="23" presetID="17" presetClass="entr" presetSubtype="1"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ppt_x</p:attrName>
                                        </p:attrNameLst>
                                      </p:cBhvr>
                                      <p:tavLst>
                                        <p:tav tm="0">
                                          <p:val>
                                            <p:strVal val="#ppt_x"/>
                                          </p:val>
                                        </p:tav>
                                        <p:tav tm="100000">
                                          <p:val>
                                            <p:strVal val="#ppt_x"/>
                                          </p:val>
                                        </p:tav>
                                      </p:tavLst>
                                    </p:anim>
                                    <p:anim calcmode="lin" valueType="num">
                                      <p:cBhvr>
                                        <p:cTn id="26" dur="500" fill="hold"/>
                                        <p:tgtEl>
                                          <p:spTgt spid="110"/>
                                        </p:tgtEl>
                                        <p:attrNameLst>
                                          <p:attrName>ppt_y</p:attrName>
                                        </p:attrNameLst>
                                      </p:cBhvr>
                                      <p:tavLst>
                                        <p:tav tm="0">
                                          <p:val>
                                            <p:strVal val="#ppt_y-#ppt_h/2"/>
                                          </p:val>
                                        </p:tav>
                                        <p:tav tm="100000">
                                          <p:val>
                                            <p:strVal val="#ppt_y"/>
                                          </p:val>
                                        </p:tav>
                                      </p:tavLst>
                                    </p:anim>
                                    <p:anim calcmode="lin" valueType="num">
                                      <p:cBhvr>
                                        <p:cTn id="27" dur="500" fill="hold"/>
                                        <p:tgtEl>
                                          <p:spTgt spid="110"/>
                                        </p:tgtEl>
                                        <p:attrNameLst>
                                          <p:attrName>ppt_w</p:attrName>
                                        </p:attrNameLst>
                                      </p:cBhvr>
                                      <p:tavLst>
                                        <p:tav tm="0">
                                          <p:val>
                                            <p:strVal val="#ppt_w"/>
                                          </p:val>
                                        </p:tav>
                                        <p:tav tm="100000">
                                          <p:val>
                                            <p:strVal val="#ppt_w"/>
                                          </p:val>
                                        </p:tav>
                                      </p:tavLst>
                                    </p:anim>
                                    <p:anim calcmode="lin" valueType="num">
                                      <p:cBhvr>
                                        <p:cTn id="28" dur="500" fill="hold"/>
                                        <p:tgtEl>
                                          <p:spTgt spid="110"/>
                                        </p:tgtEl>
                                        <p:attrNameLst>
                                          <p:attrName>ppt_h</p:attrName>
                                        </p:attrNameLst>
                                      </p:cBhvr>
                                      <p:tavLst>
                                        <p:tav tm="0">
                                          <p:val>
                                            <p:fltVal val="0"/>
                                          </p:val>
                                        </p:tav>
                                        <p:tav tm="100000">
                                          <p:val>
                                            <p:strVal val="#ppt_h"/>
                                          </p:val>
                                        </p:tav>
                                      </p:tavLst>
                                    </p:anim>
                                  </p:childTnLst>
                                </p:cTn>
                              </p:par>
                            </p:childTnLst>
                          </p:cTn>
                        </p:par>
                        <p:par>
                          <p:cTn id="29" fill="hold">
                            <p:stCondLst>
                              <p:cond delay="2200"/>
                            </p:stCondLst>
                            <p:childTnLst>
                              <p:par>
                                <p:cTn id="30" presetID="17" presetClass="entr" presetSubtype="1"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p:cTn id="32" dur="500" fill="hold"/>
                                        <p:tgtEl>
                                          <p:spTgt spid="115"/>
                                        </p:tgtEl>
                                        <p:attrNameLst>
                                          <p:attrName>ppt_x</p:attrName>
                                        </p:attrNameLst>
                                      </p:cBhvr>
                                      <p:tavLst>
                                        <p:tav tm="0">
                                          <p:val>
                                            <p:strVal val="#ppt_x"/>
                                          </p:val>
                                        </p:tav>
                                        <p:tav tm="100000">
                                          <p:val>
                                            <p:strVal val="#ppt_x"/>
                                          </p:val>
                                        </p:tav>
                                      </p:tavLst>
                                    </p:anim>
                                    <p:anim calcmode="lin" valueType="num">
                                      <p:cBhvr>
                                        <p:cTn id="33" dur="500" fill="hold"/>
                                        <p:tgtEl>
                                          <p:spTgt spid="115"/>
                                        </p:tgtEl>
                                        <p:attrNameLst>
                                          <p:attrName>ppt_y</p:attrName>
                                        </p:attrNameLst>
                                      </p:cBhvr>
                                      <p:tavLst>
                                        <p:tav tm="0">
                                          <p:val>
                                            <p:strVal val="#ppt_y-#ppt_h/2"/>
                                          </p:val>
                                        </p:tav>
                                        <p:tav tm="100000">
                                          <p:val>
                                            <p:strVal val="#ppt_y"/>
                                          </p:val>
                                        </p:tav>
                                      </p:tavLst>
                                    </p:anim>
                                    <p:anim calcmode="lin" valueType="num">
                                      <p:cBhvr>
                                        <p:cTn id="34" dur="500" fill="hold"/>
                                        <p:tgtEl>
                                          <p:spTgt spid="115"/>
                                        </p:tgtEl>
                                        <p:attrNameLst>
                                          <p:attrName>ppt_w</p:attrName>
                                        </p:attrNameLst>
                                      </p:cBhvr>
                                      <p:tavLst>
                                        <p:tav tm="0">
                                          <p:val>
                                            <p:strVal val="#ppt_w"/>
                                          </p:val>
                                        </p:tav>
                                        <p:tav tm="100000">
                                          <p:val>
                                            <p:strVal val="#ppt_w"/>
                                          </p:val>
                                        </p:tav>
                                      </p:tavLst>
                                    </p:anim>
                                    <p:anim calcmode="lin" valueType="num">
                                      <p:cBhvr>
                                        <p:cTn id="35" dur="500" fill="hold"/>
                                        <p:tgtEl>
                                          <p:spTgt spid="115"/>
                                        </p:tgtEl>
                                        <p:attrNameLst>
                                          <p:attrName>ppt_h</p:attrName>
                                        </p:attrNameLst>
                                      </p:cBhvr>
                                      <p:tavLst>
                                        <p:tav tm="0">
                                          <p:val>
                                            <p:fltVal val="0"/>
                                          </p:val>
                                        </p:tav>
                                        <p:tav tm="100000">
                                          <p:val>
                                            <p:strVal val="#ppt_h"/>
                                          </p:val>
                                        </p:tav>
                                      </p:tavLst>
                                    </p:anim>
                                  </p:childTnLst>
                                </p:cTn>
                              </p:par>
                            </p:childTnLst>
                          </p:cTn>
                        </p:par>
                        <p:par>
                          <p:cTn id="36" fill="hold">
                            <p:stCondLst>
                              <p:cond delay="2700"/>
                            </p:stCondLst>
                            <p:childTnLst>
                              <p:par>
                                <p:cTn id="37" presetID="17" presetClass="entr" presetSubtype="1"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p:cTn id="39" dur="500" fill="hold"/>
                                        <p:tgtEl>
                                          <p:spTgt spid="99"/>
                                        </p:tgtEl>
                                        <p:attrNameLst>
                                          <p:attrName>ppt_x</p:attrName>
                                        </p:attrNameLst>
                                      </p:cBhvr>
                                      <p:tavLst>
                                        <p:tav tm="0">
                                          <p:val>
                                            <p:strVal val="#ppt_x"/>
                                          </p:val>
                                        </p:tav>
                                        <p:tav tm="100000">
                                          <p:val>
                                            <p:strVal val="#ppt_x"/>
                                          </p:val>
                                        </p:tav>
                                      </p:tavLst>
                                    </p:anim>
                                    <p:anim calcmode="lin" valueType="num">
                                      <p:cBhvr>
                                        <p:cTn id="40" dur="500" fill="hold"/>
                                        <p:tgtEl>
                                          <p:spTgt spid="99"/>
                                        </p:tgtEl>
                                        <p:attrNameLst>
                                          <p:attrName>ppt_y</p:attrName>
                                        </p:attrNameLst>
                                      </p:cBhvr>
                                      <p:tavLst>
                                        <p:tav tm="0">
                                          <p:val>
                                            <p:strVal val="#ppt_y-#ppt_h/2"/>
                                          </p:val>
                                        </p:tav>
                                        <p:tav tm="100000">
                                          <p:val>
                                            <p:strVal val="#ppt_y"/>
                                          </p:val>
                                        </p:tav>
                                      </p:tavLst>
                                    </p:anim>
                                    <p:anim calcmode="lin" valueType="num">
                                      <p:cBhvr>
                                        <p:cTn id="41" dur="500" fill="hold"/>
                                        <p:tgtEl>
                                          <p:spTgt spid="99"/>
                                        </p:tgtEl>
                                        <p:attrNameLst>
                                          <p:attrName>ppt_w</p:attrName>
                                        </p:attrNameLst>
                                      </p:cBhvr>
                                      <p:tavLst>
                                        <p:tav tm="0">
                                          <p:val>
                                            <p:strVal val="#ppt_w"/>
                                          </p:val>
                                        </p:tav>
                                        <p:tav tm="100000">
                                          <p:val>
                                            <p:strVal val="#ppt_w"/>
                                          </p:val>
                                        </p:tav>
                                      </p:tavLst>
                                    </p:anim>
                                    <p:anim calcmode="lin" valueType="num">
                                      <p:cBhvr>
                                        <p:cTn id="42" dur="500" fill="hold"/>
                                        <p:tgtEl>
                                          <p:spTgt spid="99"/>
                                        </p:tgtEl>
                                        <p:attrNameLst>
                                          <p:attrName>ppt_h</p:attrName>
                                        </p:attrNameLst>
                                      </p:cBhvr>
                                      <p:tavLst>
                                        <p:tav tm="0">
                                          <p:val>
                                            <p:fltVal val="0"/>
                                          </p:val>
                                        </p:tav>
                                        <p:tav tm="100000">
                                          <p:val>
                                            <p:strVal val="#ppt_h"/>
                                          </p:val>
                                        </p:tav>
                                      </p:tavLst>
                                    </p:anim>
                                  </p:childTnLst>
                                </p:cTn>
                              </p:par>
                            </p:childTnLst>
                          </p:cTn>
                        </p:par>
                        <p:par>
                          <p:cTn id="43" fill="hold">
                            <p:stCondLst>
                              <p:cond delay="3200"/>
                            </p:stCondLst>
                            <p:childTnLst>
                              <p:par>
                                <p:cTn id="44" presetID="17" presetClass="entr" presetSubtype="1"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p:cTn id="46" dur="500" fill="hold"/>
                                        <p:tgtEl>
                                          <p:spTgt spid="96"/>
                                        </p:tgtEl>
                                        <p:attrNameLst>
                                          <p:attrName>ppt_x</p:attrName>
                                        </p:attrNameLst>
                                      </p:cBhvr>
                                      <p:tavLst>
                                        <p:tav tm="0">
                                          <p:val>
                                            <p:strVal val="#ppt_x"/>
                                          </p:val>
                                        </p:tav>
                                        <p:tav tm="100000">
                                          <p:val>
                                            <p:strVal val="#ppt_x"/>
                                          </p:val>
                                        </p:tav>
                                      </p:tavLst>
                                    </p:anim>
                                    <p:anim calcmode="lin" valueType="num">
                                      <p:cBhvr>
                                        <p:cTn id="47" dur="500" fill="hold"/>
                                        <p:tgtEl>
                                          <p:spTgt spid="96"/>
                                        </p:tgtEl>
                                        <p:attrNameLst>
                                          <p:attrName>ppt_y</p:attrName>
                                        </p:attrNameLst>
                                      </p:cBhvr>
                                      <p:tavLst>
                                        <p:tav tm="0">
                                          <p:val>
                                            <p:strVal val="#ppt_y-#ppt_h/2"/>
                                          </p:val>
                                        </p:tav>
                                        <p:tav tm="100000">
                                          <p:val>
                                            <p:strVal val="#ppt_y"/>
                                          </p:val>
                                        </p:tav>
                                      </p:tavLst>
                                    </p:anim>
                                    <p:anim calcmode="lin" valueType="num">
                                      <p:cBhvr>
                                        <p:cTn id="48" dur="500" fill="hold"/>
                                        <p:tgtEl>
                                          <p:spTgt spid="96"/>
                                        </p:tgtEl>
                                        <p:attrNameLst>
                                          <p:attrName>ppt_w</p:attrName>
                                        </p:attrNameLst>
                                      </p:cBhvr>
                                      <p:tavLst>
                                        <p:tav tm="0">
                                          <p:val>
                                            <p:strVal val="#ppt_w"/>
                                          </p:val>
                                        </p:tav>
                                        <p:tav tm="100000">
                                          <p:val>
                                            <p:strVal val="#ppt_w"/>
                                          </p:val>
                                        </p:tav>
                                      </p:tavLst>
                                    </p:anim>
                                    <p:anim calcmode="lin" valueType="num">
                                      <p:cBhvr>
                                        <p:cTn id="49" dur="500" fill="hold"/>
                                        <p:tgtEl>
                                          <p:spTgt spid="96"/>
                                        </p:tgtEl>
                                        <p:attrNameLst>
                                          <p:attrName>ppt_h</p:attrName>
                                        </p:attrNameLst>
                                      </p:cBhvr>
                                      <p:tavLst>
                                        <p:tav tm="0">
                                          <p:val>
                                            <p:fltVal val="0"/>
                                          </p:val>
                                        </p:tav>
                                        <p:tav tm="100000">
                                          <p:val>
                                            <p:strVal val="#ppt_h"/>
                                          </p:val>
                                        </p:tav>
                                      </p:tavLst>
                                    </p:anim>
                                  </p:childTnLst>
                                </p:cTn>
                              </p:par>
                            </p:childTnLst>
                          </p:cTn>
                        </p:par>
                        <p:par>
                          <p:cTn id="50" fill="hold">
                            <p:stCondLst>
                              <p:cond delay="3700"/>
                            </p:stCondLst>
                            <p:childTnLst>
                              <p:par>
                                <p:cTn id="51" presetID="22" presetClass="entr" presetSubtype="8"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par>
                          <p:cTn id="54" fill="hold">
                            <p:stCondLst>
                              <p:cond delay="42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4700"/>
                            </p:stCondLst>
                            <p:childTnLst>
                              <p:par>
                                <p:cTn id="59" presetID="17" presetClass="entr" presetSubtype="1" fill="hold" nodeType="afterEffect">
                                  <p:stCondLst>
                                    <p:cond delay="0"/>
                                  </p:stCondLst>
                                  <p:childTnLst>
                                    <p:set>
                                      <p:cBhvr>
                                        <p:cTn id="60" dur="1" fill="hold">
                                          <p:stCondLst>
                                            <p:cond delay="0"/>
                                          </p:stCondLst>
                                        </p:cTn>
                                        <p:tgtEl>
                                          <p:spTgt spid="139"/>
                                        </p:tgtEl>
                                        <p:attrNameLst>
                                          <p:attrName>style.visibility</p:attrName>
                                        </p:attrNameLst>
                                      </p:cBhvr>
                                      <p:to>
                                        <p:strVal val="visible"/>
                                      </p:to>
                                    </p:set>
                                    <p:anim calcmode="lin" valueType="num">
                                      <p:cBhvr>
                                        <p:cTn id="61" dur="500" fill="hold"/>
                                        <p:tgtEl>
                                          <p:spTgt spid="139"/>
                                        </p:tgtEl>
                                        <p:attrNameLst>
                                          <p:attrName>ppt_x</p:attrName>
                                        </p:attrNameLst>
                                      </p:cBhvr>
                                      <p:tavLst>
                                        <p:tav tm="0">
                                          <p:val>
                                            <p:strVal val="#ppt_x"/>
                                          </p:val>
                                        </p:tav>
                                        <p:tav tm="100000">
                                          <p:val>
                                            <p:strVal val="#ppt_x"/>
                                          </p:val>
                                        </p:tav>
                                      </p:tavLst>
                                    </p:anim>
                                    <p:anim calcmode="lin" valueType="num">
                                      <p:cBhvr>
                                        <p:cTn id="62" dur="500" fill="hold"/>
                                        <p:tgtEl>
                                          <p:spTgt spid="139"/>
                                        </p:tgtEl>
                                        <p:attrNameLst>
                                          <p:attrName>ppt_y</p:attrName>
                                        </p:attrNameLst>
                                      </p:cBhvr>
                                      <p:tavLst>
                                        <p:tav tm="0">
                                          <p:val>
                                            <p:strVal val="#ppt_y-#ppt_h/2"/>
                                          </p:val>
                                        </p:tav>
                                        <p:tav tm="100000">
                                          <p:val>
                                            <p:strVal val="#ppt_y"/>
                                          </p:val>
                                        </p:tav>
                                      </p:tavLst>
                                    </p:anim>
                                    <p:anim calcmode="lin" valueType="num">
                                      <p:cBhvr>
                                        <p:cTn id="63" dur="500" fill="hold"/>
                                        <p:tgtEl>
                                          <p:spTgt spid="139"/>
                                        </p:tgtEl>
                                        <p:attrNameLst>
                                          <p:attrName>ppt_w</p:attrName>
                                        </p:attrNameLst>
                                      </p:cBhvr>
                                      <p:tavLst>
                                        <p:tav tm="0">
                                          <p:val>
                                            <p:strVal val="#ppt_w"/>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childTnLst>
                                </p:cTn>
                              </p:par>
                            </p:childTnLst>
                          </p:cTn>
                        </p:par>
                        <p:par>
                          <p:cTn id="65" fill="hold">
                            <p:stCondLst>
                              <p:cond delay="5200"/>
                            </p:stCondLst>
                            <p:childTnLst>
                              <p:par>
                                <p:cTn id="66" presetID="17" presetClass="entr" presetSubtype="1" fill="hold" nodeType="afterEffect">
                                  <p:stCondLst>
                                    <p:cond delay="0"/>
                                  </p:stCondLst>
                                  <p:childTnLst>
                                    <p:set>
                                      <p:cBhvr>
                                        <p:cTn id="67" dur="1" fill="hold">
                                          <p:stCondLst>
                                            <p:cond delay="0"/>
                                          </p:stCondLst>
                                        </p:cTn>
                                        <p:tgtEl>
                                          <p:spTgt spid="122"/>
                                        </p:tgtEl>
                                        <p:attrNameLst>
                                          <p:attrName>style.visibility</p:attrName>
                                        </p:attrNameLst>
                                      </p:cBhvr>
                                      <p:to>
                                        <p:strVal val="visible"/>
                                      </p:to>
                                    </p:set>
                                    <p:anim calcmode="lin" valueType="num">
                                      <p:cBhvr>
                                        <p:cTn id="68" dur="500" fill="hold"/>
                                        <p:tgtEl>
                                          <p:spTgt spid="122"/>
                                        </p:tgtEl>
                                        <p:attrNameLst>
                                          <p:attrName>ppt_x</p:attrName>
                                        </p:attrNameLst>
                                      </p:cBhvr>
                                      <p:tavLst>
                                        <p:tav tm="0">
                                          <p:val>
                                            <p:strVal val="#ppt_x"/>
                                          </p:val>
                                        </p:tav>
                                        <p:tav tm="100000">
                                          <p:val>
                                            <p:strVal val="#ppt_x"/>
                                          </p:val>
                                        </p:tav>
                                      </p:tavLst>
                                    </p:anim>
                                    <p:anim calcmode="lin" valueType="num">
                                      <p:cBhvr>
                                        <p:cTn id="69" dur="500" fill="hold"/>
                                        <p:tgtEl>
                                          <p:spTgt spid="122"/>
                                        </p:tgtEl>
                                        <p:attrNameLst>
                                          <p:attrName>ppt_y</p:attrName>
                                        </p:attrNameLst>
                                      </p:cBhvr>
                                      <p:tavLst>
                                        <p:tav tm="0">
                                          <p:val>
                                            <p:strVal val="#ppt_y-#ppt_h/2"/>
                                          </p:val>
                                        </p:tav>
                                        <p:tav tm="100000">
                                          <p:val>
                                            <p:strVal val="#ppt_y"/>
                                          </p:val>
                                        </p:tav>
                                      </p:tavLst>
                                    </p:anim>
                                    <p:anim calcmode="lin" valueType="num">
                                      <p:cBhvr>
                                        <p:cTn id="70" dur="500" fill="hold"/>
                                        <p:tgtEl>
                                          <p:spTgt spid="122"/>
                                        </p:tgtEl>
                                        <p:attrNameLst>
                                          <p:attrName>ppt_w</p:attrName>
                                        </p:attrNameLst>
                                      </p:cBhvr>
                                      <p:tavLst>
                                        <p:tav tm="0">
                                          <p:val>
                                            <p:strVal val="#ppt_w"/>
                                          </p:val>
                                        </p:tav>
                                        <p:tav tm="100000">
                                          <p:val>
                                            <p:strVal val="#ppt_w"/>
                                          </p:val>
                                        </p:tav>
                                      </p:tavLst>
                                    </p:anim>
                                    <p:anim calcmode="lin" valueType="num">
                                      <p:cBhvr>
                                        <p:cTn id="71" dur="500" fill="hold"/>
                                        <p:tgtEl>
                                          <p:spTgt spid="122"/>
                                        </p:tgtEl>
                                        <p:attrNameLst>
                                          <p:attrName>ppt_h</p:attrName>
                                        </p:attrNameLst>
                                      </p:cBhvr>
                                      <p:tavLst>
                                        <p:tav tm="0">
                                          <p:val>
                                            <p:fltVal val="0"/>
                                          </p:val>
                                        </p:tav>
                                        <p:tav tm="100000">
                                          <p:val>
                                            <p:strVal val="#ppt_h"/>
                                          </p:val>
                                        </p:tav>
                                      </p:tavLst>
                                    </p:anim>
                                  </p:childTnLst>
                                </p:cTn>
                              </p:par>
                            </p:childTnLst>
                          </p:cTn>
                        </p:par>
                        <p:par>
                          <p:cTn id="72" fill="hold">
                            <p:stCondLst>
                              <p:cond delay="5700"/>
                            </p:stCondLst>
                            <p:childTnLst>
                              <p:par>
                                <p:cTn id="73" presetID="17" presetClass="entr" presetSubtype="1" fill="hold" nodeType="after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500" fill="hold"/>
                                        <p:tgtEl>
                                          <p:spTgt spid="128"/>
                                        </p:tgtEl>
                                        <p:attrNameLst>
                                          <p:attrName>ppt_x</p:attrName>
                                        </p:attrNameLst>
                                      </p:cBhvr>
                                      <p:tavLst>
                                        <p:tav tm="0">
                                          <p:val>
                                            <p:strVal val="#ppt_x"/>
                                          </p:val>
                                        </p:tav>
                                        <p:tav tm="100000">
                                          <p:val>
                                            <p:strVal val="#ppt_x"/>
                                          </p:val>
                                        </p:tav>
                                      </p:tavLst>
                                    </p:anim>
                                    <p:anim calcmode="lin" valueType="num">
                                      <p:cBhvr>
                                        <p:cTn id="76" dur="500" fill="hold"/>
                                        <p:tgtEl>
                                          <p:spTgt spid="128"/>
                                        </p:tgtEl>
                                        <p:attrNameLst>
                                          <p:attrName>ppt_y</p:attrName>
                                        </p:attrNameLst>
                                      </p:cBhvr>
                                      <p:tavLst>
                                        <p:tav tm="0">
                                          <p:val>
                                            <p:strVal val="#ppt_y-#ppt_h/2"/>
                                          </p:val>
                                        </p:tav>
                                        <p:tav tm="100000">
                                          <p:val>
                                            <p:strVal val="#ppt_y"/>
                                          </p:val>
                                        </p:tav>
                                      </p:tavLst>
                                    </p:anim>
                                    <p:anim calcmode="lin" valueType="num">
                                      <p:cBhvr>
                                        <p:cTn id="77" dur="500" fill="hold"/>
                                        <p:tgtEl>
                                          <p:spTgt spid="128"/>
                                        </p:tgtEl>
                                        <p:attrNameLst>
                                          <p:attrName>ppt_w</p:attrName>
                                        </p:attrNameLst>
                                      </p:cBhvr>
                                      <p:tavLst>
                                        <p:tav tm="0">
                                          <p:val>
                                            <p:strVal val="#ppt_w"/>
                                          </p:val>
                                        </p:tav>
                                        <p:tav tm="100000">
                                          <p:val>
                                            <p:strVal val="#ppt_w"/>
                                          </p:val>
                                        </p:tav>
                                      </p:tavLst>
                                    </p:anim>
                                    <p:anim calcmode="lin" valueType="num">
                                      <p:cBhvr>
                                        <p:cTn id="78" dur="500" fill="hold"/>
                                        <p:tgtEl>
                                          <p:spTgt spid="128"/>
                                        </p:tgtEl>
                                        <p:attrNameLst>
                                          <p:attrName>ppt_h</p:attrName>
                                        </p:attrNameLst>
                                      </p:cBhvr>
                                      <p:tavLst>
                                        <p:tav tm="0">
                                          <p:val>
                                            <p:fltVal val="0"/>
                                          </p:val>
                                        </p:tav>
                                        <p:tav tm="100000">
                                          <p:val>
                                            <p:strVal val="#ppt_h"/>
                                          </p:val>
                                        </p:tav>
                                      </p:tavLst>
                                    </p:anim>
                                  </p:childTnLst>
                                </p:cTn>
                              </p:par>
                            </p:childTnLst>
                          </p:cTn>
                        </p:par>
                        <p:par>
                          <p:cTn id="79" fill="hold">
                            <p:stCondLst>
                              <p:cond delay="6200"/>
                            </p:stCondLst>
                            <p:childTnLst>
                              <p:par>
                                <p:cTn id="80" presetID="17" presetClass="entr" presetSubtype="1" fill="hold" nodeType="afterEffect">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cBhvr>
                                        <p:cTn id="82" dur="500" fill="hold"/>
                                        <p:tgtEl>
                                          <p:spTgt spid="125"/>
                                        </p:tgtEl>
                                        <p:attrNameLst>
                                          <p:attrName>ppt_x</p:attrName>
                                        </p:attrNameLst>
                                      </p:cBhvr>
                                      <p:tavLst>
                                        <p:tav tm="0">
                                          <p:val>
                                            <p:strVal val="#ppt_x"/>
                                          </p:val>
                                        </p:tav>
                                        <p:tav tm="100000">
                                          <p:val>
                                            <p:strVal val="#ppt_x"/>
                                          </p:val>
                                        </p:tav>
                                      </p:tavLst>
                                    </p:anim>
                                    <p:anim calcmode="lin" valueType="num">
                                      <p:cBhvr>
                                        <p:cTn id="83" dur="500" fill="hold"/>
                                        <p:tgtEl>
                                          <p:spTgt spid="125"/>
                                        </p:tgtEl>
                                        <p:attrNameLst>
                                          <p:attrName>ppt_y</p:attrName>
                                        </p:attrNameLst>
                                      </p:cBhvr>
                                      <p:tavLst>
                                        <p:tav tm="0">
                                          <p:val>
                                            <p:strVal val="#ppt_y-#ppt_h/2"/>
                                          </p:val>
                                        </p:tav>
                                        <p:tav tm="100000">
                                          <p:val>
                                            <p:strVal val="#ppt_y"/>
                                          </p:val>
                                        </p:tav>
                                      </p:tavLst>
                                    </p:anim>
                                    <p:anim calcmode="lin" valueType="num">
                                      <p:cBhvr>
                                        <p:cTn id="84" dur="500" fill="hold"/>
                                        <p:tgtEl>
                                          <p:spTgt spid="125"/>
                                        </p:tgtEl>
                                        <p:attrNameLst>
                                          <p:attrName>ppt_w</p:attrName>
                                        </p:attrNameLst>
                                      </p:cBhvr>
                                      <p:tavLst>
                                        <p:tav tm="0">
                                          <p:val>
                                            <p:strVal val="#ppt_w"/>
                                          </p:val>
                                        </p:tav>
                                        <p:tav tm="100000">
                                          <p:val>
                                            <p:strVal val="#ppt_w"/>
                                          </p:val>
                                        </p:tav>
                                      </p:tavLst>
                                    </p:anim>
                                    <p:anim calcmode="lin" valueType="num">
                                      <p:cBhvr>
                                        <p:cTn id="85" dur="500" fill="hold"/>
                                        <p:tgtEl>
                                          <p:spTgt spid="125"/>
                                        </p:tgtEl>
                                        <p:attrNameLst>
                                          <p:attrName>ppt_h</p:attrName>
                                        </p:attrNameLst>
                                      </p:cBhvr>
                                      <p:tavLst>
                                        <p:tav tm="0">
                                          <p:val>
                                            <p:fltVal val="0"/>
                                          </p:val>
                                        </p:tav>
                                        <p:tav tm="100000">
                                          <p:val>
                                            <p:strVal val="#ppt_h"/>
                                          </p:val>
                                        </p:tav>
                                      </p:tavLst>
                                    </p:anim>
                                  </p:childTnLst>
                                </p:cTn>
                              </p:par>
                            </p:childTnLst>
                          </p:cTn>
                        </p:par>
                        <p:par>
                          <p:cTn id="86" fill="hold">
                            <p:stCondLst>
                              <p:cond delay="6700"/>
                            </p:stCondLst>
                            <p:childTnLst>
                              <p:par>
                                <p:cTn id="87" presetID="22" presetClass="entr" presetSubtype="8" fill="hold"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par>
                          <p:cTn id="90" fill="hold">
                            <p:stCondLst>
                              <p:cond delay="7200"/>
                            </p:stCondLst>
                            <p:childTnLst>
                              <p:par>
                                <p:cTn id="91" presetID="22" presetClass="entr" presetSubtype="8"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24" name="矩形 23"/>
          <p:cNvSpPr/>
          <p:nvPr/>
        </p:nvSpPr>
        <p:spPr>
          <a:xfrm>
            <a:off x="1259632" y="1275606"/>
            <a:ext cx="6408712" cy="1598579"/>
          </a:xfrm>
          <a:prstGeom prst="rect">
            <a:avLst/>
          </a:prstGeom>
          <a:solidFill>
            <a:schemeClr val="accent3">
              <a:lumMod val="20000"/>
              <a:lumOff val="80000"/>
            </a:schemeClr>
          </a:solidFill>
        </p:spPr>
        <p:txBody>
          <a:bodyPr wrap="square">
            <a:spAutoFit/>
          </a:bodyPr>
          <a:lstStyle/>
          <a:p>
            <a:pPr marL="285750" indent="-285750" algn="just">
              <a:lnSpc>
                <a:spcPct val="150000"/>
              </a:lnSpc>
              <a:spcAft>
                <a:spcPts val="600"/>
              </a:spcAft>
              <a:buFont typeface="Wingdings" panose="05000000000000000000" pitchFamily="2" charset="2"/>
              <a:buChar char="p"/>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美国“三权分立”的体制下，政府的行政命令可以通过司法程序进行挑战。</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600"/>
              </a:spcAft>
              <a:buFont typeface="Wingdings" panose="05000000000000000000" pitchFamily="2" charset="2"/>
              <a:buChar char="p"/>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在评估认为确有事实和法律依据的情况下，可以通过提起行政诉讼的方式，主动维护企业权益；特别是，在特定情形下（如国防部涉军清单），企业几乎只能通过诉讼方式维权。</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600"/>
              </a:spcAft>
              <a:buFont typeface="Wingdings" panose="05000000000000000000" pitchFamily="2" charset="2"/>
              <a:buChar char="p"/>
            </a:pPr>
            <a:r>
              <a:rPr lang="zh-CN" altLang="en-US" sz="1200" kern="100" dirty="0">
                <a:latin typeface="微软雅黑" panose="020B0503020204020204" pitchFamily="34" charset="-122"/>
                <a:ea typeface="微软雅黑" panose="020B0503020204020204" pitchFamily="34" charset="-122"/>
                <a:cs typeface="Times New Roman" panose="02020603050405020304" pitchFamily="18" charset="0"/>
              </a:rPr>
              <a:t>在过往实践中，已经有了中国企业起诉维权成功的先例。</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Rectangle 18"/>
          <p:cNvSpPr>
            <a:spLocks noChangeArrowheads="1"/>
          </p:cNvSpPr>
          <p:nvPr/>
        </p:nvSpPr>
        <p:spPr bwMode="auto">
          <a:xfrm>
            <a:off x="4283968" y="3338878"/>
            <a:ext cx="4510850" cy="61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进攻是最好的防守：</a:t>
            </a:r>
            <a:endPar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a:p>
            <a:pPr fontAlgn="base">
              <a:spcBef>
                <a:spcPct val="0"/>
              </a:spcBef>
              <a:spcAft>
                <a:spcPct val="0"/>
              </a:spcAft>
              <a:defRPr/>
            </a:pP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美国总统的行政命令真的无懈可击吗？</a:t>
            </a:r>
            <a:endPar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8" name="Rectangle 18"/>
          <p:cNvSpPr>
            <a:spLocks noChangeArrowheads="1"/>
          </p:cNvSpPr>
          <p:nvPr/>
        </p:nvSpPr>
        <p:spPr bwMode="auto">
          <a:xfrm>
            <a:off x="463551" y="195487"/>
            <a:ext cx="33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移出清单的方式</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司法救济</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anim calcmode="lin" valueType="num">
                                      <p:cBhvr>
                                        <p:cTn id="12" dur="300" fill="hold"/>
                                        <p:tgtEl>
                                          <p:spTgt spid="7"/>
                                        </p:tgtEl>
                                        <p:attrNameLst>
                                          <p:attrName>ppt_x</p:attrName>
                                        </p:attrNameLst>
                                      </p:cBhvr>
                                      <p:tavLst>
                                        <p:tav tm="0">
                                          <p:val>
                                            <p:strVal val="#ppt_x"/>
                                          </p:val>
                                        </p:tav>
                                        <p:tav tm="100000">
                                          <p:val>
                                            <p:strVal val="#ppt_x"/>
                                          </p:val>
                                        </p:tav>
                                      </p:tavLst>
                                    </p:anim>
                                    <p:anim calcmode="lin" valueType="num">
                                      <p:cBhvr>
                                        <p:cTn id="13" dur="3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
                                        <p:tgtEl>
                                          <p:spTgt spid="8"/>
                                        </p:tgtEl>
                                      </p:cBhvr>
                                    </p:animEffect>
                                    <p:anim calcmode="lin" valueType="num">
                                      <p:cBhvr>
                                        <p:cTn id="17" dur="300" fill="hold"/>
                                        <p:tgtEl>
                                          <p:spTgt spid="8"/>
                                        </p:tgtEl>
                                        <p:attrNameLst>
                                          <p:attrName>ppt_x</p:attrName>
                                        </p:attrNameLst>
                                      </p:cBhvr>
                                      <p:tavLst>
                                        <p:tav tm="0">
                                          <p:val>
                                            <p:strVal val="#ppt_x"/>
                                          </p:val>
                                        </p:tav>
                                        <p:tav tm="100000">
                                          <p:val>
                                            <p:strVal val="#ppt_x"/>
                                          </p:val>
                                        </p:tav>
                                      </p:tavLst>
                                    </p:anim>
                                    <p:anim calcmode="lin" valueType="num">
                                      <p:cBhvr>
                                        <p:cTn id="18"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2" y="195488"/>
            <a:ext cx="384720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小米诉美国国防部、美国财政部案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4" name="矩形 3"/>
          <p:cNvSpPr/>
          <p:nvPr/>
        </p:nvSpPr>
        <p:spPr>
          <a:xfrm>
            <a:off x="1022533" y="935445"/>
            <a:ext cx="5277659" cy="3404522"/>
          </a:xfrm>
          <a:prstGeom prst="rect">
            <a:avLst/>
          </a:prstGeom>
          <a:solidFill>
            <a:schemeClr val="accent3">
              <a:lumMod val="20000"/>
              <a:lumOff val="80000"/>
            </a:schemeClr>
          </a:solidFill>
        </p:spPr>
        <p:txBody>
          <a:bodyPr wrap="square">
            <a:spAutoFit/>
          </a:bodyPr>
          <a:lstStyle/>
          <a:p>
            <a:pPr>
              <a:lnSpc>
                <a:spcPct val="18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2020</a:t>
            </a:r>
            <a:r>
              <a:rPr lang="zh-CN" altLang="zh-CN" sz="1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100" dirty="0">
                <a:solidFill>
                  <a:prstClr val="black"/>
                </a:solidFill>
                <a:latin typeface="微软雅黑" panose="020B0503020204020204" pitchFamily="34" charset="-122"/>
                <a:ea typeface="微软雅黑" panose="020B0503020204020204" pitchFamily="34" charset="-122"/>
              </a:rPr>
              <a:t>11</a:t>
            </a:r>
            <a:r>
              <a:rPr lang="zh-CN" altLang="zh-CN" sz="1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100" dirty="0">
                <a:solidFill>
                  <a:prstClr val="black"/>
                </a:solidFill>
                <a:latin typeface="微软雅黑" panose="020B0503020204020204" pitchFamily="34" charset="-122"/>
                <a:ea typeface="微软雅黑" panose="020B0503020204020204" pitchFamily="34" charset="-122"/>
              </a:rPr>
              <a:t>12</a:t>
            </a:r>
            <a:r>
              <a:rPr lang="zh-CN" altLang="zh-CN" sz="1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日，时任美国总统</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特朗普根据</a:t>
            </a:r>
            <a:r>
              <a:rPr lang="en-US" altLang="zh-CN" sz="1100" b="1" dirty="0">
                <a:solidFill>
                  <a:prstClr val="black"/>
                </a:solidFill>
                <a:latin typeface="微软雅黑" panose="020B0503020204020204" pitchFamily="34" charset="-122"/>
                <a:ea typeface="微软雅黑" panose="020B0503020204020204" pitchFamily="34" charset="-122"/>
              </a:rPr>
              <a:t>1999</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财年《国防授权法案》第</a:t>
            </a:r>
            <a:r>
              <a:rPr lang="en-US" altLang="zh-CN" sz="1100" b="1" dirty="0">
                <a:solidFill>
                  <a:prstClr val="black"/>
                </a:solidFill>
                <a:latin typeface="微软雅黑" panose="020B0503020204020204" pitchFamily="34" charset="-122"/>
                <a:ea typeface="微软雅黑" panose="020B0503020204020204" pitchFamily="34" charset="-122"/>
              </a:rPr>
              <a:t>1237</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条签署了第</a:t>
            </a:r>
            <a:r>
              <a:rPr lang="en-US" altLang="zh-CN" sz="1100" b="1" dirty="0">
                <a:solidFill>
                  <a:prstClr val="black"/>
                </a:solidFill>
                <a:latin typeface="微软雅黑" panose="020B0503020204020204" pitchFamily="34" charset="-122"/>
                <a:ea typeface="微软雅黑" panose="020B0503020204020204" pitchFamily="34" charset="-122"/>
              </a:rPr>
              <a:t>13959</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号行政命令，禁止</a:t>
            </a:r>
            <a:r>
              <a:rPr lang="en-US" altLang="zh-CN" sz="1100" b="1"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美国人</a:t>
            </a:r>
            <a:r>
              <a:rPr lang="en-US" altLang="zh-CN" sz="1100" b="1"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b="1" dirty="0">
                <a:solidFill>
                  <a:prstClr val="black"/>
                </a:solidFill>
                <a:latin typeface="微软雅黑" panose="020B0503020204020204" pitchFamily="34" charset="-122"/>
                <a:ea typeface="微软雅黑" panose="020B0503020204020204" pitchFamily="34" charset="-122"/>
              </a:rPr>
              <a:t>US persons</a:t>
            </a:r>
            <a:r>
              <a:rPr lang="zh-CN" altLang="zh-CN" sz="11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，包括美国实体和个人）投资中国军方企业</a:t>
            </a:r>
            <a:r>
              <a:rPr lang="zh-CN" altLang="zh-CN" sz="1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8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6</a:t>
            </a:r>
            <a:r>
              <a:rPr lang="zh-CN" altLang="zh-CN" sz="1100" dirty="0">
                <a:solidFill>
                  <a:prstClr val="black"/>
                </a:solidFill>
                <a:latin typeface="微软雅黑" panose="020B0503020204020204" pitchFamily="34" charset="-122"/>
                <a:ea typeface="微软雅黑" panose="020B0503020204020204" pitchFamily="34" charset="-122"/>
              </a:rPr>
              <a:t>日，</a:t>
            </a:r>
            <a:r>
              <a:rPr lang="zh-CN" altLang="zh-CN" sz="1100" b="1" dirty="0">
                <a:solidFill>
                  <a:prstClr val="black"/>
                </a:solidFill>
                <a:latin typeface="微软雅黑" panose="020B0503020204020204" pitchFamily="34" charset="-122"/>
                <a:ea typeface="微软雅黑" panose="020B0503020204020204" pitchFamily="34" charset="-122"/>
              </a:rPr>
              <a:t>美国财务部根据第</a:t>
            </a:r>
            <a:r>
              <a:rPr lang="en-US" altLang="zh-CN" sz="1100" b="1" dirty="0">
                <a:solidFill>
                  <a:prstClr val="black"/>
                </a:solidFill>
                <a:latin typeface="微软雅黑" panose="020B0503020204020204" pitchFamily="34" charset="-122"/>
                <a:ea typeface="微软雅黑" panose="020B0503020204020204" pitchFamily="34" charset="-122"/>
              </a:rPr>
              <a:t>13959</a:t>
            </a:r>
            <a:r>
              <a:rPr lang="zh-CN" altLang="zh-CN" sz="1100" b="1" dirty="0">
                <a:solidFill>
                  <a:prstClr val="black"/>
                </a:solidFill>
                <a:latin typeface="微软雅黑" panose="020B0503020204020204" pitchFamily="34" charset="-122"/>
                <a:ea typeface="微软雅黑" panose="020B0503020204020204" pitchFamily="34" charset="-122"/>
              </a:rPr>
              <a:t>号行政命令发布</a:t>
            </a:r>
            <a:r>
              <a:rPr lang="en-US" altLang="zh-CN" sz="1100" b="1"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rPr>
              <a:t>风险警告</a:t>
            </a:r>
            <a:r>
              <a:rPr lang="en-US" altLang="zh-CN" sz="1100" b="1"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rPr>
              <a:t>称：自</a:t>
            </a:r>
            <a:r>
              <a:rPr lang="en-US" altLang="zh-CN" sz="1100" b="1" dirty="0">
                <a:solidFill>
                  <a:prstClr val="black"/>
                </a:solidFill>
                <a:latin typeface="微软雅黑" panose="020B0503020204020204" pitchFamily="34" charset="-122"/>
                <a:ea typeface="微软雅黑" panose="020B0503020204020204" pitchFamily="34" charset="-122"/>
              </a:rPr>
              <a:t>2021</a:t>
            </a:r>
            <a:r>
              <a:rPr lang="zh-CN" altLang="zh-CN" sz="1100" b="1" dirty="0">
                <a:solidFill>
                  <a:prstClr val="black"/>
                </a:solidFill>
                <a:latin typeface="微软雅黑" panose="020B0503020204020204" pitchFamily="34" charset="-122"/>
                <a:ea typeface="微软雅黑" panose="020B0503020204020204" pitchFamily="34" charset="-122"/>
              </a:rPr>
              <a:t>年</a:t>
            </a:r>
            <a:r>
              <a:rPr lang="en-US" altLang="zh-CN" sz="1100" b="1" dirty="0">
                <a:solidFill>
                  <a:prstClr val="black"/>
                </a:solidFill>
                <a:latin typeface="微软雅黑" panose="020B0503020204020204" pitchFamily="34" charset="-122"/>
                <a:ea typeface="微软雅黑" panose="020B0503020204020204" pitchFamily="34" charset="-122"/>
              </a:rPr>
              <a:t>1</a:t>
            </a:r>
            <a:r>
              <a:rPr lang="zh-CN" altLang="zh-CN" sz="1100" b="1" dirty="0">
                <a:solidFill>
                  <a:prstClr val="black"/>
                </a:solidFill>
                <a:latin typeface="微软雅黑" panose="020B0503020204020204" pitchFamily="34" charset="-122"/>
                <a:ea typeface="微软雅黑" panose="020B0503020204020204" pitchFamily="34" charset="-122"/>
              </a:rPr>
              <a:t>月</a:t>
            </a:r>
            <a:r>
              <a:rPr lang="en-US" altLang="zh-CN" sz="1100" b="1" dirty="0">
                <a:solidFill>
                  <a:prstClr val="black"/>
                </a:solidFill>
                <a:latin typeface="微软雅黑" panose="020B0503020204020204" pitchFamily="34" charset="-122"/>
                <a:ea typeface="微软雅黑" panose="020B0503020204020204" pitchFamily="34" charset="-122"/>
              </a:rPr>
              <a:t>11</a:t>
            </a:r>
            <a:r>
              <a:rPr lang="zh-CN" altLang="zh-CN" sz="1100" b="1" dirty="0">
                <a:solidFill>
                  <a:prstClr val="black"/>
                </a:solidFill>
                <a:latin typeface="微软雅黑" panose="020B0503020204020204" pitchFamily="34" charset="-122"/>
                <a:ea typeface="微软雅黑" panose="020B0503020204020204" pitchFamily="34" charset="-122"/>
              </a:rPr>
              <a:t>日起，禁止美国个人或实体进行中国军方企业的证券交易</a:t>
            </a:r>
            <a:r>
              <a:rPr lang="zh-CN" altLang="zh-CN" sz="1100" dirty="0">
                <a:solidFill>
                  <a:prstClr val="black"/>
                </a:solidFill>
                <a:latin typeface="微软雅黑" panose="020B0503020204020204" pitchFamily="34" charset="-122"/>
                <a:ea typeface="微软雅黑" panose="020B0503020204020204" pitchFamily="34" charset="-122"/>
              </a:rPr>
              <a:t>，除非交易目的是在</a:t>
            </a: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11</a:t>
            </a:r>
            <a:r>
              <a:rPr lang="zh-CN" altLang="zh-CN" sz="1100" dirty="0">
                <a:solidFill>
                  <a:prstClr val="black"/>
                </a:solidFill>
                <a:latin typeface="微软雅黑" panose="020B0503020204020204" pitchFamily="34" charset="-122"/>
                <a:ea typeface="微软雅黑" panose="020B0503020204020204" pitchFamily="34" charset="-122"/>
              </a:rPr>
              <a:t>日前完成对已经持有的中国军方企业的股份的抛售。</a:t>
            </a:r>
            <a:endParaRPr lang="en-US" altLang="zh-CN" sz="1100" dirty="0">
              <a:solidFill>
                <a:prstClr val="black"/>
              </a:solidFill>
              <a:latin typeface="微软雅黑" panose="020B0503020204020204" pitchFamily="34" charset="-122"/>
              <a:ea typeface="微软雅黑" panose="020B0503020204020204" pitchFamily="34" charset="-122"/>
            </a:endParaRPr>
          </a:p>
          <a:p>
            <a:pPr>
              <a:lnSpc>
                <a:spcPct val="18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14</a:t>
            </a:r>
            <a:r>
              <a:rPr lang="zh-CN" altLang="zh-CN" sz="1100" dirty="0">
                <a:solidFill>
                  <a:prstClr val="black"/>
                </a:solidFill>
                <a:latin typeface="微软雅黑" panose="020B0503020204020204" pitchFamily="34" charset="-122"/>
                <a:ea typeface="微软雅黑" panose="020B0503020204020204" pitchFamily="34" charset="-122"/>
              </a:rPr>
              <a:t>日，</a:t>
            </a:r>
            <a:r>
              <a:rPr lang="zh-CN" altLang="zh-CN" sz="1100" b="1" dirty="0">
                <a:solidFill>
                  <a:prstClr val="black"/>
                </a:solidFill>
                <a:latin typeface="微软雅黑" panose="020B0503020204020204" pitchFamily="34" charset="-122"/>
                <a:ea typeface="微软雅黑" panose="020B0503020204020204" pitchFamily="34" charset="-122"/>
              </a:rPr>
              <a:t>小米被美国国防部列入中国军方企业名单。</a:t>
            </a:r>
            <a:r>
              <a:rPr lang="zh-CN" altLang="zh-CN" sz="1100" dirty="0">
                <a:solidFill>
                  <a:prstClr val="black"/>
                </a:solidFill>
                <a:latin typeface="微软雅黑" panose="020B0503020204020204" pitchFamily="34" charset="-122"/>
                <a:ea typeface="微软雅黑" panose="020B0503020204020204" pitchFamily="34" charset="-122"/>
              </a:rPr>
              <a:t>根据第</a:t>
            </a:r>
            <a:r>
              <a:rPr lang="en-US" altLang="zh-CN" sz="1100" dirty="0">
                <a:solidFill>
                  <a:prstClr val="black"/>
                </a:solidFill>
                <a:latin typeface="微软雅黑" panose="020B0503020204020204" pitchFamily="34" charset="-122"/>
                <a:ea typeface="微软雅黑" panose="020B0503020204020204" pitchFamily="34" charset="-122"/>
              </a:rPr>
              <a:t>13959</a:t>
            </a:r>
            <a:r>
              <a:rPr lang="zh-CN" altLang="zh-CN" sz="1100" dirty="0">
                <a:solidFill>
                  <a:prstClr val="black"/>
                </a:solidFill>
                <a:latin typeface="微软雅黑" panose="020B0503020204020204" pitchFamily="34" charset="-122"/>
                <a:ea typeface="微软雅黑" panose="020B0503020204020204" pitchFamily="34" charset="-122"/>
              </a:rPr>
              <a:t>号行政命令，自</a:t>
            </a: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3</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15</a:t>
            </a:r>
            <a:r>
              <a:rPr lang="zh-CN" altLang="zh-CN" sz="1100" dirty="0">
                <a:solidFill>
                  <a:prstClr val="black"/>
                </a:solidFill>
                <a:latin typeface="微软雅黑" panose="020B0503020204020204" pitchFamily="34" charset="-122"/>
                <a:ea typeface="微软雅黑" panose="020B0503020204020204" pitchFamily="34" charset="-122"/>
              </a:rPr>
              <a:t>日（</a:t>
            </a: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14</a:t>
            </a:r>
            <a:r>
              <a:rPr lang="zh-CN" altLang="zh-CN" sz="1100" dirty="0">
                <a:solidFill>
                  <a:prstClr val="black"/>
                </a:solidFill>
                <a:latin typeface="微软雅黑" panose="020B0503020204020204" pitchFamily="34" charset="-122"/>
                <a:ea typeface="微软雅黑" panose="020B0503020204020204" pitchFamily="34" charset="-122"/>
              </a:rPr>
              <a:t>日后</a:t>
            </a:r>
            <a:r>
              <a:rPr lang="en-US" altLang="zh-CN" sz="1100" dirty="0">
                <a:solidFill>
                  <a:prstClr val="black"/>
                </a:solidFill>
                <a:latin typeface="微软雅黑" panose="020B0503020204020204" pitchFamily="34" charset="-122"/>
                <a:ea typeface="微软雅黑" panose="020B0503020204020204" pitchFamily="34" charset="-122"/>
              </a:rPr>
              <a:t>60</a:t>
            </a:r>
            <a:r>
              <a:rPr lang="zh-CN" altLang="zh-CN" sz="1100" dirty="0">
                <a:solidFill>
                  <a:prstClr val="black"/>
                </a:solidFill>
                <a:latin typeface="微软雅黑" panose="020B0503020204020204" pitchFamily="34" charset="-122"/>
                <a:ea typeface="微软雅黑" panose="020B0503020204020204" pitchFamily="34" charset="-122"/>
              </a:rPr>
              <a:t>天）起，</a:t>
            </a:r>
            <a:r>
              <a:rPr lang="zh-CN" altLang="zh-CN" sz="1100" b="1" dirty="0">
                <a:solidFill>
                  <a:prstClr val="black"/>
                </a:solidFill>
                <a:latin typeface="微软雅黑" panose="020B0503020204020204" pitchFamily="34" charset="-122"/>
                <a:ea typeface="微软雅黑" panose="020B0503020204020204" pitchFamily="34" charset="-122"/>
              </a:rPr>
              <a:t>美国实体和个人将不得购买小米的股份</a:t>
            </a:r>
            <a:r>
              <a:rPr lang="zh-CN" altLang="zh-CN" sz="1100" dirty="0">
                <a:solidFill>
                  <a:prstClr val="black"/>
                </a:solidFill>
                <a:latin typeface="微软雅黑" panose="020B0503020204020204" pitchFamily="34" charset="-122"/>
                <a:ea typeface="微软雅黑" panose="020B0503020204020204" pitchFamily="34" charset="-122"/>
              </a:rPr>
              <a:t>；在</a:t>
            </a:r>
            <a:r>
              <a:rPr lang="en-US" altLang="zh-CN" sz="1100" dirty="0">
                <a:solidFill>
                  <a:prstClr val="black"/>
                </a:solidFill>
                <a:latin typeface="微软雅黑" panose="020B0503020204020204" pitchFamily="34" charset="-122"/>
                <a:ea typeface="微软雅黑" panose="020B0503020204020204" pitchFamily="34" charset="-122"/>
              </a:rPr>
              <a:t>2022</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14</a:t>
            </a:r>
            <a:r>
              <a:rPr lang="zh-CN" altLang="zh-CN" sz="1100" dirty="0">
                <a:solidFill>
                  <a:prstClr val="black"/>
                </a:solidFill>
                <a:latin typeface="微软雅黑" panose="020B0503020204020204" pitchFamily="34" charset="-122"/>
                <a:ea typeface="微软雅黑" panose="020B0503020204020204" pitchFamily="34" charset="-122"/>
              </a:rPr>
              <a:t>日（</a:t>
            </a: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14</a:t>
            </a:r>
            <a:r>
              <a:rPr lang="zh-CN" altLang="zh-CN" sz="1100" dirty="0">
                <a:solidFill>
                  <a:prstClr val="black"/>
                </a:solidFill>
                <a:latin typeface="微软雅黑" panose="020B0503020204020204" pitchFamily="34" charset="-122"/>
                <a:ea typeface="微软雅黑" panose="020B0503020204020204" pitchFamily="34" charset="-122"/>
              </a:rPr>
              <a:t>日后</a:t>
            </a:r>
            <a:r>
              <a:rPr lang="en-US" altLang="zh-CN" sz="1100" dirty="0">
                <a:solidFill>
                  <a:prstClr val="black"/>
                </a:solidFill>
                <a:latin typeface="微软雅黑" panose="020B0503020204020204" pitchFamily="34" charset="-122"/>
                <a:ea typeface="微软雅黑" panose="020B0503020204020204" pitchFamily="34" charset="-122"/>
              </a:rPr>
              <a:t>365</a:t>
            </a:r>
            <a:r>
              <a:rPr lang="zh-CN" altLang="zh-CN" sz="1100" dirty="0">
                <a:solidFill>
                  <a:prstClr val="black"/>
                </a:solidFill>
                <a:latin typeface="微软雅黑" panose="020B0503020204020204" pitchFamily="34" charset="-122"/>
                <a:ea typeface="微软雅黑" panose="020B0503020204020204" pitchFamily="34" charset="-122"/>
              </a:rPr>
              <a:t>天）前，</a:t>
            </a:r>
            <a:r>
              <a:rPr lang="zh-CN" altLang="zh-CN" sz="1100" b="1" dirty="0">
                <a:solidFill>
                  <a:prstClr val="black"/>
                </a:solidFill>
                <a:latin typeface="微软雅黑" panose="020B0503020204020204" pitchFamily="34" charset="-122"/>
                <a:ea typeface="微软雅黑" panose="020B0503020204020204" pitchFamily="34" charset="-122"/>
              </a:rPr>
              <a:t>持有小米股份的美国实体或个人需抛售该股票</a:t>
            </a:r>
            <a:r>
              <a:rPr lang="zh-CN" altLang="zh-CN" sz="1100" dirty="0">
                <a:solidFill>
                  <a:prstClr val="black"/>
                </a:solidFill>
                <a:latin typeface="微软雅黑" panose="020B0503020204020204" pitchFamily="34" charset="-122"/>
                <a:ea typeface="微软雅黑" panose="020B0503020204020204" pitchFamily="34" charset="-122"/>
              </a:rPr>
              <a:t>。</a:t>
            </a:r>
            <a:endParaRPr lang="zh-CN" altLang="zh-CN" sz="11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2"/>
          <a:srcRect t="15127" b="15272"/>
          <a:stretch>
            <a:fillRect/>
          </a:stretch>
        </p:blipFill>
        <p:spPr>
          <a:xfrm>
            <a:off x="6810375" y="3651870"/>
            <a:ext cx="2333625" cy="149163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114127" y="1354300"/>
            <a:ext cx="7038190" cy="2434902"/>
          </a:xfrm>
          <a:prstGeom prst="homePlat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3065251" y="2158097"/>
            <a:ext cx="1012247" cy="853952"/>
          </a:xfrm>
          <a:prstGeom prst="rect">
            <a:avLst/>
          </a:prstGeom>
          <a:noFill/>
        </p:spPr>
        <p:txBody>
          <a:bodyPr wrap="square" rtlCol="0">
            <a:spAutoFit/>
          </a:bodyPr>
          <a:lstStyle/>
          <a:p>
            <a:pPr algn="ctr"/>
            <a:r>
              <a:rPr lang="en-US" altLang="zh-CN" sz="49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9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4211960" y="2224141"/>
            <a:ext cx="4464496" cy="787908"/>
          </a:xfrm>
          <a:prstGeom prst="rect">
            <a:avLst/>
          </a:prstGeom>
        </p:spPr>
        <p:txBody>
          <a:bodyPr wrap="square" lIns="0" tIns="0" rIns="0" bIns="0">
            <a:spAutoFit/>
          </a:bodyPr>
          <a:lstStyle/>
          <a:p>
            <a:pPr algn="ctr"/>
            <a:r>
              <a:rPr lang="zh-CN" altLang="en-US" sz="25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出口管制与经济制裁的</a:t>
            </a:r>
            <a:endParaRPr lang="en-US" altLang="zh-CN" sz="25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zh-CN" altLang="en-US" sz="25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本质和发展趋势</a:t>
            </a:r>
            <a:endParaRPr lang="zh-CN" altLang="en-US" sz="25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16"/>
          <p:cNvSpPr/>
          <p:nvPr/>
        </p:nvSpPr>
        <p:spPr>
          <a:xfrm>
            <a:off x="1" y="457625"/>
            <a:ext cx="2114127" cy="4228255"/>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pic>
        <p:nvPicPr>
          <p:cNvPr id="12" name="图片 11"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0872" y="253596"/>
            <a:ext cx="1918995" cy="296021"/>
          </a:xfrm>
          <a:prstGeom prst="rect">
            <a:avLst/>
          </a:prstGeom>
          <a:noFill/>
          <a:ln>
            <a:noFill/>
          </a:ln>
        </p:spPr>
      </p:pic>
      <p:sp>
        <p:nvSpPr>
          <p:cNvPr id="13" name="文本框 12"/>
          <p:cNvSpPr txBox="1"/>
          <p:nvPr/>
        </p:nvSpPr>
        <p:spPr>
          <a:xfrm>
            <a:off x="809897" y="1071154"/>
            <a:ext cx="184731" cy="369332"/>
          </a:xfrm>
          <a:prstGeom prst="rect">
            <a:avLst/>
          </a:prstGeom>
          <a:noFill/>
        </p:spPr>
        <p:txBody>
          <a:bodyPr wrap="none" rtlCol="0">
            <a:spAutoFit/>
          </a:bodyPr>
          <a:lstStyle/>
          <a:p>
            <a:endParaRPr kumimoji="1" lang="zh-CN" altLang="en-US" dirty="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2" y="195488"/>
            <a:ext cx="384720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小米诉美国国防部、美国财政部案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4" name="矩形 3"/>
          <p:cNvSpPr/>
          <p:nvPr/>
        </p:nvSpPr>
        <p:spPr>
          <a:xfrm>
            <a:off x="4572000" y="1203598"/>
            <a:ext cx="3795568" cy="3094052"/>
          </a:xfrm>
          <a:prstGeom prst="rect">
            <a:avLst/>
          </a:prstGeom>
          <a:solidFill>
            <a:schemeClr val="accent3">
              <a:lumMod val="20000"/>
              <a:lumOff val="80000"/>
            </a:schemeClr>
          </a:solidFill>
        </p:spPr>
        <p:txBody>
          <a:bodyPr wrap="square">
            <a:spAutoFit/>
          </a:bodyPr>
          <a:lstStyle/>
          <a:p>
            <a:pPr>
              <a:lnSpc>
                <a:spcPct val="19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2021</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15</a:t>
            </a:r>
            <a:r>
              <a:rPr lang="zh-CN" altLang="zh-CN" sz="1100" dirty="0">
                <a:solidFill>
                  <a:prstClr val="black"/>
                </a:solidFill>
                <a:latin typeface="微软雅黑" panose="020B0503020204020204" pitchFamily="34" charset="-122"/>
                <a:ea typeface="微软雅黑" panose="020B0503020204020204" pitchFamily="34" charset="-122"/>
              </a:rPr>
              <a:t>日，小米发布声明称：公司一贯遵守经营地法律法规。公司的产品和服务只用于民用和商用，公司不是中国军方所有、控制或关联的企业，因此不是中国军方企业。公司会采取行动保护其合法利益。</a:t>
            </a:r>
            <a:endParaRPr lang="en-US" altLang="zh-CN" sz="1100" dirty="0">
              <a:solidFill>
                <a:prstClr val="black"/>
              </a:solidFill>
              <a:latin typeface="微软雅黑" panose="020B0503020204020204" pitchFamily="34" charset="-122"/>
              <a:ea typeface="微软雅黑" panose="020B0503020204020204" pitchFamily="34" charset="-122"/>
            </a:endParaRPr>
          </a:p>
          <a:p>
            <a:pPr>
              <a:lnSpc>
                <a:spcPct val="190000"/>
              </a:lnSpc>
              <a:spcBef>
                <a:spcPts val="600"/>
              </a:spcBef>
              <a:spcAft>
                <a:spcPts val="600"/>
              </a:spcAft>
            </a:pP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需要注意的是，美国国防部发布的军方企业名单与美国财政部下属的</a:t>
            </a:r>
            <a:r>
              <a:rPr lang="en-US"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OFAC</a:t>
            </a: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发布的</a:t>
            </a:r>
            <a:r>
              <a:rPr lang="en-US"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SDN</a:t>
            </a: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名单不同，被列入军方企业名单的企业</a:t>
            </a:r>
            <a:r>
              <a:rPr lang="zh-CN" altLang="en-US"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现实中几乎</a:t>
            </a: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没有</a:t>
            </a:r>
            <a:r>
              <a:rPr lang="zh-CN" altLang="en-US"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a:t>
            </a: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和解的渠道，无法直接申请从名单上除名。因此，</a:t>
            </a:r>
            <a:r>
              <a:rPr lang="zh-CN" altLang="en-US"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需要</a:t>
            </a:r>
            <a:r>
              <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通过诉讼向美国法院申请禁止令的救济方式</a:t>
            </a:r>
            <a:r>
              <a:rPr lang="zh-CN" altLang="en-US"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971600" y="1747745"/>
            <a:ext cx="3066219" cy="1659802"/>
          </a:xfrm>
          <a:prstGeom prst="rect">
            <a:avLst/>
          </a:prstGeom>
          <a:ln>
            <a:solidFill>
              <a:schemeClr val="accent1"/>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pic>
        <p:nvPicPr>
          <p:cNvPr id="4" name="图片 3"/>
          <p:cNvPicPr>
            <a:picLocks noChangeAspect="1"/>
          </p:cNvPicPr>
          <p:nvPr/>
        </p:nvPicPr>
        <p:blipFill>
          <a:blip r:embed="rId2"/>
          <a:stretch>
            <a:fillRect/>
          </a:stretch>
        </p:blipFill>
        <p:spPr>
          <a:xfrm>
            <a:off x="1475656" y="1232331"/>
            <a:ext cx="2407685" cy="2980560"/>
          </a:xfrm>
          <a:prstGeom prst="rect">
            <a:avLst/>
          </a:prstGeom>
          <a:ln>
            <a:solidFill>
              <a:schemeClr val="accent1"/>
            </a:solidFill>
          </a:ln>
        </p:spPr>
      </p:pic>
      <p:sp>
        <p:nvSpPr>
          <p:cNvPr id="5" name="矩形 4"/>
          <p:cNvSpPr/>
          <p:nvPr/>
        </p:nvSpPr>
        <p:spPr>
          <a:xfrm>
            <a:off x="4427984" y="1218369"/>
            <a:ext cx="3672408" cy="2980560"/>
          </a:xfrm>
          <a:prstGeom prst="rect">
            <a:avLst/>
          </a:prstGeom>
          <a:solidFill>
            <a:schemeClr val="accent3">
              <a:lumMod val="20000"/>
              <a:lumOff val="80000"/>
            </a:schemeClr>
          </a:solidFill>
        </p:spPr>
        <p:txBody>
          <a:bodyPr wrap="square">
            <a:spAutoFit/>
          </a:bodyPr>
          <a:lstStyle/>
          <a:p>
            <a:pPr algn="just">
              <a:lnSpc>
                <a:spcPct val="160000"/>
              </a:lnSpc>
              <a:spcAft>
                <a:spcPts val="600"/>
              </a:spcAft>
              <a:buClr>
                <a:schemeClr val="accent6">
                  <a:lumMod val="75000"/>
                </a:schemeClr>
              </a:buClr>
            </a:pPr>
            <a:r>
              <a:rPr lang="en-US" altLang="zh-CN" sz="1050" dirty="0">
                <a:solidFill>
                  <a:prstClr val="black"/>
                </a:solidFill>
                <a:latin typeface="微软雅黑" panose="020B0503020204020204" pitchFamily="34" charset="-122"/>
                <a:ea typeface="微软雅黑" panose="020B0503020204020204" pitchFamily="34" charset="-122"/>
              </a:rPr>
              <a:t>2021</a:t>
            </a:r>
            <a:r>
              <a:rPr lang="zh-CN" altLang="zh-CN" sz="1050" dirty="0">
                <a:solidFill>
                  <a:prstClr val="black"/>
                </a:solidFill>
                <a:latin typeface="微软雅黑" panose="020B0503020204020204" pitchFamily="34" charset="-122"/>
                <a:ea typeface="微软雅黑" panose="020B0503020204020204" pitchFamily="34" charset="-122"/>
              </a:rPr>
              <a:t>年</a:t>
            </a:r>
            <a:r>
              <a:rPr lang="en-US" altLang="zh-CN" sz="1050" dirty="0">
                <a:solidFill>
                  <a:prstClr val="black"/>
                </a:solidFill>
                <a:latin typeface="微软雅黑" panose="020B0503020204020204" pitchFamily="34" charset="-122"/>
                <a:ea typeface="微软雅黑" panose="020B0503020204020204" pitchFamily="34" charset="-122"/>
              </a:rPr>
              <a:t>1</a:t>
            </a:r>
            <a:r>
              <a:rPr lang="zh-CN" altLang="zh-CN" sz="1050" dirty="0">
                <a:solidFill>
                  <a:prstClr val="black"/>
                </a:solidFill>
                <a:latin typeface="微软雅黑" panose="020B0503020204020204" pitchFamily="34" charset="-122"/>
                <a:ea typeface="微软雅黑" panose="020B0503020204020204" pitchFamily="34" charset="-122"/>
              </a:rPr>
              <a:t>月</a:t>
            </a:r>
            <a:r>
              <a:rPr lang="en-US" altLang="zh-CN" sz="1050" dirty="0">
                <a:solidFill>
                  <a:prstClr val="black"/>
                </a:solidFill>
                <a:latin typeface="微软雅黑" panose="020B0503020204020204" pitchFamily="34" charset="-122"/>
                <a:ea typeface="微软雅黑" panose="020B0503020204020204" pitchFamily="34" charset="-122"/>
              </a:rPr>
              <a:t>29</a:t>
            </a:r>
            <a:r>
              <a:rPr lang="zh-CN" altLang="zh-CN" sz="1050" dirty="0">
                <a:solidFill>
                  <a:prstClr val="black"/>
                </a:solidFill>
                <a:latin typeface="微软雅黑" panose="020B0503020204020204" pitchFamily="34" charset="-122"/>
                <a:ea typeface="微软雅黑" panose="020B0503020204020204" pitchFamily="34" charset="-122"/>
              </a:rPr>
              <a:t>日，</a:t>
            </a:r>
            <a:r>
              <a:rPr lang="zh-CN" altLang="zh-CN" sz="1050" b="1" dirty="0">
                <a:solidFill>
                  <a:prstClr val="black"/>
                </a:solidFill>
                <a:latin typeface="微软雅黑" panose="020B0503020204020204" pitchFamily="34" charset="-122"/>
                <a:ea typeface="微软雅黑" panose="020B0503020204020204" pitchFamily="34" charset="-122"/>
              </a:rPr>
              <a:t>小米向美国华盛顿哥伦比亚特区地区法院提起诉讼，起诉美国国防部和</a:t>
            </a:r>
            <a:r>
              <a:rPr lang="zh-CN" altLang="en-US" sz="1050" b="1" dirty="0">
                <a:solidFill>
                  <a:prstClr val="black"/>
                </a:solidFill>
                <a:latin typeface="微软雅黑" panose="020B0503020204020204" pitchFamily="34" charset="-122"/>
                <a:ea typeface="微软雅黑" panose="020B0503020204020204" pitchFamily="34" charset="-122"/>
              </a:rPr>
              <a:t>财政</a:t>
            </a:r>
            <a:r>
              <a:rPr lang="zh-CN" altLang="zh-CN" sz="1050" b="1" dirty="0">
                <a:solidFill>
                  <a:prstClr val="black"/>
                </a:solidFill>
                <a:latin typeface="微软雅黑" panose="020B0503020204020204" pitchFamily="34" charset="-122"/>
                <a:ea typeface="微软雅黑" panose="020B0503020204020204" pitchFamily="34" charset="-122"/>
              </a:rPr>
              <a:t>部，请求法院发布禁止令，禁止</a:t>
            </a:r>
            <a:r>
              <a:rPr lang="zh-CN" altLang="en-US" sz="1050" b="1" dirty="0">
                <a:solidFill>
                  <a:prstClr val="black"/>
                </a:solidFill>
                <a:latin typeface="微软雅黑" panose="020B0503020204020204" pitchFamily="34" charset="-122"/>
                <a:ea typeface="微软雅黑" panose="020B0503020204020204" pitchFamily="34" charset="-122"/>
              </a:rPr>
              <a:t>其</a:t>
            </a:r>
            <a:r>
              <a:rPr lang="zh-CN" altLang="zh-CN" sz="1050" b="1" dirty="0">
                <a:solidFill>
                  <a:prstClr val="black"/>
                </a:solidFill>
                <a:latin typeface="微软雅黑" panose="020B0503020204020204" pitchFamily="34" charset="-122"/>
                <a:ea typeface="微软雅黑" panose="020B0503020204020204" pitchFamily="34" charset="-122"/>
              </a:rPr>
              <a:t>将小米列入军方企业名单。</a:t>
            </a:r>
            <a:endParaRPr lang="en-US" altLang="zh-CN" sz="1050" b="1" dirty="0">
              <a:solidFill>
                <a:prstClr val="black"/>
              </a:solidFill>
              <a:latin typeface="微软雅黑" panose="020B0503020204020204" pitchFamily="34" charset="-122"/>
              <a:ea typeface="微软雅黑" panose="020B0503020204020204" pitchFamily="34" charset="-122"/>
            </a:endParaRPr>
          </a:p>
          <a:p>
            <a:pPr algn="just">
              <a:lnSpc>
                <a:spcPct val="160000"/>
              </a:lnSpc>
              <a:spcAft>
                <a:spcPts val="600"/>
              </a:spcAft>
              <a:buClr>
                <a:schemeClr val="accent6">
                  <a:lumMod val="75000"/>
                </a:schemeClr>
              </a:buClr>
            </a:pPr>
            <a:r>
              <a:rPr lang="zh-CN" altLang="zh-CN" sz="1050" dirty="0">
                <a:solidFill>
                  <a:prstClr val="black"/>
                </a:solidFill>
                <a:latin typeface="微软雅黑" panose="020B0503020204020204" pitchFamily="34" charset="-122"/>
                <a:ea typeface="微软雅黑" panose="020B0503020204020204" pitchFamily="34" charset="-122"/>
              </a:rPr>
              <a:t>小米起诉状称被告的行为违反了美国《行政程序法》第</a:t>
            </a:r>
            <a:r>
              <a:rPr lang="en-US" altLang="zh-CN" sz="1050" dirty="0">
                <a:solidFill>
                  <a:prstClr val="black"/>
                </a:solidFill>
                <a:latin typeface="微软雅黑" panose="020B0503020204020204" pitchFamily="34" charset="-122"/>
                <a:ea typeface="微软雅黑" panose="020B0503020204020204" pitchFamily="34" charset="-122"/>
              </a:rPr>
              <a:t>5</a:t>
            </a:r>
            <a:r>
              <a:rPr lang="zh-CN" altLang="zh-CN" sz="1050" dirty="0">
                <a:solidFill>
                  <a:prstClr val="black"/>
                </a:solidFill>
                <a:latin typeface="微软雅黑" panose="020B0503020204020204" pitchFamily="34" charset="-122"/>
                <a:ea typeface="微软雅黑" panose="020B0503020204020204" pitchFamily="34" charset="-122"/>
              </a:rPr>
              <a:t>章第</a:t>
            </a:r>
            <a:r>
              <a:rPr lang="en-US" altLang="zh-CN" sz="1050" dirty="0">
                <a:solidFill>
                  <a:prstClr val="black"/>
                </a:solidFill>
                <a:latin typeface="微软雅黑" panose="020B0503020204020204" pitchFamily="34" charset="-122"/>
                <a:ea typeface="微软雅黑" panose="020B0503020204020204" pitchFamily="34" charset="-122"/>
              </a:rPr>
              <a:t>706</a:t>
            </a:r>
            <a:r>
              <a:rPr lang="zh-CN" altLang="zh-CN" sz="1050" dirty="0">
                <a:solidFill>
                  <a:prstClr val="black"/>
                </a:solidFill>
                <a:latin typeface="微软雅黑" panose="020B0503020204020204" pitchFamily="34" charset="-122"/>
                <a:ea typeface="微软雅黑" panose="020B0503020204020204" pitchFamily="34" charset="-122"/>
              </a:rPr>
              <a:t>（</a:t>
            </a:r>
            <a:r>
              <a:rPr lang="en-US" altLang="zh-CN" sz="1050" dirty="0">
                <a:solidFill>
                  <a:prstClr val="black"/>
                </a:solidFill>
                <a:latin typeface="微软雅黑" panose="020B0503020204020204" pitchFamily="34" charset="-122"/>
                <a:ea typeface="微软雅黑" panose="020B0503020204020204" pitchFamily="34" charset="-122"/>
              </a:rPr>
              <a:t>2</a:t>
            </a:r>
            <a:r>
              <a:rPr lang="zh-CN" altLang="zh-CN" sz="1050" dirty="0">
                <a:solidFill>
                  <a:prstClr val="black"/>
                </a:solidFill>
                <a:latin typeface="微软雅黑" panose="020B0503020204020204" pitchFamily="34" charset="-122"/>
                <a:ea typeface="微软雅黑" panose="020B0503020204020204" pitchFamily="34" charset="-122"/>
              </a:rPr>
              <a:t>）条，具体而言，美国国防部将小米列入军方企业名单的决定与证据相悖，该行政决定是</a:t>
            </a:r>
            <a:r>
              <a:rPr lang="en-US" altLang="zh-CN" sz="1050" dirty="0">
                <a:solidFill>
                  <a:prstClr val="black"/>
                </a:solidFill>
                <a:latin typeface="微软雅黑" panose="020B0503020204020204" pitchFamily="34" charset="-122"/>
                <a:ea typeface="微软雅黑" panose="020B0503020204020204" pitchFamily="34" charset="-122"/>
              </a:rPr>
              <a:t>“</a:t>
            </a:r>
            <a:r>
              <a:rPr lang="zh-CN" altLang="zh-CN" sz="1050" b="1" dirty="0">
                <a:solidFill>
                  <a:prstClr val="black"/>
                </a:solidFill>
                <a:latin typeface="微软雅黑" panose="020B0503020204020204" pitchFamily="34" charset="-122"/>
                <a:ea typeface="微软雅黑" panose="020B0503020204020204" pitchFamily="34" charset="-122"/>
              </a:rPr>
              <a:t>武断、任意</a:t>
            </a:r>
            <a:r>
              <a:rPr lang="en-US" altLang="zh-CN" sz="1050" dirty="0">
                <a:solidFill>
                  <a:prstClr val="black"/>
                </a:solidFill>
                <a:latin typeface="微软雅黑" panose="020B0503020204020204" pitchFamily="34" charset="-122"/>
                <a:ea typeface="微软雅黑" panose="020B0503020204020204" pitchFamily="34" charset="-122"/>
              </a:rPr>
              <a:t>”</a:t>
            </a:r>
            <a:r>
              <a:rPr lang="zh-CN" altLang="zh-CN" sz="1050" dirty="0">
                <a:solidFill>
                  <a:prstClr val="black"/>
                </a:solidFill>
                <a:latin typeface="微软雅黑" panose="020B0503020204020204" pitchFamily="34" charset="-122"/>
                <a:ea typeface="微软雅黑" panose="020B0503020204020204" pitchFamily="34" charset="-122"/>
              </a:rPr>
              <a:t>的；其次，被告行为违反了美国宪法第五修正案下的</a:t>
            </a:r>
            <a:r>
              <a:rPr lang="zh-CN" altLang="zh-CN" sz="1050" b="1" dirty="0">
                <a:solidFill>
                  <a:prstClr val="black"/>
                </a:solidFill>
                <a:latin typeface="微软雅黑" panose="020B0503020204020204" pitchFamily="34" charset="-122"/>
                <a:ea typeface="微软雅黑" panose="020B0503020204020204" pitchFamily="34" charset="-122"/>
              </a:rPr>
              <a:t>程序正当</a:t>
            </a:r>
            <a:r>
              <a:rPr lang="zh-CN" altLang="zh-CN" sz="1050" dirty="0">
                <a:solidFill>
                  <a:prstClr val="black"/>
                </a:solidFill>
                <a:latin typeface="微软雅黑" panose="020B0503020204020204" pitchFamily="34" charset="-122"/>
                <a:ea typeface="微软雅黑" panose="020B0503020204020204" pitchFamily="34" charset="-122"/>
              </a:rPr>
              <a:t>（</a:t>
            </a:r>
            <a:r>
              <a:rPr lang="en-US" altLang="zh-CN" sz="1050" dirty="0">
                <a:solidFill>
                  <a:prstClr val="black"/>
                </a:solidFill>
                <a:latin typeface="微软雅黑" panose="020B0503020204020204" pitchFamily="34" charset="-122"/>
                <a:ea typeface="微软雅黑" panose="020B0503020204020204" pitchFamily="34" charset="-122"/>
              </a:rPr>
              <a:t>due process</a:t>
            </a:r>
            <a:r>
              <a:rPr lang="zh-CN" altLang="zh-CN" sz="1050" dirty="0">
                <a:solidFill>
                  <a:prstClr val="black"/>
                </a:solidFill>
                <a:latin typeface="微软雅黑" panose="020B0503020204020204" pitchFamily="34" charset="-122"/>
                <a:ea typeface="微软雅黑" panose="020B0503020204020204" pitchFamily="34" charset="-122"/>
              </a:rPr>
              <a:t>）条款，具体而言，将小米列入军方企业名单前美国政府没有就该行政决定的根据给小米任何通知或任何回应和申辩的机会。小米作为一家在美上市的公司，该行政决定将给小米带来</a:t>
            </a:r>
            <a:r>
              <a:rPr lang="zh-CN" altLang="zh-CN" sz="1050" b="1" dirty="0">
                <a:solidFill>
                  <a:prstClr val="black"/>
                </a:solidFill>
                <a:latin typeface="微软雅黑" panose="020B0503020204020204" pitchFamily="34" charset="-122"/>
                <a:ea typeface="微软雅黑" panose="020B0503020204020204" pitchFamily="34" charset="-122"/>
              </a:rPr>
              <a:t>不可弥补的损失</a:t>
            </a:r>
            <a:r>
              <a:rPr lang="zh-CN" altLang="zh-CN" sz="1050" dirty="0">
                <a:solidFill>
                  <a:prstClr val="black"/>
                </a:solidFill>
                <a:latin typeface="微软雅黑" panose="020B0503020204020204" pitchFamily="34" charset="-122"/>
                <a:ea typeface="微软雅黑" panose="020B0503020204020204" pitchFamily="34" charset="-122"/>
              </a:rPr>
              <a:t>。</a:t>
            </a:r>
            <a:endParaRPr lang="zh-CN" altLang="zh-CN" sz="1050" b="1" u="sng"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Rectangle 18"/>
          <p:cNvSpPr>
            <a:spLocks noChangeArrowheads="1"/>
          </p:cNvSpPr>
          <p:nvPr/>
        </p:nvSpPr>
        <p:spPr bwMode="auto">
          <a:xfrm>
            <a:off x="463552" y="195488"/>
            <a:ext cx="384720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小米诉美国国防部、美国财政部案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5" name="矩形 4"/>
          <p:cNvSpPr/>
          <p:nvPr/>
        </p:nvSpPr>
        <p:spPr>
          <a:xfrm>
            <a:off x="3923928" y="1199274"/>
            <a:ext cx="4163615" cy="3163302"/>
          </a:xfrm>
          <a:prstGeom prst="rect">
            <a:avLst/>
          </a:prstGeom>
          <a:solidFill>
            <a:schemeClr val="accent3">
              <a:lumMod val="20000"/>
              <a:lumOff val="80000"/>
            </a:schemeClr>
          </a:solidFill>
        </p:spPr>
        <p:txBody>
          <a:bodyPr wrap="square">
            <a:spAutoFit/>
          </a:bodyPr>
          <a:lstStyle/>
          <a:p>
            <a:pPr algn="just">
              <a:lnSpc>
                <a:spcPct val="150000"/>
              </a:lnSpc>
              <a:spcAft>
                <a:spcPts val="600"/>
              </a:spcAft>
              <a:buClr>
                <a:schemeClr val="accent6">
                  <a:lumMod val="75000"/>
                </a:schemeClr>
              </a:buClr>
            </a:pPr>
            <a:r>
              <a:rPr lang="en-US" sz="1100" dirty="0">
                <a:solidFill>
                  <a:prstClr val="black"/>
                </a:solidFill>
                <a:latin typeface="微软雅黑" panose="020B0503020204020204" pitchFamily="34" charset="-122"/>
                <a:ea typeface="微软雅黑" panose="020B0503020204020204" pitchFamily="34" charset="-122"/>
              </a:rPr>
              <a:t>2021</a:t>
            </a:r>
            <a:r>
              <a:rPr lang="zh-CN" altLang="en-US" sz="1100" dirty="0">
                <a:solidFill>
                  <a:prstClr val="black"/>
                </a:solidFill>
                <a:latin typeface="微软雅黑" panose="020B0503020204020204" pitchFamily="34" charset="-122"/>
                <a:ea typeface="微软雅黑" panose="020B0503020204020204" pitchFamily="34" charset="-122"/>
              </a:rPr>
              <a:t>年</a:t>
            </a:r>
            <a:r>
              <a:rPr sz="1100" dirty="0">
                <a:solidFill>
                  <a:prstClr val="black"/>
                </a:solidFill>
                <a:latin typeface="微软雅黑" panose="020B0503020204020204" pitchFamily="34" charset="-122"/>
                <a:ea typeface="微软雅黑" panose="020B0503020204020204" pitchFamily="34" charset="-122"/>
              </a:rPr>
              <a:t>3月12日，美国哥伦比亚特区地方法院颁发了</a:t>
            </a:r>
            <a:r>
              <a:rPr sz="1100" b="1" dirty="0">
                <a:solidFill>
                  <a:prstClr val="black"/>
                </a:solidFill>
                <a:latin typeface="微软雅黑" panose="020B0503020204020204" pitchFamily="34" charset="-122"/>
                <a:ea typeface="微软雅黑" panose="020B0503020204020204" pitchFamily="34" charset="-122"/>
              </a:rPr>
              <a:t>临时禁令</a:t>
            </a:r>
            <a:r>
              <a:rPr sz="1100" dirty="0">
                <a:solidFill>
                  <a:prstClr val="black"/>
                </a:solidFill>
                <a:latin typeface="微软雅黑" panose="020B0503020204020204" pitchFamily="34" charset="-122"/>
                <a:ea typeface="微软雅黑" panose="020B0503020204020204" pitchFamily="34" charset="-122"/>
              </a:rPr>
              <a:t>，</a:t>
            </a:r>
            <a:r>
              <a:rPr sz="1100" b="1" dirty="0">
                <a:solidFill>
                  <a:prstClr val="black"/>
                </a:solidFill>
                <a:latin typeface="微软雅黑" panose="020B0503020204020204" pitchFamily="34" charset="-122"/>
                <a:ea typeface="微软雅黑" panose="020B0503020204020204" pitchFamily="34" charset="-122"/>
              </a:rPr>
              <a:t>暂停了把小米认定为中国涉军企业的行政命令，并解除了美国投资者购买及持有小米证券的限制。</a:t>
            </a:r>
            <a:endParaRPr lang="en-US" sz="1100" b="1" dirty="0">
              <a:solidFill>
                <a:prstClr val="black"/>
              </a:solidFill>
              <a:latin typeface="微软雅黑" panose="020B0503020204020204" pitchFamily="34" charset="-122"/>
              <a:ea typeface="微软雅黑" panose="020B0503020204020204" pitchFamily="34" charset="-122"/>
            </a:endParaRPr>
          </a:p>
          <a:p>
            <a:pPr algn="just">
              <a:lnSpc>
                <a:spcPct val="150000"/>
              </a:lnSpc>
              <a:spcAft>
                <a:spcPts val="600"/>
              </a:spcAft>
              <a:buClr>
                <a:schemeClr val="accent6">
                  <a:lumMod val="75000"/>
                </a:schemeClr>
              </a:buClr>
            </a:pPr>
            <a:endParaRPr sz="1100" dirty="0">
              <a:solidFill>
                <a:prstClr val="black"/>
              </a:solidFill>
              <a:latin typeface="微软雅黑" panose="020B0503020204020204" pitchFamily="34" charset="-122"/>
              <a:ea typeface="微软雅黑" panose="020B0503020204020204" pitchFamily="34" charset="-122"/>
            </a:endParaRPr>
          </a:p>
          <a:p>
            <a:pPr algn="just">
              <a:lnSpc>
                <a:spcPct val="150000"/>
              </a:lnSpc>
              <a:spcAft>
                <a:spcPts val="600"/>
              </a:spcAft>
              <a:buClr>
                <a:schemeClr val="accent6">
                  <a:lumMod val="75000"/>
                </a:schemeClr>
              </a:buClr>
            </a:pPr>
            <a:r>
              <a:rPr sz="1100" dirty="0">
                <a:solidFill>
                  <a:prstClr val="black"/>
                </a:solidFill>
                <a:latin typeface="微软雅黑" panose="020B0503020204020204" pitchFamily="34" charset="-122"/>
                <a:ea typeface="微软雅黑" panose="020B0503020204020204" pitchFamily="34" charset="-122"/>
              </a:rPr>
              <a:t>5月1</a:t>
            </a:r>
            <a:r>
              <a:rPr lang="en-US" sz="1100" dirty="0">
                <a:solidFill>
                  <a:prstClr val="black"/>
                </a:solidFill>
                <a:latin typeface="微软雅黑" panose="020B0503020204020204" pitchFamily="34" charset="-122"/>
                <a:ea typeface="微软雅黑" panose="020B0503020204020204" pitchFamily="34" charset="-122"/>
              </a:rPr>
              <a:t>1</a:t>
            </a:r>
            <a:r>
              <a:rPr sz="1100" dirty="0">
                <a:solidFill>
                  <a:prstClr val="black"/>
                </a:solidFill>
                <a:latin typeface="微软雅黑" panose="020B0503020204020204" pitchFamily="34" charset="-122"/>
                <a:ea typeface="微软雅黑" panose="020B0503020204020204" pitchFamily="34" charset="-122"/>
              </a:rPr>
              <a:t>日小米公司和美国政府达成协议，</a:t>
            </a:r>
            <a:r>
              <a:rPr lang="zh-CN" altLang="en-US" sz="1100" dirty="0">
                <a:solidFill>
                  <a:prstClr val="black"/>
                </a:solidFill>
                <a:latin typeface="微软雅黑" panose="020B0503020204020204" pitchFamily="34" charset="-122"/>
                <a:ea typeface="微软雅黑" panose="020B0503020204020204" pitchFamily="34" charset="-122"/>
              </a:rPr>
              <a:t>将搁置特朗普政府将小米列入涉军清单</a:t>
            </a:r>
            <a:r>
              <a:rPr sz="1100" dirty="0" err="1">
                <a:solidFill>
                  <a:prstClr val="black"/>
                </a:solidFill>
                <a:latin typeface="微软雅黑" panose="020B0503020204020204" pitchFamily="34" charset="-122"/>
                <a:ea typeface="微软雅黑" panose="020B0503020204020204" pitchFamily="34" charset="-122"/>
              </a:rPr>
              <a:t>的决定</a:t>
            </a:r>
            <a:r>
              <a:rPr sz="1100" dirty="0">
                <a:solidFill>
                  <a:prstClr val="black"/>
                </a:solidFill>
                <a:latin typeface="微软雅黑" panose="020B0503020204020204" pitchFamily="34" charset="-122"/>
                <a:ea typeface="微软雅黑" panose="020B0503020204020204" pitchFamily="34" charset="-122"/>
              </a:rPr>
              <a:t>。</a:t>
            </a:r>
            <a:r>
              <a:rPr lang="zh-CN" altLang="en-US" sz="1100" dirty="0">
                <a:solidFill>
                  <a:prstClr val="black"/>
                </a:solidFill>
                <a:latin typeface="微软雅黑" panose="020B0503020204020204" pitchFamily="34" charset="-122"/>
                <a:ea typeface="微软雅黑" panose="020B0503020204020204" pitchFamily="34" charset="-122"/>
              </a:rPr>
              <a:t>提交法院的</a:t>
            </a:r>
            <a:r>
              <a:rPr sz="1100" dirty="0">
                <a:solidFill>
                  <a:prstClr val="black"/>
                </a:solidFill>
                <a:latin typeface="微软雅黑" panose="020B0503020204020204" pitchFamily="34" charset="-122"/>
                <a:ea typeface="微软雅黑" panose="020B0503020204020204" pitchFamily="34" charset="-122"/>
              </a:rPr>
              <a:t>文件指出，</a:t>
            </a:r>
            <a:r>
              <a:rPr lang="en-US" sz="1100" dirty="0">
                <a:solidFill>
                  <a:prstClr val="black"/>
                </a:solidFill>
                <a:latin typeface="微软雅黑" panose="020B0503020204020204" pitchFamily="34" charset="-122"/>
                <a:ea typeface="微软雅黑" panose="020B0503020204020204" pitchFamily="34" charset="-122"/>
              </a:rPr>
              <a:t>“</a:t>
            </a:r>
            <a:r>
              <a:rPr sz="1100" dirty="0">
                <a:solidFill>
                  <a:prstClr val="black"/>
                </a:solidFill>
                <a:latin typeface="微软雅黑" panose="020B0503020204020204" pitchFamily="34" charset="-122"/>
                <a:ea typeface="微软雅黑" panose="020B0503020204020204" pitchFamily="34" charset="-122"/>
              </a:rPr>
              <a:t>美国国防部现已同意，最终下令撤销这一指定是</a:t>
            </a:r>
            <a:r>
              <a:rPr lang="en-US" sz="1100" dirty="0">
                <a:solidFill>
                  <a:prstClr val="black"/>
                </a:solidFill>
                <a:latin typeface="微软雅黑" panose="020B0503020204020204" pitchFamily="34" charset="-122"/>
                <a:ea typeface="微软雅黑" panose="020B0503020204020204" pitchFamily="34" charset="-122"/>
              </a:rPr>
              <a:t>‘</a:t>
            </a:r>
            <a:r>
              <a:rPr sz="1100" dirty="0">
                <a:solidFill>
                  <a:prstClr val="black"/>
                </a:solidFill>
                <a:latin typeface="微软雅黑" panose="020B0503020204020204" pitchFamily="34" charset="-122"/>
                <a:ea typeface="微软雅黑" panose="020B0503020204020204" pitchFamily="34" charset="-122"/>
              </a:rPr>
              <a:t>适当的</a:t>
            </a:r>
            <a:r>
              <a:rPr lang="en-US" sz="1100" dirty="0">
                <a:solidFill>
                  <a:prstClr val="black"/>
                </a:solidFill>
                <a:latin typeface="微软雅黑" panose="020B0503020204020204" pitchFamily="34" charset="-122"/>
                <a:ea typeface="微软雅黑" panose="020B0503020204020204" pitchFamily="34" charset="-122"/>
              </a:rPr>
              <a:t>’”</a:t>
            </a:r>
            <a:r>
              <a:rPr sz="1100" dirty="0">
                <a:solidFill>
                  <a:prstClr val="black"/>
                </a:solidFill>
                <a:latin typeface="微软雅黑" panose="020B0503020204020204" pitchFamily="34" charset="-122"/>
                <a:ea typeface="微软雅黑" panose="020B0503020204020204" pitchFamily="34" charset="-122"/>
              </a:rPr>
              <a:t>。</a:t>
            </a:r>
            <a:endParaRPr lang="en-US" sz="1100" dirty="0">
              <a:solidFill>
                <a:prstClr val="black"/>
              </a:solidFill>
              <a:latin typeface="微软雅黑" panose="020B0503020204020204" pitchFamily="34" charset="-122"/>
              <a:ea typeface="微软雅黑" panose="020B0503020204020204" pitchFamily="34" charset="-122"/>
            </a:endParaRPr>
          </a:p>
          <a:p>
            <a:pPr algn="just">
              <a:lnSpc>
                <a:spcPct val="150000"/>
              </a:lnSpc>
              <a:spcAft>
                <a:spcPts val="600"/>
              </a:spcAft>
              <a:buClr>
                <a:schemeClr val="accent6">
                  <a:lumMod val="75000"/>
                </a:schemeClr>
              </a:buClr>
            </a:pPr>
            <a:endParaRPr sz="1100" dirty="0">
              <a:solidFill>
                <a:prstClr val="black"/>
              </a:solidFill>
              <a:latin typeface="微软雅黑" panose="020B0503020204020204" pitchFamily="34" charset="-122"/>
              <a:ea typeface="微软雅黑" panose="020B0503020204020204" pitchFamily="34" charset="-122"/>
            </a:endParaRPr>
          </a:p>
          <a:p>
            <a:pPr algn="just">
              <a:lnSpc>
                <a:spcPct val="150000"/>
              </a:lnSpc>
              <a:spcAft>
                <a:spcPts val="600"/>
              </a:spcAft>
              <a:buClr>
                <a:schemeClr val="accent6">
                  <a:lumMod val="75000"/>
                </a:schemeClr>
              </a:buClr>
            </a:pPr>
            <a:r>
              <a:rPr sz="1100" dirty="0">
                <a:solidFill>
                  <a:prstClr val="black"/>
                </a:solidFill>
                <a:latin typeface="微软雅黑" panose="020B0503020204020204" pitchFamily="34" charset="-122"/>
                <a:ea typeface="微软雅黑" panose="020B0503020204020204" pitchFamily="34" charset="-122"/>
              </a:rPr>
              <a:t>2021年5月25日，美国哥伦比亚特区地方法院颁发了</a:t>
            </a:r>
            <a:r>
              <a:rPr sz="1100" b="1" dirty="0">
                <a:solidFill>
                  <a:prstClr val="black"/>
                </a:solidFill>
                <a:latin typeface="微软雅黑" panose="020B0503020204020204" pitchFamily="34" charset="-122"/>
                <a:ea typeface="微软雅黑" panose="020B0503020204020204" pitchFamily="34" charset="-122"/>
              </a:rPr>
              <a:t>最终判决</a:t>
            </a:r>
            <a:r>
              <a:rPr sz="1100" dirty="0">
                <a:solidFill>
                  <a:prstClr val="black"/>
                </a:solidFill>
                <a:latin typeface="微软雅黑" panose="020B0503020204020204" pitchFamily="34" charset="-122"/>
                <a:ea typeface="微软雅黑" panose="020B0503020204020204" pitchFamily="34" charset="-122"/>
              </a:rPr>
              <a:t>，</a:t>
            </a:r>
            <a:r>
              <a:rPr sz="1100" b="1" dirty="0">
                <a:solidFill>
                  <a:prstClr val="black"/>
                </a:solidFill>
                <a:latin typeface="微软雅黑" panose="020B0503020204020204" pitchFamily="34" charset="-122"/>
                <a:ea typeface="微软雅黑" panose="020B0503020204020204" pitchFamily="34" charset="-122"/>
              </a:rPr>
              <a:t>解除了美国国防部对于小米公司“中国军方公司”的认定，并正式撤销了美国投资者购买或持有公司证券的全部限制。</a:t>
            </a:r>
            <a:endParaRPr sz="1100" b="1" dirty="0">
              <a:solidFill>
                <a:prstClr val="black"/>
              </a:solidFill>
              <a:latin typeface="微软雅黑" panose="020B0503020204020204" pitchFamily="34" charset="-122"/>
              <a:ea typeface="微软雅黑" panose="020B0503020204020204" pitchFamily="34" charset="-122"/>
            </a:endParaRPr>
          </a:p>
        </p:txBody>
      </p:sp>
      <p:sp>
        <p:nvSpPr>
          <p:cNvPr id="7" name="Rectangle 18"/>
          <p:cNvSpPr>
            <a:spLocks noChangeArrowheads="1"/>
          </p:cNvSpPr>
          <p:nvPr/>
        </p:nvSpPr>
        <p:spPr bwMode="auto">
          <a:xfrm>
            <a:off x="463552" y="195488"/>
            <a:ext cx="384720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小米诉美国国防部、美国财政部案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100" name="图片 99"/>
          <p:cNvPicPr/>
          <p:nvPr/>
        </p:nvPicPr>
        <p:blipFill>
          <a:blip r:embed="rId2" r:link="rId3"/>
          <a:stretch>
            <a:fillRect/>
          </a:stretch>
        </p:blipFill>
        <p:spPr>
          <a:xfrm>
            <a:off x="1022533" y="1199274"/>
            <a:ext cx="2635136" cy="316330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11510"/>
            <a:ext cx="1819592" cy="280688"/>
          </a:xfrm>
          <a:prstGeom prst="rect">
            <a:avLst/>
          </a:prstGeom>
          <a:noFill/>
          <a:ln>
            <a:noFill/>
          </a:ln>
        </p:spPr>
      </p:pic>
      <p:sp>
        <p:nvSpPr>
          <p:cNvPr id="23" name="矩形 22"/>
          <p:cNvSpPr/>
          <p:nvPr/>
        </p:nvSpPr>
        <p:spPr>
          <a:xfrm>
            <a:off x="873302" y="979170"/>
            <a:ext cx="3842525" cy="3615349"/>
          </a:xfrm>
          <a:prstGeom prst="rect">
            <a:avLst/>
          </a:prstGeom>
          <a:solidFill>
            <a:schemeClr val="accent6">
              <a:lumMod val="20000"/>
              <a:lumOff val="80000"/>
            </a:schemeClr>
          </a:solidFill>
        </p:spPr>
        <p:txBody>
          <a:bodyPr wrap="square">
            <a:spAutoFit/>
          </a:bodyPr>
          <a:lstStyle/>
          <a:p>
            <a:pPr algn="just">
              <a:lnSpc>
                <a:spcPct val="140000"/>
              </a:lnSpc>
              <a:spcAft>
                <a:spcPts val="600"/>
              </a:spcAft>
            </a:pPr>
            <a:r>
              <a:rPr lang="en-US" altLang="zh-CN" sz="1100" b="1" dirty="0">
                <a:solidFill>
                  <a:prstClr val="black"/>
                </a:solidFill>
                <a:latin typeface="微软雅黑" panose="020B0503020204020204" pitchFamily="34" charset="-122"/>
                <a:ea typeface="微软雅黑" panose="020B0503020204020204" pitchFamily="34" charset="-122"/>
              </a:rPr>
              <a:t>2020</a:t>
            </a:r>
            <a:r>
              <a:rPr lang="zh-CN" altLang="en-US" sz="1100" b="1" dirty="0">
                <a:solidFill>
                  <a:prstClr val="black"/>
                </a:solidFill>
                <a:latin typeface="微软雅黑" panose="020B0503020204020204" pitchFamily="34" charset="-122"/>
                <a:ea typeface="微软雅黑" panose="020B0503020204020204" pitchFamily="34" charset="-122"/>
              </a:rPr>
              <a:t>年</a:t>
            </a:r>
            <a:r>
              <a:rPr lang="en-US" altLang="zh-CN" sz="1100" b="1" dirty="0">
                <a:solidFill>
                  <a:prstClr val="black"/>
                </a:solidFill>
                <a:latin typeface="微软雅黑" panose="020B0503020204020204" pitchFamily="34" charset="-122"/>
                <a:ea typeface="微软雅黑" panose="020B0503020204020204" pitchFamily="34" charset="-122"/>
              </a:rPr>
              <a:t>8</a:t>
            </a:r>
            <a:r>
              <a:rPr lang="zh-CN" altLang="zh-CN" sz="1100" b="1" dirty="0">
                <a:solidFill>
                  <a:prstClr val="black"/>
                </a:solidFill>
                <a:latin typeface="微软雅黑" panose="020B0503020204020204" pitchFamily="34" charset="-122"/>
                <a:ea typeface="微软雅黑" panose="020B0503020204020204" pitchFamily="34" charset="-122"/>
              </a:rPr>
              <a:t>月</a:t>
            </a:r>
            <a:r>
              <a:rPr lang="en-US" altLang="zh-CN" sz="1100" b="1" dirty="0">
                <a:solidFill>
                  <a:prstClr val="black"/>
                </a:solidFill>
                <a:latin typeface="微软雅黑" panose="020B0503020204020204" pitchFamily="34" charset="-122"/>
                <a:ea typeface="微软雅黑" panose="020B0503020204020204" pitchFamily="34" charset="-122"/>
              </a:rPr>
              <a:t>6</a:t>
            </a:r>
            <a:r>
              <a:rPr lang="zh-CN" altLang="zh-CN" sz="1100" b="1" dirty="0">
                <a:solidFill>
                  <a:prstClr val="black"/>
                </a:solidFill>
                <a:latin typeface="微软雅黑" panose="020B0503020204020204" pitchFamily="34" charset="-122"/>
                <a:ea typeface="微软雅黑" panose="020B0503020204020204" pitchFamily="34" charset="-122"/>
              </a:rPr>
              <a:t>日、</a:t>
            </a:r>
            <a:r>
              <a:rPr lang="en-US" altLang="zh-CN" sz="1100" b="1" dirty="0">
                <a:solidFill>
                  <a:prstClr val="black"/>
                </a:solidFill>
                <a:latin typeface="微软雅黑" panose="020B0503020204020204" pitchFamily="34" charset="-122"/>
                <a:ea typeface="微软雅黑" panose="020B0503020204020204" pitchFamily="34" charset="-122"/>
              </a:rPr>
              <a:t>8</a:t>
            </a:r>
            <a:r>
              <a:rPr lang="zh-CN" altLang="zh-CN" sz="1100" b="1" dirty="0">
                <a:solidFill>
                  <a:prstClr val="black"/>
                </a:solidFill>
                <a:latin typeface="微软雅黑" panose="020B0503020204020204" pitchFamily="34" charset="-122"/>
                <a:ea typeface="微软雅黑" panose="020B0503020204020204" pitchFamily="34" charset="-122"/>
              </a:rPr>
              <a:t>月</a:t>
            </a:r>
            <a:r>
              <a:rPr lang="en-US" altLang="zh-CN" sz="1100" b="1" dirty="0">
                <a:solidFill>
                  <a:prstClr val="black"/>
                </a:solidFill>
                <a:latin typeface="微软雅黑" panose="020B0503020204020204" pitchFamily="34" charset="-122"/>
                <a:ea typeface="微软雅黑" panose="020B0503020204020204" pitchFamily="34" charset="-122"/>
              </a:rPr>
              <a:t>14</a:t>
            </a:r>
            <a:r>
              <a:rPr lang="zh-CN" altLang="zh-CN" sz="1100" b="1" dirty="0">
                <a:solidFill>
                  <a:prstClr val="black"/>
                </a:solidFill>
                <a:latin typeface="微软雅黑" panose="020B0503020204020204" pitchFamily="34" charset="-122"/>
                <a:ea typeface="微软雅黑" panose="020B0503020204020204" pitchFamily="34" charset="-122"/>
              </a:rPr>
              <a:t>日</a:t>
            </a:r>
            <a:r>
              <a:rPr lang="zh-CN" altLang="en-US" sz="1100" b="1"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rPr>
              <a:t>特朗普针对</a:t>
            </a:r>
            <a:r>
              <a:rPr lang="en-US" altLang="zh-CN" sz="1100" b="1" dirty="0" err="1">
                <a:solidFill>
                  <a:prstClr val="black"/>
                </a:solidFill>
                <a:latin typeface="微软雅黑" panose="020B0503020204020204" pitchFamily="34" charset="-122"/>
                <a:ea typeface="微软雅黑" panose="020B0503020204020204" pitchFamily="34" charset="-122"/>
              </a:rPr>
              <a:t>Tik</a:t>
            </a:r>
            <a:r>
              <a:rPr lang="en-US" altLang="zh-CN" sz="1100" b="1" dirty="0">
                <a:solidFill>
                  <a:prstClr val="black"/>
                </a:solidFill>
                <a:latin typeface="微软雅黑" panose="020B0503020204020204" pitchFamily="34" charset="-122"/>
                <a:ea typeface="微软雅黑" panose="020B0503020204020204" pitchFamily="34" charset="-122"/>
              </a:rPr>
              <a:t>-Tok</a:t>
            </a:r>
            <a:r>
              <a:rPr lang="zh-CN" altLang="zh-CN" sz="1100" b="1" dirty="0">
                <a:solidFill>
                  <a:prstClr val="black"/>
                </a:solidFill>
                <a:latin typeface="微软雅黑" panose="020B0503020204020204" pitchFamily="34" charset="-122"/>
                <a:ea typeface="微软雅黑" panose="020B0503020204020204" pitchFamily="34" charset="-122"/>
              </a:rPr>
              <a:t>分别发布了两个行政令</a:t>
            </a:r>
            <a:r>
              <a:rPr lang="zh-CN" altLang="en-US" sz="1100" b="1" dirty="0">
                <a:solidFill>
                  <a:prstClr val="black"/>
                </a:solidFill>
                <a:latin typeface="微软雅黑" panose="020B0503020204020204" pitchFamily="34" charset="-122"/>
                <a:ea typeface="微软雅黑" panose="020B0503020204020204" pitchFamily="34" charset="-122"/>
              </a:rPr>
              <a:t>：</a:t>
            </a:r>
            <a:endParaRPr lang="en-US" altLang="zh-CN" sz="1100" b="1" dirty="0">
              <a:solidFill>
                <a:prstClr val="black"/>
              </a:solidFill>
              <a:latin typeface="微软雅黑" panose="020B0503020204020204" pitchFamily="34" charset="-122"/>
              <a:ea typeface="微软雅黑" panose="020B0503020204020204" pitchFamily="34" charset="-122"/>
            </a:endParaRPr>
          </a:p>
          <a:p>
            <a:pPr marL="171450" lvl="1" indent="-171450" algn="just">
              <a:lnSpc>
                <a:spcPct val="140000"/>
              </a:lnSpc>
              <a:spcAft>
                <a:spcPts val="600"/>
              </a:spcAft>
              <a:buClr>
                <a:schemeClr val="accent6">
                  <a:lumMod val="75000"/>
                </a:schemeClr>
              </a:buClr>
              <a:buFont typeface="Wingdings" panose="05000000000000000000" pitchFamily="2" charset="2"/>
              <a:buChar char="l"/>
            </a:pPr>
            <a:r>
              <a:rPr lang="en-US" altLang="zh-CN" sz="1100" b="1" dirty="0">
                <a:solidFill>
                  <a:prstClr val="black"/>
                </a:solidFill>
                <a:latin typeface="微软雅黑" panose="020B0503020204020204" pitchFamily="34" charset="-122"/>
                <a:ea typeface="微软雅黑" panose="020B0503020204020204" pitchFamily="34" charset="-122"/>
              </a:rPr>
              <a:t>8</a:t>
            </a:r>
            <a:r>
              <a:rPr lang="zh-CN" altLang="zh-CN" sz="1100" b="1" dirty="0">
                <a:solidFill>
                  <a:prstClr val="black"/>
                </a:solidFill>
                <a:latin typeface="微软雅黑" panose="020B0503020204020204" pitchFamily="34" charset="-122"/>
                <a:ea typeface="微软雅黑" panose="020B0503020204020204" pitchFamily="34" charset="-122"/>
              </a:rPr>
              <a:t>月</a:t>
            </a:r>
            <a:r>
              <a:rPr lang="en-US" altLang="zh-CN" sz="1100" b="1" dirty="0">
                <a:solidFill>
                  <a:prstClr val="black"/>
                </a:solidFill>
                <a:latin typeface="微软雅黑" panose="020B0503020204020204" pitchFamily="34" charset="-122"/>
                <a:ea typeface="微软雅黑" panose="020B0503020204020204" pitchFamily="34" charset="-122"/>
              </a:rPr>
              <a:t>6</a:t>
            </a:r>
            <a:r>
              <a:rPr lang="zh-CN" altLang="zh-CN" sz="1100" b="1" dirty="0">
                <a:solidFill>
                  <a:prstClr val="black"/>
                </a:solidFill>
                <a:latin typeface="微软雅黑" panose="020B0503020204020204" pitchFamily="34" charset="-122"/>
                <a:ea typeface="微软雅黑" panose="020B0503020204020204" pitchFamily="34" charset="-122"/>
              </a:rPr>
              <a:t>日</a:t>
            </a:r>
            <a:r>
              <a:rPr lang="zh-CN" altLang="zh-CN" sz="1100" dirty="0">
                <a:solidFill>
                  <a:prstClr val="black"/>
                </a:solidFill>
                <a:latin typeface="微软雅黑" panose="020B0503020204020204" pitchFamily="34" charset="-122"/>
                <a:ea typeface="微软雅黑" panose="020B0503020204020204" pitchFamily="34" charset="-122"/>
              </a:rPr>
              <a:t>，</a:t>
            </a:r>
            <a:r>
              <a:rPr lang="zh-CN" altLang="zh-CN" sz="1100" b="1" dirty="0">
                <a:solidFill>
                  <a:prstClr val="black"/>
                </a:solidFill>
                <a:latin typeface="微软雅黑" panose="020B0503020204020204" pitchFamily="34" charset="-122"/>
                <a:ea typeface="微软雅黑" panose="020B0503020204020204" pitchFamily="34" charset="-122"/>
              </a:rPr>
              <a:t>特朗普分别发布行政命令</a:t>
            </a:r>
            <a:r>
              <a:rPr lang="zh-CN" altLang="zh-CN" sz="1100" dirty="0">
                <a:solidFill>
                  <a:prstClr val="black"/>
                </a:solidFill>
                <a:latin typeface="微软雅黑" panose="020B0503020204020204" pitchFamily="34" charset="-122"/>
                <a:ea typeface="微软雅黑" panose="020B0503020204020204" pitchFamily="34" charset="-122"/>
              </a:rPr>
              <a:t>，宣布自命令发布后的第</a:t>
            </a:r>
            <a:r>
              <a:rPr lang="en-US" altLang="zh-CN" sz="1100" dirty="0">
                <a:solidFill>
                  <a:prstClr val="black"/>
                </a:solidFill>
                <a:latin typeface="微软雅黑" panose="020B0503020204020204" pitchFamily="34" charset="-122"/>
                <a:ea typeface="微软雅黑" panose="020B0503020204020204" pitchFamily="34" charset="-122"/>
              </a:rPr>
              <a:t>45</a:t>
            </a:r>
            <a:r>
              <a:rPr lang="zh-CN" altLang="zh-CN" sz="1100" dirty="0">
                <a:solidFill>
                  <a:prstClr val="black"/>
                </a:solidFill>
                <a:latin typeface="微软雅黑" panose="020B0503020204020204" pitchFamily="34" charset="-122"/>
                <a:ea typeface="微软雅黑" panose="020B0503020204020204" pitchFamily="34" charset="-122"/>
              </a:rPr>
              <a:t>天起在美国法律允许及美国司法管辖权范围内，</a:t>
            </a:r>
            <a:r>
              <a:rPr lang="zh-CN" altLang="zh-CN" sz="1100" b="1" dirty="0">
                <a:solidFill>
                  <a:prstClr val="black"/>
                </a:solidFill>
                <a:latin typeface="微软雅黑" panose="020B0503020204020204" pitchFamily="34" charset="-122"/>
                <a:ea typeface="微软雅黑" panose="020B0503020204020204" pitchFamily="34" charset="-122"/>
              </a:rPr>
              <a:t>禁止字节跳动或其子公司与任何人或任何财产之间的“交易”</a:t>
            </a:r>
            <a:r>
              <a:rPr lang="zh-CN" altLang="zh-CN" sz="1100" dirty="0">
                <a:solidFill>
                  <a:prstClr val="black"/>
                </a:solidFill>
                <a:latin typeface="微软雅黑" panose="020B0503020204020204" pitchFamily="34" charset="-122"/>
                <a:ea typeface="微软雅黑" panose="020B0503020204020204" pitchFamily="34" charset="-122"/>
              </a:rPr>
              <a:t>。</a:t>
            </a:r>
            <a:endParaRPr lang="en-US" altLang="zh-CN" sz="1100" dirty="0">
              <a:solidFill>
                <a:prstClr val="black"/>
              </a:solidFill>
              <a:latin typeface="微软雅黑" panose="020B0503020204020204" pitchFamily="34" charset="-122"/>
              <a:ea typeface="微软雅黑" panose="020B0503020204020204" pitchFamily="34" charset="-122"/>
            </a:endParaRPr>
          </a:p>
          <a:p>
            <a:pPr marL="171450" lvl="1" indent="-171450" algn="just">
              <a:lnSpc>
                <a:spcPct val="140000"/>
              </a:lnSpc>
              <a:spcAft>
                <a:spcPts val="600"/>
              </a:spcAft>
              <a:buClr>
                <a:schemeClr val="accent6">
                  <a:lumMod val="75000"/>
                </a:schemeClr>
              </a:buClr>
              <a:buFont typeface="Wingdings" panose="05000000000000000000" pitchFamily="2" charset="2"/>
              <a:buChar char="l"/>
            </a:pPr>
            <a:r>
              <a:rPr lang="zh-CN" altLang="zh-CN" sz="1100" b="1" dirty="0">
                <a:solidFill>
                  <a:prstClr val="black"/>
                </a:solidFill>
                <a:latin typeface="微软雅黑" panose="020B0503020204020204" pitchFamily="34" charset="-122"/>
                <a:ea typeface="微软雅黑" panose="020B0503020204020204" pitchFamily="34" charset="-122"/>
              </a:rPr>
              <a:t>商务部</a:t>
            </a:r>
            <a:r>
              <a:rPr lang="zh-CN" altLang="zh-CN" sz="1100" dirty="0">
                <a:solidFill>
                  <a:prstClr val="black"/>
                </a:solidFill>
                <a:latin typeface="微软雅黑" panose="020B0503020204020204" pitchFamily="34" charset="-122"/>
                <a:ea typeface="微软雅黑" panose="020B0503020204020204" pitchFamily="34" charset="-122"/>
              </a:rPr>
              <a:t>根据</a:t>
            </a:r>
            <a:r>
              <a:rPr lang="zh-CN" altLang="en-US" sz="1100" dirty="0">
                <a:solidFill>
                  <a:prstClr val="black"/>
                </a:solidFill>
                <a:latin typeface="微软雅黑" panose="020B0503020204020204" pitchFamily="34" charset="-122"/>
                <a:ea typeface="微软雅黑" panose="020B0503020204020204" pitchFamily="34" charset="-122"/>
              </a:rPr>
              <a:t>该</a:t>
            </a:r>
            <a:r>
              <a:rPr lang="zh-CN" altLang="zh-CN" sz="1100" dirty="0">
                <a:solidFill>
                  <a:prstClr val="black"/>
                </a:solidFill>
                <a:latin typeface="微软雅黑" panose="020B0503020204020204" pitchFamily="34" charset="-122"/>
                <a:ea typeface="微软雅黑" panose="020B0503020204020204" pitchFamily="34" charset="-122"/>
              </a:rPr>
              <a:t>行政令，</a:t>
            </a:r>
            <a:r>
              <a:rPr lang="zh-CN" altLang="zh-CN" sz="1100" b="1" dirty="0">
                <a:solidFill>
                  <a:prstClr val="black"/>
                </a:solidFill>
                <a:latin typeface="微软雅黑" panose="020B0503020204020204" pitchFamily="34" charset="-122"/>
                <a:ea typeface="微软雅黑" panose="020B0503020204020204" pitchFamily="34" charset="-122"/>
              </a:rPr>
              <a:t>制定了部门命令（</a:t>
            </a:r>
            <a:r>
              <a:rPr lang="en-US" altLang="zh-CN" sz="1100" b="1" dirty="0">
                <a:solidFill>
                  <a:prstClr val="black"/>
                </a:solidFill>
                <a:latin typeface="微软雅黑" panose="020B0503020204020204" pitchFamily="34" charset="-122"/>
                <a:ea typeface="微软雅黑" panose="020B0503020204020204" pitchFamily="34" charset="-122"/>
              </a:rPr>
              <a:t>department order</a:t>
            </a:r>
            <a:r>
              <a:rPr lang="zh-CN" altLang="zh-CN" sz="1100" b="1" dirty="0">
                <a:solidFill>
                  <a:prstClr val="black"/>
                </a:solidFill>
                <a:latin typeface="微软雅黑" panose="020B0503020204020204" pitchFamily="34" charset="-122"/>
                <a:ea typeface="微软雅黑" panose="020B0503020204020204" pitchFamily="34" charset="-122"/>
              </a:rPr>
              <a:t>），</a:t>
            </a:r>
            <a:r>
              <a:rPr lang="zh-CN" altLang="zh-CN" sz="1100" dirty="0">
                <a:solidFill>
                  <a:prstClr val="black"/>
                </a:solidFill>
                <a:latin typeface="微软雅黑" panose="020B0503020204020204" pitchFamily="34" charset="-122"/>
                <a:ea typeface="微软雅黑" panose="020B0503020204020204" pitchFamily="34" charset="-122"/>
              </a:rPr>
              <a:t>将管制</a:t>
            </a:r>
            <a:r>
              <a:rPr lang="en-US" altLang="zh-CN" sz="1100" dirty="0" err="1">
                <a:solidFill>
                  <a:prstClr val="black"/>
                </a:solidFill>
                <a:latin typeface="微软雅黑" panose="020B0503020204020204" pitchFamily="34" charset="-122"/>
                <a:ea typeface="微软雅黑" panose="020B0503020204020204" pitchFamily="34" charset="-122"/>
              </a:rPr>
              <a:t>Tik</a:t>
            </a:r>
            <a:r>
              <a:rPr lang="en-US" altLang="zh-CN" sz="1100" dirty="0">
                <a:solidFill>
                  <a:prstClr val="black"/>
                </a:solidFill>
                <a:latin typeface="微软雅黑" panose="020B0503020204020204" pitchFamily="34" charset="-122"/>
                <a:ea typeface="微软雅黑" panose="020B0503020204020204" pitchFamily="34" charset="-122"/>
              </a:rPr>
              <a:t>-Tok</a:t>
            </a:r>
            <a:r>
              <a:rPr lang="zh-CN" altLang="zh-CN" sz="1100" dirty="0">
                <a:solidFill>
                  <a:prstClr val="black"/>
                </a:solidFill>
                <a:latin typeface="微软雅黑" panose="020B0503020204020204" pitchFamily="34" charset="-122"/>
                <a:ea typeface="微软雅黑" panose="020B0503020204020204" pitchFamily="34" charset="-122"/>
              </a:rPr>
              <a:t>的事项细分为两个方面，一是自</a:t>
            </a:r>
            <a:r>
              <a:rPr lang="en-US" altLang="zh-CN" sz="1100" dirty="0">
                <a:solidFill>
                  <a:prstClr val="black"/>
                </a:solidFill>
                <a:latin typeface="微软雅黑" panose="020B0503020204020204" pitchFamily="34" charset="-122"/>
                <a:ea typeface="微软雅黑" panose="020B0503020204020204" pitchFamily="34" charset="-122"/>
              </a:rPr>
              <a:t>2020</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9</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20</a:t>
            </a:r>
            <a:r>
              <a:rPr lang="zh-CN" altLang="zh-CN" sz="1100" dirty="0">
                <a:solidFill>
                  <a:prstClr val="black"/>
                </a:solidFill>
                <a:latin typeface="微软雅黑" panose="020B0503020204020204" pitchFamily="34" charset="-122"/>
                <a:ea typeface="微软雅黑" panose="020B0503020204020204" pitchFamily="34" charset="-122"/>
              </a:rPr>
              <a:t>日起，</a:t>
            </a:r>
            <a:r>
              <a:rPr lang="en-US" altLang="zh-CN" sz="1100" b="1" dirty="0" err="1">
                <a:solidFill>
                  <a:prstClr val="black"/>
                </a:solidFill>
                <a:latin typeface="微软雅黑" panose="020B0503020204020204" pitchFamily="34" charset="-122"/>
                <a:ea typeface="微软雅黑" panose="020B0503020204020204" pitchFamily="34" charset="-122"/>
              </a:rPr>
              <a:t>Tik</a:t>
            </a:r>
            <a:r>
              <a:rPr lang="en-US" altLang="zh-CN" sz="1100" b="1" dirty="0">
                <a:solidFill>
                  <a:prstClr val="black"/>
                </a:solidFill>
                <a:latin typeface="微软雅黑" panose="020B0503020204020204" pitchFamily="34" charset="-122"/>
                <a:ea typeface="微软雅黑" panose="020B0503020204020204" pitchFamily="34" charset="-122"/>
              </a:rPr>
              <a:t>-Tok</a:t>
            </a:r>
            <a:r>
              <a:rPr lang="zh-CN" altLang="zh-CN" sz="1100" b="1" dirty="0">
                <a:solidFill>
                  <a:prstClr val="black"/>
                </a:solidFill>
                <a:latin typeface="微软雅黑" panose="020B0503020204020204" pitchFamily="34" charset="-122"/>
                <a:ea typeface="微软雅黑" panose="020B0503020204020204" pitchFamily="34" charset="-122"/>
              </a:rPr>
              <a:t>应从美国软件应用商店下架</a:t>
            </a:r>
            <a:r>
              <a:rPr lang="zh-CN" altLang="en-US" sz="1100" dirty="0">
                <a:solidFill>
                  <a:prstClr val="black"/>
                </a:solidFill>
                <a:latin typeface="微软雅黑" panose="020B0503020204020204" pitchFamily="34" charset="-122"/>
                <a:ea typeface="微软雅黑" panose="020B0503020204020204" pitchFamily="34" charset="-122"/>
              </a:rPr>
              <a:t>；</a:t>
            </a:r>
            <a:r>
              <a:rPr lang="zh-CN" altLang="zh-CN" sz="1100" dirty="0">
                <a:solidFill>
                  <a:prstClr val="black"/>
                </a:solidFill>
                <a:latin typeface="微软雅黑" panose="020B0503020204020204" pitchFamily="34" charset="-122"/>
                <a:ea typeface="微软雅黑" panose="020B0503020204020204" pitchFamily="34" charset="-122"/>
              </a:rPr>
              <a:t>二是自</a:t>
            </a:r>
            <a:r>
              <a:rPr lang="en-US" altLang="zh-CN" sz="1100" dirty="0">
                <a:solidFill>
                  <a:prstClr val="black"/>
                </a:solidFill>
                <a:latin typeface="微软雅黑" panose="020B0503020204020204" pitchFamily="34" charset="-122"/>
                <a:ea typeface="微软雅黑" panose="020B0503020204020204" pitchFamily="34" charset="-122"/>
              </a:rPr>
              <a:t>2020</a:t>
            </a:r>
            <a:r>
              <a:rPr lang="zh-CN" altLang="zh-CN" sz="1100" dirty="0">
                <a:solidFill>
                  <a:prstClr val="black"/>
                </a:solidFill>
                <a:latin typeface="微软雅黑" panose="020B0503020204020204" pitchFamily="34" charset="-122"/>
                <a:ea typeface="微软雅黑" panose="020B0503020204020204" pitchFamily="34" charset="-122"/>
              </a:rPr>
              <a:t>年</a:t>
            </a:r>
            <a:r>
              <a:rPr lang="en-US" altLang="zh-CN" sz="1100" dirty="0">
                <a:solidFill>
                  <a:prstClr val="black"/>
                </a:solidFill>
                <a:latin typeface="微软雅黑" panose="020B0503020204020204" pitchFamily="34" charset="-122"/>
                <a:ea typeface="微软雅黑" panose="020B0503020204020204" pitchFamily="34" charset="-122"/>
              </a:rPr>
              <a:t>11</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12</a:t>
            </a:r>
            <a:r>
              <a:rPr lang="zh-CN" altLang="zh-CN" sz="1100" dirty="0">
                <a:solidFill>
                  <a:prstClr val="black"/>
                </a:solidFill>
                <a:latin typeface="微软雅黑" panose="020B0503020204020204" pitchFamily="34" charset="-122"/>
                <a:ea typeface="微软雅黑" panose="020B0503020204020204" pitchFamily="34" charset="-122"/>
              </a:rPr>
              <a:t>日起，</a:t>
            </a:r>
            <a:r>
              <a:rPr lang="en-US" altLang="zh-CN" sz="1100" b="1" dirty="0" err="1">
                <a:solidFill>
                  <a:prstClr val="black"/>
                </a:solidFill>
                <a:latin typeface="微软雅黑" panose="020B0503020204020204" pitchFamily="34" charset="-122"/>
                <a:ea typeface="微软雅黑" panose="020B0503020204020204" pitchFamily="34" charset="-122"/>
              </a:rPr>
              <a:t>Tik</a:t>
            </a:r>
            <a:r>
              <a:rPr lang="en-US" altLang="zh-CN" sz="1100" b="1" dirty="0">
                <a:solidFill>
                  <a:prstClr val="black"/>
                </a:solidFill>
                <a:latin typeface="微软雅黑" panose="020B0503020204020204" pitchFamily="34" charset="-122"/>
                <a:ea typeface="微软雅黑" panose="020B0503020204020204" pitchFamily="34" charset="-122"/>
              </a:rPr>
              <a:t>-Tok</a:t>
            </a:r>
            <a:r>
              <a:rPr lang="zh-CN" altLang="zh-CN" sz="1100" b="1" dirty="0">
                <a:solidFill>
                  <a:prstClr val="black"/>
                </a:solidFill>
                <a:latin typeface="微软雅黑" panose="020B0503020204020204" pitchFamily="34" charset="-122"/>
                <a:ea typeface="微软雅黑" panose="020B0503020204020204" pitchFamily="34" charset="-122"/>
              </a:rPr>
              <a:t>不得开展所述该部门命令列举的</a:t>
            </a:r>
            <a:r>
              <a:rPr lang="en-US" altLang="zh-CN" sz="1100" b="1" dirty="0">
                <a:solidFill>
                  <a:prstClr val="black"/>
                </a:solidFill>
                <a:latin typeface="微软雅黑" panose="020B0503020204020204" pitchFamily="34" charset="-122"/>
                <a:ea typeface="微软雅黑" panose="020B0503020204020204" pitchFamily="34" charset="-122"/>
              </a:rPr>
              <a:t>4</a:t>
            </a:r>
            <a:r>
              <a:rPr lang="zh-CN" altLang="zh-CN" sz="1100" b="1" dirty="0">
                <a:solidFill>
                  <a:prstClr val="black"/>
                </a:solidFill>
                <a:latin typeface="微软雅黑" panose="020B0503020204020204" pitchFamily="34" charset="-122"/>
                <a:ea typeface="微软雅黑" panose="020B0503020204020204" pitchFamily="34" charset="-122"/>
              </a:rPr>
              <a:t>种交易</a:t>
            </a:r>
            <a:r>
              <a:rPr lang="zh-CN" altLang="zh-CN" sz="1100" dirty="0">
                <a:solidFill>
                  <a:prstClr val="black"/>
                </a:solidFill>
                <a:latin typeface="微软雅黑" panose="020B0503020204020204" pitchFamily="34" charset="-122"/>
                <a:ea typeface="微软雅黑" panose="020B0503020204020204" pitchFamily="34" charset="-122"/>
              </a:rPr>
              <a:t>。</a:t>
            </a:r>
            <a:endParaRPr lang="en-US" altLang="zh-CN" sz="1100" dirty="0">
              <a:solidFill>
                <a:prstClr val="black"/>
              </a:solidFill>
              <a:latin typeface="微软雅黑" panose="020B0503020204020204" pitchFamily="34" charset="-122"/>
              <a:ea typeface="微软雅黑" panose="020B0503020204020204" pitchFamily="34" charset="-122"/>
            </a:endParaRPr>
          </a:p>
          <a:p>
            <a:pPr marL="171450" lvl="1" indent="-171450" algn="just">
              <a:lnSpc>
                <a:spcPct val="140000"/>
              </a:lnSpc>
              <a:spcAft>
                <a:spcPts val="600"/>
              </a:spcAft>
              <a:buClr>
                <a:schemeClr val="accent6">
                  <a:lumMod val="75000"/>
                </a:schemeClr>
              </a:buClr>
              <a:buFont typeface="Wingdings" panose="05000000000000000000" pitchFamily="2" charset="2"/>
              <a:buChar char="l"/>
            </a:pPr>
            <a:r>
              <a:rPr lang="en-US" altLang="zh-CN" sz="1100" dirty="0">
                <a:solidFill>
                  <a:prstClr val="black"/>
                </a:solidFill>
                <a:latin typeface="微软雅黑" panose="020B0503020204020204" pitchFamily="34" charset="-122"/>
                <a:ea typeface="微软雅黑" panose="020B0503020204020204" pitchFamily="34" charset="-122"/>
              </a:rPr>
              <a:t>8</a:t>
            </a:r>
            <a:r>
              <a:rPr lang="zh-CN" altLang="zh-CN" sz="1100" dirty="0">
                <a:solidFill>
                  <a:prstClr val="black"/>
                </a:solidFill>
                <a:latin typeface="微软雅黑" panose="020B0503020204020204" pitchFamily="34" charset="-122"/>
                <a:ea typeface="微软雅黑" panose="020B0503020204020204" pitchFamily="34" charset="-122"/>
              </a:rPr>
              <a:t>月</a:t>
            </a:r>
            <a:r>
              <a:rPr lang="en-US" altLang="zh-CN" sz="1100" dirty="0">
                <a:solidFill>
                  <a:prstClr val="black"/>
                </a:solidFill>
                <a:latin typeface="微软雅黑" panose="020B0503020204020204" pitchFamily="34" charset="-122"/>
                <a:ea typeface="微软雅黑" panose="020B0503020204020204" pitchFamily="34" charset="-122"/>
              </a:rPr>
              <a:t>14</a:t>
            </a:r>
            <a:r>
              <a:rPr lang="zh-CN" altLang="zh-CN" sz="1100" dirty="0">
                <a:solidFill>
                  <a:prstClr val="black"/>
                </a:solidFill>
                <a:latin typeface="微软雅黑" panose="020B0503020204020204" pitchFamily="34" charset="-122"/>
                <a:ea typeface="微软雅黑" panose="020B0503020204020204" pitchFamily="34" charset="-122"/>
              </a:rPr>
              <a:t>日，特朗普发布行政令，称基于</a:t>
            </a:r>
            <a:r>
              <a:rPr lang="en-US" altLang="zh-CN" sz="1100" dirty="0">
                <a:solidFill>
                  <a:prstClr val="black"/>
                </a:solidFill>
                <a:latin typeface="微软雅黑" panose="020B0503020204020204" pitchFamily="34" charset="-122"/>
                <a:ea typeface="微软雅黑" panose="020B0503020204020204" pitchFamily="34" charset="-122"/>
              </a:rPr>
              <a:t>CFIUS</a:t>
            </a:r>
            <a:r>
              <a:rPr lang="zh-CN" altLang="zh-CN" sz="1100" dirty="0">
                <a:solidFill>
                  <a:prstClr val="black"/>
                </a:solidFill>
                <a:latin typeface="微软雅黑" panose="020B0503020204020204" pitchFamily="34" charset="-122"/>
                <a:ea typeface="微软雅黑" panose="020B0503020204020204" pitchFamily="34" charset="-122"/>
              </a:rPr>
              <a:t>（美国外国投资委员会）的调查程序，以国家安全为由，要求字节跳动在</a:t>
            </a:r>
            <a:r>
              <a:rPr lang="en-US" altLang="zh-CN" sz="1100" dirty="0">
                <a:solidFill>
                  <a:prstClr val="black"/>
                </a:solidFill>
                <a:latin typeface="微软雅黑" panose="020B0503020204020204" pitchFamily="34" charset="-122"/>
                <a:ea typeface="微软雅黑" panose="020B0503020204020204" pitchFamily="34" charset="-122"/>
              </a:rPr>
              <a:t>90</a:t>
            </a:r>
            <a:r>
              <a:rPr lang="zh-CN" altLang="zh-CN" sz="1100" dirty="0">
                <a:solidFill>
                  <a:prstClr val="black"/>
                </a:solidFill>
                <a:latin typeface="微软雅黑" panose="020B0503020204020204" pitchFamily="34" charset="-122"/>
                <a:ea typeface="微软雅黑" panose="020B0503020204020204" pitchFamily="34" charset="-122"/>
              </a:rPr>
              <a:t>天内出售或剥离</a:t>
            </a:r>
            <a:r>
              <a:rPr lang="en-US" altLang="zh-CN" sz="1100" dirty="0" err="1">
                <a:solidFill>
                  <a:prstClr val="black"/>
                </a:solidFill>
                <a:latin typeface="微软雅黑" panose="020B0503020204020204" pitchFamily="34" charset="-122"/>
                <a:ea typeface="微软雅黑" panose="020B0503020204020204" pitchFamily="34" charset="-122"/>
              </a:rPr>
              <a:t>Tik</a:t>
            </a:r>
            <a:r>
              <a:rPr lang="en-US" altLang="zh-CN" sz="1100" dirty="0">
                <a:solidFill>
                  <a:prstClr val="black"/>
                </a:solidFill>
                <a:latin typeface="微软雅黑" panose="020B0503020204020204" pitchFamily="34" charset="-122"/>
                <a:ea typeface="微软雅黑" panose="020B0503020204020204" pitchFamily="34" charset="-122"/>
              </a:rPr>
              <a:t>-Tok</a:t>
            </a:r>
            <a:r>
              <a:rPr lang="zh-CN" altLang="zh-CN" sz="1100" dirty="0">
                <a:solidFill>
                  <a:prstClr val="black"/>
                </a:solidFill>
                <a:latin typeface="微软雅黑" panose="020B0503020204020204" pitchFamily="34" charset="-122"/>
                <a:ea typeface="微软雅黑" panose="020B0503020204020204" pitchFamily="34" charset="-122"/>
              </a:rPr>
              <a:t>在美业务。</a:t>
            </a:r>
            <a:r>
              <a:rPr lang="en-US" altLang="zh-CN" sz="1100" dirty="0">
                <a:solidFill>
                  <a:prstClr val="black"/>
                </a:solidFill>
                <a:latin typeface="微软雅黑" panose="020B0503020204020204" pitchFamily="34" charset="-122"/>
                <a:ea typeface="微软雅黑" panose="020B0503020204020204" pitchFamily="34" charset="-122"/>
              </a:rPr>
              <a:t> </a:t>
            </a:r>
            <a:endPar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5189525" y="982822"/>
            <a:ext cx="3096434" cy="3525709"/>
          </a:xfrm>
          <a:prstGeom prst="rect">
            <a:avLst/>
          </a:prstGeom>
          <a:solidFill>
            <a:schemeClr val="accent6">
              <a:lumMod val="20000"/>
              <a:lumOff val="80000"/>
            </a:schemeClr>
          </a:solidFill>
        </p:spPr>
        <p:txBody>
          <a:bodyPr wrap="square">
            <a:spAutoFit/>
          </a:bodyPr>
          <a:lstStyle/>
          <a:p>
            <a:pPr>
              <a:lnSpc>
                <a:spcPct val="150000"/>
              </a:lnSpc>
            </a:pPr>
            <a:r>
              <a:rPr lang="zh-CN" altLang="zh-CN" sz="1100" b="1" dirty="0">
                <a:solidFill>
                  <a:prstClr val="black"/>
                </a:solidFill>
                <a:latin typeface="微软雅黑" panose="020B0503020204020204" pitchFamily="34" charset="-122"/>
                <a:ea typeface="微软雅黑" panose="020B0503020204020204" pitchFamily="34" charset="-122"/>
              </a:rPr>
              <a:t>Tik-Tok于2020年8月24日提起诉讼</a:t>
            </a:r>
            <a:endParaRPr lang="zh-CN" altLang="zh-CN" sz="1100" b="1" dirty="0">
              <a:solidFill>
                <a:prstClr val="black"/>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Clr>
                <a:schemeClr val="accent6">
                  <a:lumMod val="75000"/>
                </a:schemeClr>
              </a:buClr>
              <a:buFont typeface="Wingdings" panose="05000000000000000000" pitchFamily="2" charset="2"/>
              <a:buChar char="l"/>
            </a:pPr>
            <a:r>
              <a:rPr lang="zh-CN" altLang="zh-CN" sz="11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原告：</a:t>
            </a:r>
            <a:r>
              <a:rPr lang="zh-CN" altLang="zh-CN" sz="1100" dirty="0">
                <a:solidFill>
                  <a:prstClr val="black"/>
                </a:solidFill>
                <a:latin typeface="微软雅黑" panose="020B0503020204020204" pitchFamily="34" charset="-122"/>
                <a:ea typeface="微软雅黑" panose="020B0503020204020204" pitchFamily="34" charset="-122"/>
              </a:rPr>
              <a:t>Tik-Tok（注册地加利福尼亚）；ByteDance（注册地：开曼群岛）</a:t>
            </a:r>
            <a:endParaRPr lang="zh-CN" altLang="zh-CN" sz="1100" dirty="0">
              <a:solidFill>
                <a:prstClr val="black"/>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Clr>
                <a:schemeClr val="accent6">
                  <a:lumMod val="75000"/>
                </a:schemeClr>
              </a:buClr>
              <a:buFont typeface="Wingdings" panose="05000000000000000000" pitchFamily="2" charset="2"/>
              <a:buChar char="l"/>
            </a:pPr>
            <a:r>
              <a:rPr lang="zh-CN" altLang="zh-CN" sz="11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被告：</a:t>
            </a:r>
            <a:r>
              <a:rPr lang="zh-CN" altLang="zh-CN" sz="1100" dirty="0">
                <a:solidFill>
                  <a:prstClr val="black"/>
                </a:solidFill>
                <a:latin typeface="微软雅黑" panose="020B0503020204020204" pitchFamily="34" charset="-122"/>
                <a:ea typeface="微软雅黑" panose="020B0503020204020204" pitchFamily="34" charset="-122"/>
              </a:rPr>
              <a:t>特朗普；美国商务部长威尔伯·T·罗斯(Wilbur T. Ross, Jr.)；美国商务部</a:t>
            </a:r>
            <a:endParaRPr lang="zh-CN" altLang="zh-CN" sz="1100" dirty="0">
              <a:solidFill>
                <a:prstClr val="black"/>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Clr>
                <a:schemeClr val="accent6">
                  <a:lumMod val="75000"/>
                </a:schemeClr>
              </a:buClr>
              <a:buFont typeface="Wingdings" panose="05000000000000000000" pitchFamily="2" charset="2"/>
              <a:buChar char="l"/>
            </a:pPr>
            <a:r>
              <a:rPr lang="zh-CN" altLang="zh-CN" sz="11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诉讼请求：</a:t>
            </a:r>
            <a:endParaRPr lang="zh-CN" altLang="zh-CN" sz="11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0" lvl="1">
              <a:lnSpc>
                <a:spcPct val="13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   </a:t>
            </a:r>
            <a:r>
              <a:rPr lang="zh-CN" altLang="zh-CN" sz="1100" dirty="0">
                <a:solidFill>
                  <a:prstClr val="black"/>
                </a:solidFill>
                <a:latin typeface="微软雅黑" panose="020B0503020204020204" pitchFamily="34" charset="-122"/>
                <a:ea typeface="微软雅黑" panose="020B0503020204020204" pitchFamily="34" charset="-122"/>
              </a:rPr>
              <a:t>1.宣告判决8月6日行政令非法和违宪；</a:t>
            </a:r>
            <a:endParaRPr lang="zh-CN" altLang="zh-CN" sz="1100" dirty="0">
              <a:solidFill>
                <a:prstClr val="black"/>
              </a:solidFill>
              <a:latin typeface="微软雅黑" panose="020B0503020204020204" pitchFamily="34" charset="-122"/>
              <a:ea typeface="微软雅黑" panose="020B0503020204020204" pitchFamily="34" charset="-122"/>
            </a:endParaRPr>
          </a:p>
          <a:p>
            <a:pPr marL="0" lvl="1">
              <a:lnSpc>
                <a:spcPct val="13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   </a:t>
            </a:r>
            <a:r>
              <a:rPr lang="zh-CN" altLang="zh-CN" sz="1100" dirty="0">
                <a:solidFill>
                  <a:prstClr val="black"/>
                </a:solidFill>
                <a:latin typeface="微软雅黑" panose="020B0503020204020204" pitchFamily="34" charset="-122"/>
                <a:ea typeface="微软雅黑" panose="020B0503020204020204" pitchFamily="34" charset="-122"/>
              </a:rPr>
              <a:t>2.宣告8月6日行政令无效，并禁止实施或执行；</a:t>
            </a:r>
            <a:endParaRPr lang="zh-CN" altLang="zh-CN" sz="1100" dirty="0">
              <a:solidFill>
                <a:prstClr val="black"/>
              </a:solidFill>
              <a:latin typeface="微软雅黑" panose="020B0503020204020204" pitchFamily="34" charset="-122"/>
              <a:ea typeface="微软雅黑" panose="020B0503020204020204" pitchFamily="34" charset="-122"/>
            </a:endParaRPr>
          </a:p>
          <a:p>
            <a:pPr marL="0" lvl="1">
              <a:lnSpc>
                <a:spcPct val="130000"/>
              </a:lnSpc>
              <a:spcBef>
                <a:spcPts val="600"/>
              </a:spcBef>
              <a:spcAft>
                <a:spcPts val="600"/>
              </a:spcAft>
            </a:pPr>
            <a:r>
              <a:rPr lang="en-US" altLang="zh-CN" sz="1100" dirty="0">
                <a:solidFill>
                  <a:prstClr val="black"/>
                </a:solidFill>
                <a:latin typeface="微软雅黑" panose="020B0503020204020204" pitchFamily="34" charset="-122"/>
                <a:ea typeface="微软雅黑" panose="020B0503020204020204" pitchFamily="34" charset="-122"/>
              </a:rPr>
              <a:t>   </a:t>
            </a:r>
            <a:r>
              <a:rPr lang="zh-CN" altLang="zh-CN" sz="1100" dirty="0">
                <a:solidFill>
                  <a:prstClr val="black"/>
                </a:solidFill>
                <a:latin typeface="微软雅黑" panose="020B0503020204020204" pitchFamily="34" charset="-122"/>
                <a:ea typeface="微软雅黑" panose="020B0503020204020204" pitchFamily="34" charset="-122"/>
              </a:rPr>
              <a:t>3.法院认为的其他公正救济。</a:t>
            </a:r>
            <a:endParaRPr lang="en-US" altLang="zh-CN" sz="1100" dirty="0">
              <a:solidFill>
                <a:prstClr val="black"/>
              </a:solidFill>
              <a:latin typeface="微软雅黑" panose="020B0503020204020204" pitchFamily="34" charset="-122"/>
              <a:ea typeface="微软雅黑" panose="020B0503020204020204" pitchFamily="34" charset="-122"/>
            </a:endParaRPr>
          </a:p>
          <a:p>
            <a:pPr marL="0" lvl="1">
              <a:lnSpc>
                <a:spcPct val="130000"/>
              </a:lnSpc>
              <a:spcBef>
                <a:spcPts val="600"/>
              </a:spcBef>
              <a:spcAft>
                <a:spcPts val="600"/>
              </a:spcAft>
            </a:pP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8" name="Rectangle 18"/>
          <p:cNvSpPr>
            <a:spLocks noChangeArrowheads="1"/>
          </p:cNvSpPr>
          <p:nvPr/>
        </p:nvSpPr>
        <p:spPr bwMode="auto">
          <a:xfrm>
            <a:off x="467544" y="195487"/>
            <a:ext cx="547260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defRPr/>
            </a:pPr>
            <a:r>
              <a:rPr lang="en-US" altLang="zh-CN" sz="2000" b="1" dirty="0" err="1">
                <a:solidFill>
                  <a:srgbClr val="ED8036"/>
                </a:solidFill>
                <a:latin typeface="Arial" panose="020B0604020202020204" pitchFamily="34" charset="0"/>
                <a:ea typeface="微软雅黑" panose="020B0503020204020204" pitchFamily="34" charset="-122"/>
                <a:cs typeface="Arial" panose="020B0604020202020204" pitchFamily="34" charset="0"/>
              </a:rPr>
              <a:t>Tik</a:t>
            </a:r>
            <a:r>
              <a:rPr lang="en-US" altLang="zh-CN"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-Tok</a:t>
            </a:r>
            <a:r>
              <a:rPr lang="zh-CN" altLang="en-US"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诉美国总统特朗普、美国商务部等案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2022634"/>
            <a:ext cx="3836521" cy="2756460"/>
          </a:xfrm>
          <a:prstGeom prst="rect">
            <a:avLst/>
          </a:prstGeom>
          <a:solidFill>
            <a:schemeClr val="accent6">
              <a:lumMod val="20000"/>
              <a:lumOff val="80000"/>
            </a:schemeClr>
          </a:solidFill>
        </p:spPr>
        <p:txBody>
          <a:bodyPr wrap="square">
            <a:spAutoFit/>
          </a:bodyPr>
          <a:lstStyle/>
          <a:p>
            <a:pPr algn="ctr">
              <a:lnSpc>
                <a:spcPct val="150000"/>
              </a:lnSpc>
            </a:pPr>
            <a:r>
              <a:rPr lang="zh-CN" altLang="zh-CN" sz="1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六点事实理由</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抖音</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在美</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用户</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广泛</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，为疫情期间的很多美国人带来了经济收益。</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抖音保护美国用户的隐私信息</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软硬件设施符合国际标准。</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抖音主动就安全隐患与美国政府沟通，采取了必要的</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防控</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措施。</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特朗普政府</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禁令违反了第五修正案的正当程序原则，没有任何事实和法律依据，而且没有给抖音任何解释和回应的机会。</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特朗普政府</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禁令表面上为了维护国家安全，实际是为了煽动反华，为选举拉票造势。</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专家证人分析认为，该禁令缺乏基本的事实依据</a:t>
            </a:r>
            <a:r>
              <a:rPr lang="zh-CN" altLang="en-US"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旨在实现政治目的，而非善意地宣告国家紧急状态。</a:t>
            </a:r>
            <a:endPar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60000"/>
              </a:lnSpc>
              <a:buSzPts val="1200"/>
            </a:pPr>
            <a:endPar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4788024" y="2022634"/>
            <a:ext cx="3759462" cy="2837443"/>
          </a:xfrm>
          <a:prstGeom prst="rect">
            <a:avLst/>
          </a:prstGeom>
          <a:solidFill>
            <a:schemeClr val="accent6">
              <a:lumMod val="20000"/>
              <a:lumOff val="80000"/>
            </a:schemeClr>
          </a:solidFill>
        </p:spPr>
        <p:txBody>
          <a:bodyPr wrap="square">
            <a:spAutoFit/>
          </a:bodyPr>
          <a:lstStyle/>
          <a:p>
            <a:pPr algn="ctr">
              <a:lnSpc>
                <a:spcPct val="150000"/>
              </a:lnSpc>
            </a:pPr>
            <a:r>
              <a:rPr lang="zh-CN" altLang="zh-CN" sz="1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七点法律理由</a:t>
            </a:r>
            <a:endParaRPr lang="zh-CN" altLang="zh-CN" sz="10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行政令违反了《美国宪法》第五修正案中的正当程序原则。</a:t>
            </a: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行政令越权，颁布并未基于国家紧急状态。</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行政令越权，禁令打击扩展至所谓“异常状况和特殊威胁”范围以外，违反了《国际紧急经济权力法》。</a:t>
            </a: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行政令违反了《国际经济紧急权力法》中关于不得干扰个人和商业通讯的要求。</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国会在《国际紧急经济权力法》违反了三权分立原则，导致总统此次滥用权力。</a:t>
            </a:r>
            <a:endPar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该行政令违反了《美国宪法》第五修正案中禁止无偿征用的条款。</a:t>
            </a:r>
            <a:r>
              <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0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buSzPts val="1200"/>
            </a:pPr>
            <a:r>
              <a:rPr lang="en-US" altLang="zh-CN" sz="1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该行政令违反了《美国宪法》第一修正案中言论自由的条款。</a:t>
            </a:r>
            <a:r>
              <a:rPr lang="en-US" altLang="zh-CN" sz="1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10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279934" y="649605"/>
            <a:ext cx="2773680" cy="1226820"/>
          </a:xfrm>
          <a:prstGeom prst="rect">
            <a:avLst/>
          </a:prstGeom>
        </p:spPr>
      </p:pic>
      <p:sp>
        <p:nvSpPr>
          <p:cNvPr id="8" name="Rectangle 18"/>
          <p:cNvSpPr>
            <a:spLocks noChangeArrowheads="1"/>
          </p:cNvSpPr>
          <p:nvPr/>
        </p:nvSpPr>
        <p:spPr bwMode="auto">
          <a:xfrm>
            <a:off x="467544" y="195487"/>
            <a:ext cx="547260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defRPr/>
            </a:pPr>
            <a:r>
              <a:rPr lang="en-US" altLang="zh-CN" sz="2000" b="1" dirty="0" err="1">
                <a:solidFill>
                  <a:srgbClr val="ED8036"/>
                </a:solidFill>
                <a:latin typeface="Arial" panose="020B0604020202020204" pitchFamily="34" charset="0"/>
                <a:ea typeface="微软雅黑" panose="020B0503020204020204" pitchFamily="34" charset="-122"/>
                <a:cs typeface="Arial" panose="020B0604020202020204" pitchFamily="34" charset="0"/>
              </a:rPr>
              <a:t>Tik</a:t>
            </a:r>
            <a:r>
              <a:rPr lang="en-US" altLang="zh-CN"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-Tok</a:t>
            </a:r>
            <a:r>
              <a:rPr lang="zh-CN" altLang="en-US"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诉美国总统特朗普、美国商务部等案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9" name="图片 8"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03135"/>
            <a:ext cx="1819592" cy="280688"/>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00814" y="818111"/>
            <a:ext cx="7142371" cy="3292889"/>
          </a:xfrm>
          <a:prstGeom prst="rect">
            <a:avLst/>
          </a:prstGeom>
          <a:solidFill>
            <a:schemeClr val="accent6">
              <a:lumMod val="20000"/>
              <a:lumOff val="80000"/>
            </a:schemeClr>
          </a:solidFill>
        </p:spPr>
        <p:txBody>
          <a:bodyPr wrap="square">
            <a:spAutoFit/>
          </a:bodyPr>
          <a:lstStyle/>
          <a:p>
            <a:pPr algn="just">
              <a:lnSpc>
                <a:spcPct val="140000"/>
              </a:lnSpc>
              <a:spcAft>
                <a:spcPts val="600"/>
              </a:spcAft>
            </a:pPr>
            <a:r>
              <a:rPr lang="zh-CN" altLang="en-US" sz="1200" b="1" dirty="0">
                <a:solidFill>
                  <a:prstClr val="black"/>
                </a:solidFill>
                <a:latin typeface="微软雅黑" panose="020B0503020204020204" pitchFamily="34" charset="-122"/>
                <a:ea typeface="微软雅黑" panose="020B0503020204020204" pitchFamily="34" charset="-122"/>
              </a:rPr>
              <a:t>案件进展：</a:t>
            </a:r>
            <a:endParaRPr lang="en-US" altLang="zh-CN" sz="1200" b="1" dirty="0">
              <a:solidFill>
                <a:prstClr val="black"/>
              </a:solidFill>
              <a:latin typeface="微软雅黑" panose="020B0503020204020204" pitchFamily="34" charset="-122"/>
              <a:ea typeface="微软雅黑" panose="020B0503020204020204" pitchFamily="34" charset="-122"/>
            </a:endParaRPr>
          </a:p>
          <a:p>
            <a:pPr marL="285750" indent="-285750" algn="just">
              <a:lnSpc>
                <a:spcPct val="140000"/>
              </a:lnSpc>
              <a:spcAft>
                <a:spcPts val="600"/>
              </a:spcAft>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rPr>
              <a:t>2020</a:t>
            </a:r>
            <a:r>
              <a:rPr lang="zh-CN" altLang="zh-CN" sz="1200" dirty="0">
                <a:solidFill>
                  <a:prstClr val="black"/>
                </a:solidFill>
                <a:latin typeface="微软雅黑" panose="020B0503020204020204" pitchFamily="34" charset="-122"/>
                <a:ea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rPr>
              <a:t>9</a:t>
            </a:r>
            <a:r>
              <a:rPr lang="zh-CN" altLang="zh-CN"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23</a:t>
            </a:r>
            <a:r>
              <a:rPr lang="zh-CN" altLang="zh-CN" sz="1200" dirty="0">
                <a:solidFill>
                  <a:prstClr val="black"/>
                </a:solidFill>
                <a:latin typeface="微软雅黑" panose="020B0503020204020204" pitchFamily="34" charset="-122"/>
                <a:ea typeface="微软雅黑" panose="020B0503020204020204" pitchFamily="34" charset="-122"/>
              </a:rPr>
              <a:t>日，</a:t>
            </a:r>
            <a:r>
              <a:rPr lang="en-US" altLang="zh-CN" sz="1200" dirty="0" err="1">
                <a:solidFill>
                  <a:prstClr val="black"/>
                </a:solidFill>
                <a:latin typeface="微软雅黑" panose="020B0503020204020204" pitchFamily="34" charset="-122"/>
                <a:ea typeface="微软雅黑" panose="020B0503020204020204" pitchFamily="34" charset="-122"/>
              </a:rPr>
              <a:t>Tik</a:t>
            </a:r>
            <a:r>
              <a:rPr lang="en-US" altLang="zh-CN" sz="1200" dirty="0">
                <a:solidFill>
                  <a:prstClr val="black"/>
                </a:solidFill>
                <a:latin typeface="微软雅黑" panose="020B0503020204020204" pitchFamily="34" charset="-122"/>
                <a:ea typeface="微软雅黑" panose="020B0503020204020204" pitchFamily="34" charset="-122"/>
              </a:rPr>
              <a:t>-Tok</a:t>
            </a:r>
            <a:r>
              <a:rPr lang="zh-CN" altLang="zh-CN" sz="1200" dirty="0">
                <a:solidFill>
                  <a:prstClr val="black"/>
                </a:solidFill>
                <a:latin typeface="微软雅黑" panose="020B0503020204020204" pitchFamily="34" charset="-122"/>
                <a:ea typeface="微软雅黑" panose="020B0503020204020204" pitchFamily="34" charset="-122"/>
              </a:rPr>
              <a:t>就特朗普总统的</a:t>
            </a:r>
            <a:r>
              <a:rPr lang="en-US" altLang="zh-CN" sz="1200" dirty="0">
                <a:solidFill>
                  <a:prstClr val="black"/>
                </a:solidFill>
                <a:latin typeface="微软雅黑" panose="020B0503020204020204" pitchFamily="34" charset="-122"/>
                <a:ea typeface="微软雅黑" panose="020B0503020204020204" pitchFamily="34" charset="-122"/>
              </a:rPr>
              <a:t>8</a:t>
            </a:r>
            <a:r>
              <a:rPr lang="zh-CN" altLang="zh-CN"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6</a:t>
            </a:r>
            <a:r>
              <a:rPr lang="zh-CN" altLang="zh-CN" sz="1200" dirty="0">
                <a:solidFill>
                  <a:prstClr val="black"/>
                </a:solidFill>
                <a:latin typeface="微软雅黑" panose="020B0503020204020204" pitchFamily="34" charset="-122"/>
                <a:ea typeface="微软雅黑" panose="020B0503020204020204" pitchFamily="34" charset="-122"/>
              </a:rPr>
              <a:t>日行政令和配套的商务部部门命令向哥伦比亚特区联邦</a:t>
            </a:r>
            <a:r>
              <a:rPr lang="zh-CN" altLang="en-US" sz="1200" dirty="0">
                <a:solidFill>
                  <a:prstClr val="black"/>
                </a:solidFill>
                <a:latin typeface="微软雅黑" panose="020B0503020204020204" pitchFamily="34" charset="-122"/>
                <a:ea typeface="微软雅黑" panose="020B0503020204020204" pitchFamily="34" charset="-122"/>
              </a:rPr>
              <a:t>地方</a:t>
            </a:r>
            <a:r>
              <a:rPr lang="zh-CN" altLang="zh-CN" sz="1200" dirty="0">
                <a:solidFill>
                  <a:prstClr val="black"/>
                </a:solidFill>
                <a:latin typeface="微软雅黑" panose="020B0503020204020204" pitchFamily="34" charset="-122"/>
                <a:ea typeface="微软雅黑" panose="020B0503020204020204" pitchFamily="34" charset="-122"/>
              </a:rPr>
              <a:t>法院申请初步禁令，禁止该前述行政行为发生效力</a:t>
            </a:r>
            <a:r>
              <a:rPr lang="zh-CN" altLang="en-US" sz="1200" dirty="0">
                <a:solidFill>
                  <a:prstClr val="black"/>
                </a:solidFill>
                <a:latin typeface="微软雅黑" panose="020B0503020204020204" pitchFamily="34" charset="-122"/>
                <a:ea typeface="微软雅黑" panose="020B0503020204020204" pitchFamily="34" charset="-122"/>
              </a:rPr>
              <a:t>。</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lgn="just">
              <a:lnSpc>
                <a:spcPct val="140000"/>
              </a:lnSpc>
              <a:spcAft>
                <a:spcPts val="600"/>
              </a:spcAft>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rPr>
              <a:t>2020</a:t>
            </a:r>
            <a:r>
              <a:rPr lang="zh-CN" altLang="en-US" sz="1200" dirty="0">
                <a:solidFill>
                  <a:prstClr val="black"/>
                </a:solidFill>
                <a:latin typeface="微软雅黑" panose="020B0503020204020204" pitchFamily="34" charset="-122"/>
                <a:ea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rPr>
              <a:t>9</a:t>
            </a:r>
            <a:r>
              <a:rPr lang="zh-CN" altLang="zh-CN"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27</a:t>
            </a:r>
            <a:r>
              <a:rPr lang="zh-CN" altLang="zh-CN" sz="1200" dirty="0">
                <a:solidFill>
                  <a:prstClr val="black"/>
                </a:solidFill>
                <a:latin typeface="微软雅黑" panose="020B0503020204020204" pitchFamily="34" charset="-122"/>
                <a:ea typeface="微软雅黑" panose="020B0503020204020204" pitchFamily="34" charset="-122"/>
              </a:rPr>
              <a:t>日</a:t>
            </a:r>
            <a:r>
              <a:rPr lang="zh-CN" altLang="en-US" sz="1200" dirty="0">
                <a:solidFill>
                  <a:prstClr val="black"/>
                </a:solidFill>
                <a:latin typeface="微软雅黑" panose="020B0503020204020204" pitchFamily="34" charset="-122"/>
                <a:ea typeface="微软雅黑" panose="020B0503020204020204" pitchFamily="34" charset="-122"/>
              </a:rPr>
              <a:t>，</a:t>
            </a:r>
            <a:r>
              <a:rPr lang="zh-CN" altLang="zh-CN" sz="1200" dirty="0">
                <a:solidFill>
                  <a:prstClr val="black"/>
                </a:solidFill>
                <a:latin typeface="微软雅黑" panose="020B0503020204020204" pitchFamily="34" charset="-122"/>
                <a:ea typeface="微软雅黑" panose="020B0503020204020204" pitchFamily="34" charset="-122"/>
              </a:rPr>
              <a:t>法官作出了初步禁令，宣告总统行政令和商务部部门命令中的第一方面内容（“强制下架”）不生效。</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lgn="just">
              <a:lnSpc>
                <a:spcPct val="140000"/>
              </a:lnSpc>
              <a:spcAft>
                <a:spcPts val="600"/>
              </a:spcAft>
              <a:buFont typeface="Wingdings" panose="05000000000000000000" pitchFamily="2" charset="2"/>
              <a:buChar char="l"/>
            </a:pPr>
            <a:r>
              <a:rPr lang="en-US" altLang="zh-CN" sz="1200" dirty="0">
                <a:solidFill>
                  <a:prstClr val="black"/>
                </a:solidFill>
                <a:latin typeface="微软雅黑" panose="020B0503020204020204" pitchFamily="34" charset="-122"/>
                <a:ea typeface="微软雅黑" panose="020B0503020204020204" pitchFamily="34" charset="-122"/>
              </a:rPr>
              <a:t>2020</a:t>
            </a:r>
            <a:r>
              <a:rPr lang="zh-CN" altLang="en-US" sz="1200" dirty="0">
                <a:solidFill>
                  <a:prstClr val="black"/>
                </a:solidFill>
                <a:latin typeface="微软雅黑" panose="020B0503020204020204" pitchFamily="34" charset="-122"/>
                <a:ea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rPr>
              <a:t>10</a:t>
            </a:r>
            <a:r>
              <a:rPr lang="zh-CN" altLang="en-US"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30</a:t>
            </a:r>
            <a:r>
              <a:rPr lang="zh-CN" altLang="en-US" sz="1200" dirty="0">
                <a:solidFill>
                  <a:prstClr val="black"/>
                </a:solidFill>
                <a:latin typeface="微软雅黑" panose="020B0503020204020204" pitchFamily="34" charset="-122"/>
                <a:ea typeface="微软雅黑" panose="020B0503020204020204" pitchFamily="34" charset="-122"/>
              </a:rPr>
              <a:t>日，宾夕法尼亚州联邦地方法院发布临时禁令，阻止美国政府从</a:t>
            </a:r>
            <a:r>
              <a:rPr lang="en-US" altLang="zh-CN" sz="1200" dirty="0">
                <a:solidFill>
                  <a:prstClr val="black"/>
                </a:solidFill>
                <a:latin typeface="微软雅黑" panose="020B0503020204020204" pitchFamily="34" charset="-122"/>
                <a:ea typeface="微软雅黑" panose="020B0503020204020204" pitchFamily="34" charset="-122"/>
              </a:rPr>
              <a:t>11</a:t>
            </a:r>
            <a:r>
              <a:rPr lang="zh-CN" altLang="en-US"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12</a:t>
            </a:r>
            <a:r>
              <a:rPr lang="zh-CN" altLang="en-US" sz="1200" dirty="0">
                <a:solidFill>
                  <a:prstClr val="black"/>
                </a:solidFill>
                <a:latin typeface="微软雅黑" panose="020B0503020204020204" pitchFamily="34" charset="-122"/>
                <a:ea typeface="微软雅黑" panose="020B0503020204020204" pitchFamily="34" charset="-122"/>
              </a:rPr>
              <a:t>日开始对</a:t>
            </a:r>
            <a:r>
              <a:rPr lang="en-US" altLang="zh-CN" sz="1200" dirty="0" err="1">
                <a:solidFill>
                  <a:prstClr val="black"/>
                </a:solidFill>
                <a:latin typeface="微软雅黑" panose="020B0503020204020204" pitchFamily="34" charset="-122"/>
                <a:ea typeface="微软雅黑" panose="020B0503020204020204" pitchFamily="34" charset="-122"/>
              </a:rPr>
              <a:t>Tik</a:t>
            </a:r>
            <a:r>
              <a:rPr lang="en-US" altLang="zh-CN" sz="1200" dirty="0">
                <a:solidFill>
                  <a:prstClr val="black"/>
                </a:solidFill>
                <a:latin typeface="微软雅黑" panose="020B0503020204020204" pitchFamily="34" charset="-122"/>
                <a:ea typeface="微软雅黑" panose="020B0503020204020204" pitchFamily="34" charset="-122"/>
              </a:rPr>
              <a:t> Tok</a:t>
            </a:r>
            <a:r>
              <a:rPr lang="zh-CN" altLang="en-US" sz="1200" dirty="0">
                <a:solidFill>
                  <a:prstClr val="black"/>
                </a:solidFill>
                <a:latin typeface="微软雅黑" panose="020B0503020204020204" pitchFamily="34" charset="-122"/>
                <a:ea typeface="微软雅黑" panose="020B0503020204020204" pitchFamily="34" charset="-122"/>
              </a:rPr>
              <a:t>施加限制。</a:t>
            </a:r>
            <a:endParaRPr lang="en-US" altLang="zh-CN" sz="1200" dirty="0">
              <a:solidFill>
                <a:prstClr val="black"/>
              </a:solidFill>
              <a:latin typeface="微软雅黑" panose="020B0503020204020204" pitchFamily="34" charset="-122"/>
              <a:ea typeface="微软雅黑" panose="020B0503020204020204" pitchFamily="34" charset="-122"/>
            </a:endParaRPr>
          </a:p>
          <a:p>
            <a:pPr marL="285750" indent="-285750" algn="just">
              <a:lnSpc>
                <a:spcPct val="140000"/>
              </a:lnSpc>
              <a:spcAft>
                <a:spcPts val="600"/>
              </a:spcAft>
              <a:buFont typeface="Wingdings" panose="05000000000000000000" pitchFamily="2" charset="2"/>
              <a:buChar char="l"/>
            </a:pPr>
            <a:r>
              <a:rPr lang="en-US" altLang="zh-CN" sz="1200" b="1" dirty="0">
                <a:solidFill>
                  <a:prstClr val="black"/>
                </a:solidFill>
                <a:latin typeface="微软雅黑" panose="020B0503020204020204" pitchFamily="34" charset="-122"/>
                <a:ea typeface="微软雅黑" panose="020B0503020204020204" pitchFamily="34" charset="-122"/>
              </a:rPr>
              <a:t>2020</a:t>
            </a:r>
            <a:r>
              <a:rPr lang="zh-CN" altLang="en-US" sz="1200" b="1" dirty="0">
                <a:solidFill>
                  <a:prstClr val="black"/>
                </a:solidFill>
                <a:latin typeface="微软雅黑" panose="020B0503020204020204" pitchFamily="34" charset="-122"/>
                <a:ea typeface="微软雅黑" panose="020B0503020204020204" pitchFamily="34" charset="-122"/>
              </a:rPr>
              <a:t>年</a:t>
            </a:r>
            <a:r>
              <a:rPr lang="en-US" altLang="zh-CN" sz="1200" b="1" dirty="0">
                <a:solidFill>
                  <a:prstClr val="black"/>
                </a:solidFill>
                <a:latin typeface="微软雅黑" panose="020B0503020204020204" pitchFamily="34" charset="-122"/>
                <a:ea typeface="微软雅黑" panose="020B0503020204020204" pitchFamily="34" charset="-122"/>
              </a:rPr>
              <a:t>11</a:t>
            </a:r>
            <a:r>
              <a:rPr lang="zh-CN" altLang="en-US" sz="1200" b="1" dirty="0">
                <a:solidFill>
                  <a:prstClr val="black"/>
                </a:solidFill>
                <a:latin typeface="微软雅黑" panose="020B0503020204020204" pitchFamily="34" charset="-122"/>
                <a:ea typeface="微软雅黑" panose="020B0503020204020204" pitchFamily="34" charset="-122"/>
              </a:rPr>
              <a:t>月</a:t>
            </a:r>
            <a:r>
              <a:rPr lang="en-US" altLang="zh-CN" sz="1200" b="1" dirty="0">
                <a:solidFill>
                  <a:prstClr val="black"/>
                </a:solidFill>
                <a:latin typeface="微软雅黑" panose="020B0503020204020204" pitchFamily="34" charset="-122"/>
                <a:ea typeface="微软雅黑" panose="020B0503020204020204" pitchFamily="34" charset="-122"/>
              </a:rPr>
              <a:t>12</a:t>
            </a:r>
            <a:r>
              <a:rPr lang="zh-CN" altLang="en-US" sz="1200" b="1" dirty="0">
                <a:solidFill>
                  <a:prstClr val="black"/>
                </a:solidFill>
                <a:latin typeface="微软雅黑" panose="020B0503020204020204" pitchFamily="34" charset="-122"/>
                <a:ea typeface="微软雅黑" panose="020B0503020204020204" pitchFamily="34" charset="-122"/>
              </a:rPr>
              <a:t>日，美国商务部发表声明，将暂不执行原定于当天生效的禁止移动应用程序</a:t>
            </a:r>
            <a:r>
              <a:rPr lang="en-US" altLang="zh-CN" sz="1200" b="1" dirty="0" err="1">
                <a:solidFill>
                  <a:prstClr val="black"/>
                </a:solidFill>
                <a:latin typeface="微软雅黑" panose="020B0503020204020204" pitchFamily="34" charset="-122"/>
                <a:ea typeface="微软雅黑" panose="020B0503020204020204" pitchFamily="34" charset="-122"/>
              </a:rPr>
              <a:t>TikTok</a:t>
            </a:r>
            <a:r>
              <a:rPr lang="zh-CN" altLang="en-US" sz="1200" b="1" dirty="0">
                <a:solidFill>
                  <a:prstClr val="black"/>
                </a:solidFill>
                <a:latin typeface="微软雅黑" panose="020B0503020204020204" pitchFamily="34" charset="-122"/>
                <a:ea typeface="微软雅黑" panose="020B0503020204020204" pitchFamily="34" charset="-122"/>
              </a:rPr>
              <a:t>在美境内相关交易的命令。</a:t>
            </a:r>
            <a:endParaRPr lang="en-US" altLang="zh-CN" sz="1200" b="1" dirty="0">
              <a:solidFill>
                <a:prstClr val="black"/>
              </a:solidFill>
              <a:latin typeface="微软雅黑" panose="020B0503020204020204" pitchFamily="34" charset="-122"/>
              <a:ea typeface="微软雅黑" panose="020B0503020204020204" pitchFamily="34" charset="-122"/>
            </a:endParaRPr>
          </a:p>
          <a:p>
            <a:pPr marL="285750" indent="-285750" algn="just">
              <a:lnSpc>
                <a:spcPct val="140000"/>
              </a:lnSpc>
              <a:spcAft>
                <a:spcPts val="600"/>
              </a:spcAft>
              <a:buFont typeface="Wingdings" panose="05000000000000000000" pitchFamily="2" charset="2"/>
              <a:buChar char="l"/>
            </a:pPr>
            <a:r>
              <a:rPr lang="zh-CN" altLang="en-US" sz="1200" dirty="0">
                <a:solidFill>
                  <a:prstClr val="black"/>
                </a:solidFill>
                <a:latin typeface="微软雅黑" panose="020B0503020204020204" pitchFamily="34" charset="-122"/>
                <a:ea typeface="微软雅黑" panose="020B0503020204020204" pitchFamily="34" charset="-122"/>
              </a:rPr>
              <a:t>美国当地时间</a:t>
            </a:r>
            <a:r>
              <a:rPr lang="en-US" altLang="zh-CN" sz="1200" dirty="0">
                <a:solidFill>
                  <a:prstClr val="black"/>
                </a:solidFill>
                <a:latin typeface="微软雅黑" panose="020B0503020204020204" pitchFamily="34" charset="-122"/>
                <a:ea typeface="微软雅黑" panose="020B0503020204020204" pitchFamily="34" charset="-122"/>
              </a:rPr>
              <a:t>2021</a:t>
            </a:r>
            <a:r>
              <a:rPr lang="zh-CN" altLang="en-US" sz="1200" dirty="0">
                <a:solidFill>
                  <a:prstClr val="black"/>
                </a:solidFill>
                <a:latin typeface="微软雅黑" panose="020B0503020204020204" pitchFamily="34" charset="-122"/>
                <a:ea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rPr>
              <a:t>2</a:t>
            </a:r>
            <a:r>
              <a:rPr lang="zh-CN" altLang="en-US" sz="1200" dirty="0">
                <a:solidFill>
                  <a:prstClr val="black"/>
                </a:solidFill>
                <a:latin typeface="微软雅黑" panose="020B0503020204020204" pitchFamily="34" charset="-122"/>
                <a:ea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rPr>
              <a:t>10</a:t>
            </a:r>
            <a:r>
              <a:rPr lang="zh-CN" altLang="en-US" sz="1200" dirty="0">
                <a:solidFill>
                  <a:prstClr val="black"/>
                </a:solidFill>
                <a:latin typeface="微软雅黑" panose="020B0503020204020204" pitchFamily="34" charset="-122"/>
                <a:ea typeface="微软雅黑" panose="020B0503020204020204" pitchFamily="34" charset="-122"/>
              </a:rPr>
              <a:t>日，</a:t>
            </a:r>
            <a:r>
              <a:rPr lang="zh-CN" altLang="en-US" sz="1200" b="1" dirty="0">
                <a:solidFill>
                  <a:prstClr val="black"/>
                </a:solidFill>
                <a:latin typeface="微软雅黑" panose="020B0503020204020204" pitchFamily="34" charset="-122"/>
                <a:ea typeface="微软雅黑" panose="020B0503020204020204" pitchFamily="34" charset="-122"/>
              </a:rPr>
              <a:t>美国拜登政府要求联邦法院暂停抖音海外版</a:t>
            </a:r>
            <a:r>
              <a:rPr lang="en-US" altLang="zh-CN" sz="1200" b="1" dirty="0" err="1">
                <a:solidFill>
                  <a:prstClr val="black"/>
                </a:solidFill>
                <a:latin typeface="微软雅黑" panose="020B0503020204020204" pitchFamily="34" charset="-122"/>
                <a:ea typeface="微软雅黑" panose="020B0503020204020204" pitchFamily="34" charset="-122"/>
              </a:rPr>
              <a:t>TikTok</a:t>
            </a:r>
            <a:r>
              <a:rPr lang="zh-CN" altLang="en-US" sz="1200" b="1" dirty="0">
                <a:solidFill>
                  <a:prstClr val="black"/>
                </a:solidFill>
                <a:latin typeface="微软雅黑" panose="020B0503020204020204" pitchFamily="34" charset="-122"/>
                <a:ea typeface="微软雅黑" panose="020B0503020204020204" pitchFamily="34" charset="-122"/>
              </a:rPr>
              <a:t>禁令，以便重新审查这款移动应用程序对美国国家安全的威胁。</a:t>
            </a:r>
            <a:endParaRPr lang="zh-CN" altLang="en-US" sz="1200" b="1" dirty="0">
              <a:solidFill>
                <a:prstClr val="black"/>
              </a:solidFill>
              <a:latin typeface="微软雅黑" panose="020B0503020204020204" pitchFamily="34" charset="-122"/>
              <a:ea typeface="微软雅黑" panose="020B0503020204020204" pitchFamily="34" charset="-122"/>
            </a:endParaRPr>
          </a:p>
        </p:txBody>
      </p:sp>
      <p:pic>
        <p:nvPicPr>
          <p:cNvPr id="6" name="图片 5"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97121" y="362791"/>
            <a:ext cx="1819592" cy="280688"/>
          </a:xfrm>
          <a:prstGeom prst="rect">
            <a:avLst/>
          </a:prstGeom>
          <a:noFill/>
          <a:ln>
            <a:noFill/>
          </a:ln>
        </p:spPr>
      </p:pic>
      <p:sp>
        <p:nvSpPr>
          <p:cNvPr id="8" name="Rectangle 18"/>
          <p:cNvSpPr>
            <a:spLocks noChangeArrowheads="1"/>
          </p:cNvSpPr>
          <p:nvPr/>
        </p:nvSpPr>
        <p:spPr bwMode="auto">
          <a:xfrm>
            <a:off x="467544" y="195487"/>
            <a:ext cx="547260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defRPr/>
            </a:pPr>
            <a:r>
              <a:rPr lang="en-US" altLang="zh-CN" sz="2000" b="1" dirty="0" err="1">
                <a:solidFill>
                  <a:srgbClr val="ED8036"/>
                </a:solidFill>
                <a:latin typeface="Arial" panose="020B0604020202020204" pitchFamily="34" charset="0"/>
                <a:ea typeface="微软雅黑" panose="020B0503020204020204" pitchFamily="34" charset="-122"/>
                <a:cs typeface="Arial" panose="020B0604020202020204" pitchFamily="34" charset="0"/>
              </a:rPr>
              <a:t>Tik</a:t>
            </a:r>
            <a:r>
              <a:rPr lang="en-US" altLang="zh-CN"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-Tok</a:t>
            </a:r>
            <a:r>
              <a:rPr lang="zh-CN" altLang="en-US" sz="2000" b="1" dirty="0">
                <a:solidFill>
                  <a:srgbClr val="ED8036"/>
                </a:solidFill>
                <a:latin typeface="Arial" panose="020B0604020202020204" pitchFamily="34" charset="0"/>
                <a:ea typeface="微软雅黑" panose="020B0503020204020204" pitchFamily="34" charset="-122"/>
                <a:cs typeface="Arial" panose="020B0604020202020204" pitchFamily="34" charset="0"/>
              </a:rPr>
              <a:t>诉美国总统特朗普、美国商务部等案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72200" y="3365854"/>
            <a:ext cx="2753587" cy="1747838"/>
          </a:xfrm>
          <a:prstGeom prst="rect">
            <a:avLst/>
          </a:prstGeom>
          <a:solidFill>
            <a:schemeClr val="tx2">
              <a:lumMod val="20000"/>
              <a:lumOff val="80000"/>
            </a:schemeClr>
          </a:solidFill>
        </p:spPr>
      </p:pic>
      <p:pic>
        <p:nvPicPr>
          <p:cNvPr id="21" name="图片 20"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5" name="矩形 4"/>
          <p:cNvSpPr/>
          <p:nvPr/>
        </p:nvSpPr>
        <p:spPr>
          <a:xfrm>
            <a:off x="1062990" y="1136333"/>
            <a:ext cx="7244239" cy="2229521"/>
          </a:xfrm>
          <a:prstGeom prst="rect">
            <a:avLst/>
          </a:prstGeom>
          <a:solidFill>
            <a:schemeClr val="tx2">
              <a:lumMod val="20000"/>
              <a:lumOff val="80000"/>
            </a:schemeClr>
          </a:solidFill>
        </p:spPr>
        <p:txBody>
          <a:bodyPr wrap="square">
            <a:spAutoFit/>
          </a:bodyPr>
          <a:lstStyle/>
          <a:p>
            <a:pPr marL="171450" indent="-171450" algn="just">
              <a:lnSpc>
                <a:spcPct val="150000"/>
              </a:lnSpc>
              <a:spcAft>
                <a:spcPts val="600"/>
              </a:spcAft>
              <a:buFont typeface="Wingdings" panose="05000000000000000000" pitchFamily="2" charset="2"/>
              <a:buChar char="l"/>
            </a:pPr>
            <a:r>
              <a:rPr lang="en-US" sz="1200" dirty="0" err="1">
                <a:solidFill>
                  <a:prstClr val="black"/>
                </a:solidFill>
                <a:latin typeface="微软雅黑" panose="020B0503020204020204" pitchFamily="34" charset="-122"/>
                <a:ea typeface="微软雅黑" panose="020B0503020204020204" pitchFamily="34" charset="-122"/>
              </a:rPr>
              <a:t>箩筐技术是一家</a:t>
            </a:r>
            <a:r>
              <a:rPr lang="zh-CN" altLang="en-US" sz="1200" dirty="0">
                <a:solidFill>
                  <a:prstClr val="black"/>
                </a:solidFill>
                <a:latin typeface="微软雅黑" panose="020B0503020204020204" pitchFamily="34" charset="-122"/>
                <a:ea typeface="微软雅黑" panose="020B0503020204020204" pitchFamily="34" charset="-122"/>
              </a:rPr>
              <a:t>美股上市的</a:t>
            </a:r>
            <a:r>
              <a:rPr lang="en-US" sz="1200" dirty="0" err="1">
                <a:solidFill>
                  <a:prstClr val="black"/>
                </a:solidFill>
                <a:latin typeface="微软雅黑" panose="020B0503020204020204" pitchFamily="34" charset="-122"/>
                <a:ea typeface="微软雅黑" panose="020B0503020204020204" pitchFamily="34" charset="-122"/>
              </a:rPr>
              <a:t>大数据技术公司</a:t>
            </a:r>
            <a:r>
              <a:rPr lang="en-US"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其</a:t>
            </a:r>
            <a:r>
              <a:rPr lang="en-US" sz="1200" dirty="0" err="1">
                <a:solidFill>
                  <a:prstClr val="black"/>
                </a:solidFill>
                <a:latin typeface="微软雅黑" panose="020B0503020204020204" pitchFamily="34" charset="-122"/>
                <a:ea typeface="微软雅黑" panose="020B0503020204020204" pitchFamily="34" charset="-122"/>
              </a:rPr>
              <a:t>技术应用于智能交通、自动驾驶、车路通信、遥感云服务等领域</a:t>
            </a:r>
            <a:r>
              <a:rPr lang="zh-CN" altLang="en-US" sz="1200" dirty="0">
                <a:solidFill>
                  <a:prstClr val="black"/>
                </a:solidFill>
                <a:latin typeface="微软雅黑" panose="020B0503020204020204" pitchFamily="34" charset="-122"/>
                <a:ea typeface="微软雅黑" panose="020B0503020204020204" pitchFamily="34" charset="-122"/>
              </a:rPr>
              <a:t>。</a:t>
            </a:r>
            <a:r>
              <a:rPr lang="en-US" sz="1200" dirty="0">
                <a:solidFill>
                  <a:prstClr val="black"/>
                </a:solidFill>
                <a:latin typeface="微软雅黑" panose="020B0503020204020204" pitchFamily="34" charset="-122"/>
                <a:ea typeface="微软雅黑" panose="020B0503020204020204" pitchFamily="34" charset="-122"/>
              </a:rPr>
              <a:t>2021</a:t>
            </a:r>
            <a:r>
              <a:rPr lang="zh-CN" altLang="en-US" sz="1200" dirty="0">
                <a:solidFill>
                  <a:prstClr val="black"/>
                </a:solidFill>
                <a:latin typeface="微软雅黑" panose="020B0503020204020204" pitchFamily="34" charset="-122"/>
                <a:ea typeface="微软雅黑" panose="020B0503020204020204" pitchFamily="34" charset="-122"/>
              </a:rPr>
              <a:t>年</a:t>
            </a:r>
            <a:r>
              <a:rPr sz="1200" dirty="0">
                <a:solidFill>
                  <a:prstClr val="black"/>
                </a:solidFill>
                <a:latin typeface="微软雅黑" panose="020B0503020204020204" pitchFamily="34" charset="-122"/>
                <a:ea typeface="微软雅黑" panose="020B0503020204020204" pitchFamily="34" charset="-122"/>
              </a:rPr>
              <a:t>1月14日，箩筐技术公司</a:t>
            </a:r>
            <a:r>
              <a:rPr lang="zh-CN" altLang="en-US" sz="1200" dirty="0">
                <a:solidFill>
                  <a:prstClr val="black"/>
                </a:solidFill>
                <a:latin typeface="微软雅黑" panose="020B0503020204020204" pitchFamily="34" charset="-122"/>
                <a:ea typeface="微软雅黑" panose="020B0503020204020204" pitchFamily="34" charset="-122"/>
              </a:rPr>
              <a:t>被列</a:t>
            </a:r>
            <a:r>
              <a:rPr sz="1200" dirty="0">
                <a:solidFill>
                  <a:prstClr val="black"/>
                </a:solidFill>
                <a:latin typeface="微软雅黑" panose="020B0503020204020204" pitchFamily="34" charset="-122"/>
                <a:ea typeface="微软雅黑" panose="020B0503020204020204" pitchFamily="34" charset="-122"/>
              </a:rPr>
              <a:t>入 “</a:t>
            </a:r>
            <a:r>
              <a:rPr sz="1200" dirty="0" err="1">
                <a:solidFill>
                  <a:prstClr val="black"/>
                </a:solidFill>
                <a:latin typeface="微软雅黑" panose="020B0503020204020204" pitchFamily="34" charset="-122"/>
                <a:ea typeface="微软雅黑" panose="020B0503020204020204" pitchFamily="34" charset="-122"/>
              </a:rPr>
              <a:t>涉军</a:t>
            </a:r>
            <a:r>
              <a:rPr lang="zh-CN" altLang="en-US" sz="1200" dirty="0">
                <a:solidFill>
                  <a:prstClr val="black"/>
                </a:solidFill>
                <a:latin typeface="微软雅黑" panose="020B0503020204020204" pitchFamily="34" charset="-122"/>
                <a:ea typeface="微软雅黑" panose="020B0503020204020204" pitchFamily="34" charset="-122"/>
              </a:rPr>
              <a:t>清单</a:t>
            </a:r>
            <a:r>
              <a:rPr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a:t>
            </a:r>
            <a:r>
              <a:rPr sz="1200" dirty="0" err="1">
                <a:solidFill>
                  <a:prstClr val="black"/>
                </a:solidFill>
                <a:latin typeface="微软雅黑" panose="020B0503020204020204" pitchFamily="34" charset="-122"/>
                <a:ea typeface="微软雅黑" panose="020B0503020204020204" pitchFamily="34" charset="-122"/>
              </a:rPr>
              <a:t>美国投资者</a:t>
            </a:r>
            <a:r>
              <a:rPr lang="zh-CN" altLang="en-US" sz="1200" dirty="0">
                <a:solidFill>
                  <a:prstClr val="black"/>
                </a:solidFill>
                <a:latin typeface="微软雅黑" panose="020B0503020204020204" pitchFamily="34" charset="-122"/>
                <a:ea typeface="微软雅黑" panose="020B0503020204020204" pitchFamily="34" charset="-122"/>
              </a:rPr>
              <a:t>被要求</a:t>
            </a:r>
            <a:r>
              <a:rPr sz="1200" dirty="0">
                <a:solidFill>
                  <a:prstClr val="black"/>
                </a:solidFill>
                <a:latin typeface="微软雅黑" panose="020B0503020204020204" pitchFamily="34" charset="-122"/>
                <a:ea typeface="微软雅黑" panose="020B0503020204020204" pitchFamily="34" charset="-122"/>
              </a:rPr>
              <a:t>在2021年11月11日前出售所持股份，纳斯达克随后进入对箩筐技术的退市裁决程序。</a:t>
            </a:r>
            <a:endParaRPr sz="1200" dirty="0">
              <a:solidFill>
                <a:prstClr val="black"/>
              </a:solidFill>
              <a:latin typeface="微软雅黑" panose="020B0503020204020204" pitchFamily="34" charset="-122"/>
              <a:ea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l"/>
            </a:pPr>
            <a:r>
              <a:rPr lang="en-US" sz="1200" dirty="0">
                <a:solidFill>
                  <a:prstClr val="black"/>
                </a:solidFill>
                <a:latin typeface="微软雅黑" panose="020B0503020204020204" pitchFamily="34" charset="-122"/>
                <a:ea typeface="微软雅黑" panose="020B0503020204020204" pitchFamily="34" charset="-122"/>
              </a:rPr>
              <a:t>2021</a:t>
            </a:r>
            <a:r>
              <a:rPr lang="zh-CN" altLang="en-US" sz="1200" dirty="0">
                <a:solidFill>
                  <a:prstClr val="black"/>
                </a:solidFill>
                <a:latin typeface="微软雅黑" panose="020B0503020204020204" pitchFamily="34" charset="-122"/>
                <a:ea typeface="微软雅黑" panose="020B0503020204020204" pitchFamily="34" charset="-122"/>
              </a:rPr>
              <a:t>年</a:t>
            </a:r>
            <a:r>
              <a:rPr sz="1200" dirty="0">
                <a:solidFill>
                  <a:prstClr val="black"/>
                </a:solidFill>
                <a:latin typeface="微软雅黑" panose="020B0503020204020204" pitchFamily="34" charset="-122"/>
                <a:ea typeface="微软雅黑" panose="020B0503020204020204" pitchFamily="34" charset="-122"/>
              </a:rPr>
              <a:t>3月4日，箩筐技术向</a:t>
            </a:r>
            <a:r>
              <a:rPr lang="zh-CN" altLang="en-US" sz="1200" dirty="0">
                <a:solidFill>
                  <a:prstClr val="black"/>
                </a:solidFill>
                <a:latin typeface="微软雅黑" panose="020B0503020204020204" pitchFamily="34" charset="-122"/>
                <a:ea typeface="微软雅黑" panose="020B0503020204020204" pitchFamily="34" charset="-122"/>
              </a:rPr>
              <a:t>哥伦比亚特区联邦地方法院</a:t>
            </a:r>
            <a:r>
              <a:rPr sz="1200" dirty="0" err="1">
                <a:solidFill>
                  <a:prstClr val="black"/>
                </a:solidFill>
                <a:latin typeface="微软雅黑" panose="020B0503020204020204" pitchFamily="34" charset="-122"/>
                <a:ea typeface="微软雅黑" panose="020B0503020204020204" pitchFamily="34" charset="-122"/>
              </a:rPr>
              <a:t>提起诉讼，要求将其撤下“涉军</a:t>
            </a:r>
            <a:r>
              <a:rPr lang="zh-CN" altLang="en-US" sz="1200" dirty="0">
                <a:solidFill>
                  <a:prstClr val="black"/>
                </a:solidFill>
                <a:latin typeface="微软雅黑" panose="020B0503020204020204" pitchFamily="34" charset="-122"/>
                <a:ea typeface="微软雅黑" panose="020B0503020204020204" pitchFamily="34" charset="-122"/>
              </a:rPr>
              <a:t>清单</a:t>
            </a:r>
            <a:r>
              <a:rPr sz="1200" dirty="0">
                <a:solidFill>
                  <a:prstClr val="black"/>
                </a:solidFill>
                <a:latin typeface="微软雅黑" panose="020B0503020204020204" pitchFamily="34" charset="-122"/>
                <a:ea typeface="微软雅黑" panose="020B0503020204020204" pitchFamily="34" charset="-122"/>
              </a:rPr>
              <a:t>”。</a:t>
            </a:r>
            <a:endParaRPr sz="1200" dirty="0">
              <a:solidFill>
                <a:prstClr val="black"/>
              </a:solidFill>
              <a:latin typeface="微软雅黑" panose="020B0503020204020204" pitchFamily="34" charset="-122"/>
              <a:ea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l"/>
            </a:pPr>
            <a:r>
              <a:rPr lang="en-US" sz="1200" dirty="0">
                <a:solidFill>
                  <a:prstClr val="black"/>
                </a:solidFill>
                <a:latin typeface="微软雅黑" panose="020B0503020204020204" pitchFamily="34" charset="-122"/>
                <a:ea typeface="微软雅黑" panose="020B0503020204020204" pitchFamily="34" charset="-122"/>
              </a:rPr>
              <a:t>2021</a:t>
            </a:r>
            <a:r>
              <a:rPr lang="zh-CN" altLang="en-US" sz="1200" dirty="0">
                <a:solidFill>
                  <a:prstClr val="black"/>
                </a:solidFill>
                <a:latin typeface="微软雅黑" panose="020B0503020204020204" pitchFamily="34" charset="-122"/>
                <a:ea typeface="微软雅黑" panose="020B0503020204020204" pitchFamily="34" charset="-122"/>
              </a:rPr>
              <a:t>年</a:t>
            </a:r>
            <a:r>
              <a:rPr sz="1200" dirty="0">
                <a:solidFill>
                  <a:prstClr val="black"/>
                </a:solidFill>
                <a:latin typeface="微软雅黑" panose="020B0503020204020204" pitchFamily="34" charset="-122"/>
                <a:ea typeface="微软雅黑" panose="020B0503020204020204" pitchFamily="34" charset="-122"/>
              </a:rPr>
              <a:t>5月6日，哥伦比亚特区</a:t>
            </a:r>
            <a:r>
              <a:rPr lang="zh-CN" altLang="en-US" sz="1200" dirty="0">
                <a:solidFill>
                  <a:prstClr val="black"/>
                </a:solidFill>
                <a:latin typeface="微软雅黑" panose="020B0503020204020204" pitchFamily="34" charset="-122"/>
                <a:ea typeface="微软雅黑" panose="020B0503020204020204" pitchFamily="34" charset="-122"/>
              </a:rPr>
              <a:t>联邦</a:t>
            </a:r>
            <a:r>
              <a:rPr sz="1200" dirty="0" err="1">
                <a:solidFill>
                  <a:prstClr val="black"/>
                </a:solidFill>
                <a:latin typeface="微软雅黑" panose="020B0503020204020204" pitchFamily="34" charset="-122"/>
                <a:ea typeface="微软雅黑" panose="020B0503020204020204" pitchFamily="34" charset="-122"/>
              </a:rPr>
              <a:t>地方法院的</a:t>
            </a:r>
            <a:r>
              <a:rPr lang="zh-CN" altLang="en-US" sz="1200" dirty="0">
                <a:solidFill>
                  <a:prstClr val="black"/>
                </a:solidFill>
                <a:latin typeface="微软雅黑" panose="020B0503020204020204" pitchFamily="34" charset="-122"/>
                <a:ea typeface="微软雅黑" panose="020B0503020204020204" pitchFamily="34" charset="-122"/>
              </a:rPr>
              <a:t>颁布裁决，</a:t>
            </a:r>
            <a:r>
              <a:rPr sz="1200" b="1" dirty="0" err="1">
                <a:solidFill>
                  <a:prstClr val="black"/>
                </a:solidFill>
                <a:latin typeface="微软雅黑" panose="020B0503020204020204" pitchFamily="34" charset="-122"/>
                <a:ea typeface="微软雅黑" panose="020B0503020204020204" pitchFamily="34" charset="-122"/>
              </a:rPr>
              <a:t>暂停了美国国防部和其他美国政府机构把箩筐</a:t>
            </a:r>
            <a:r>
              <a:rPr lang="zh-CN" altLang="en-US" sz="1200" b="1" dirty="0">
                <a:solidFill>
                  <a:prstClr val="black"/>
                </a:solidFill>
                <a:latin typeface="微软雅黑" panose="020B0503020204020204" pitchFamily="34" charset="-122"/>
                <a:ea typeface="微软雅黑" panose="020B0503020204020204" pitchFamily="34" charset="-122"/>
              </a:rPr>
              <a:t>技术</a:t>
            </a:r>
            <a:r>
              <a:rPr sz="1200" b="1" dirty="0">
                <a:solidFill>
                  <a:prstClr val="black"/>
                </a:solidFill>
                <a:latin typeface="微软雅黑" panose="020B0503020204020204" pitchFamily="34" charset="-122"/>
                <a:ea typeface="微软雅黑" panose="020B0503020204020204" pitchFamily="34" charset="-122"/>
              </a:rPr>
              <a:t>认定为涉军企业的行政命令，以及由行政命令13959导致的限制</a:t>
            </a:r>
            <a:r>
              <a:rPr sz="1200" dirty="0">
                <a:solidFill>
                  <a:prstClr val="black"/>
                </a:solidFill>
                <a:latin typeface="微软雅黑" panose="020B0503020204020204" pitchFamily="34" charset="-122"/>
                <a:ea typeface="微软雅黑" panose="020B0503020204020204" pitchFamily="34" charset="-122"/>
              </a:rPr>
              <a:t>，此裁决立即生效。</a:t>
            </a:r>
            <a:endParaRPr sz="1200" dirty="0">
              <a:solidFill>
                <a:prstClr val="black"/>
              </a:solidFill>
              <a:latin typeface="微软雅黑" panose="020B0503020204020204" pitchFamily="34" charset="-122"/>
              <a:ea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l"/>
            </a:pPr>
            <a:r>
              <a:rPr sz="1200" dirty="0">
                <a:solidFill>
                  <a:prstClr val="black"/>
                </a:solidFill>
                <a:latin typeface="微软雅黑" panose="020B0503020204020204" pitchFamily="34" charset="-122"/>
                <a:ea typeface="微软雅黑" panose="020B0503020204020204" pitchFamily="34" charset="-122"/>
              </a:rPr>
              <a:t>随后，</a:t>
            </a:r>
            <a:r>
              <a:rPr sz="1200" b="1" dirty="0">
                <a:solidFill>
                  <a:prstClr val="black"/>
                </a:solidFill>
                <a:latin typeface="微软雅黑" panose="020B0503020204020204" pitchFamily="34" charset="-122"/>
                <a:ea typeface="微软雅黑" panose="020B0503020204020204" pitchFamily="34" charset="-122"/>
              </a:rPr>
              <a:t>纳斯达克撤销了对箩筐的退市裁决</a:t>
            </a:r>
            <a:r>
              <a:rPr sz="1200" dirty="0">
                <a:solidFill>
                  <a:prstClr val="black"/>
                </a:solidFill>
                <a:latin typeface="微软雅黑" panose="020B0503020204020204" pitchFamily="34" charset="-122"/>
                <a:ea typeface="微软雅黑" panose="020B0503020204020204" pitchFamily="34" charset="-122"/>
              </a:rPr>
              <a:t>，继续维持公司股票正常交易状态。</a:t>
            </a:r>
            <a:endParaRPr sz="1200" b="1" dirty="0">
              <a:solidFill>
                <a:prstClr val="black"/>
              </a:solidFill>
              <a:latin typeface="微软雅黑" panose="020B0503020204020204" pitchFamily="34" charset="-122"/>
              <a:ea typeface="微软雅黑" panose="020B0503020204020204" pitchFamily="34" charset="-122"/>
            </a:endParaRPr>
          </a:p>
        </p:txBody>
      </p:sp>
      <p:sp>
        <p:nvSpPr>
          <p:cNvPr id="7" name="Rectangle 18"/>
          <p:cNvSpPr>
            <a:spLocks noChangeArrowheads="1"/>
          </p:cNvSpPr>
          <p:nvPr/>
        </p:nvSpPr>
        <p:spPr bwMode="auto">
          <a:xfrm>
            <a:off x="463552" y="195488"/>
            <a:ext cx="282128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箩筐技术诉美国国防部案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 y="2067694"/>
            <a:ext cx="2915816" cy="1639069"/>
          </a:xfrm>
          <a:prstGeom prst="rect">
            <a:avLst/>
          </a:prstGeom>
        </p:spPr>
      </p:pic>
      <p:pic>
        <p:nvPicPr>
          <p:cNvPr id="21" name="图片 20"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7" y="309549"/>
            <a:ext cx="1819592" cy="280688"/>
          </a:xfrm>
          <a:prstGeom prst="rect">
            <a:avLst/>
          </a:prstGeom>
          <a:noFill/>
          <a:ln>
            <a:noFill/>
          </a:ln>
        </p:spPr>
      </p:pic>
      <p:sp>
        <p:nvSpPr>
          <p:cNvPr id="5" name="矩形 4"/>
          <p:cNvSpPr/>
          <p:nvPr/>
        </p:nvSpPr>
        <p:spPr>
          <a:xfrm>
            <a:off x="3491880" y="1419622"/>
            <a:ext cx="4661683" cy="3062057"/>
          </a:xfrm>
          <a:prstGeom prst="rect">
            <a:avLst/>
          </a:prstGeom>
          <a:solidFill>
            <a:schemeClr val="accent3">
              <a:lumMod val="20000"/>
              <a:lumOff val="80000"/>
            </a:schemeClr>
          </a:solidFill>
        </p:spPr>
        <p:txBody>
          <a:bodyPr wrap="square">
            <a:spAutoFit/>
          </a:bodyPr>
          <a:lstStyle/>
          <a:p>
            <a:pPr algn="just">
              <a:lnSpc>
                <a:spcPct val="140000"/>
              </a:lnSpc>
              <a:spcAft>
                <a:spcPts val="600"/>
              </a:spcAft>
            </a:pPr>
            <a:r>
              <a:rPr sz="1200" dirty="0">
                <a:solidFill>
                  <a:prstClr val="black"/>
                </a:solidFill>
                <a:latin typeface="微软雅黑" panose="020B0503020204020204" pitchFamily="34" charset="-122"/>
                <a:ea typeface="微软雅黑" panose="020B0503020204020204" pitchFamily="34" charset="-122"/>
              </a:rPr>
              <a:t>广东高云半导体科技股份有限公司于</a:t>
            </a:r>
            <a:r>
              <a:rPr sz="1200" b="1" dirty="0">
                <a:solidFill>
                  <a:prstClr val="black"/>
                </a:solidFill>
                <a:latin typeface="微软雅黑" panose="020B0503020204020204" pitchFamily="34" charset="-122"/>
                <a:ea typeface="微软雅黑" panose="020B0503020204020204" pitchFamily="34" charset="-122"/>
              </a:rPr>
              <a:t>2021年5月21日在美国哥伦比亚特区联邦地区法院，针对美国国防部将其列入CCMC清单提起诉讼</a:t>
            </a:r>
            <a:r>
              <a:rPr sz="1200" dirty="0">
                <a:solidFill>
                  <a:prstClr val="black"/>
                </a:solidFill>
                <a:latin typeface="微软雅黑" panose="020B0503020204020204" pitchFamily="34" charset="-122"/>
                <a:ea typeface="微软雅黑" panose="020B0503020204020204" pitchFamily="34" charset="-122"/>
              </a:rPr>
              <a:t>。除美国国防部外，一同作为被告的还有美国财政部、美国国防部长奥斯丁、美国财政部长耶伦以及美国总统拜登。</a:t>
            </a:r>
            <a:endParaRPr sz="1200" dirty="0">
              <a:solidFill>
                <a:prstClr val="black"/>
              </a:solidFill>
              <a:latin typeface="微软雅黑" panose="020B0503020204020204" pitchFamily="34" charset="-122"/>
              <a:ea typeface="微软雅黑" panose="020B0503020204020204" pitchFamily="34" charset="-122"/>
            </a:endParaRPr>
          </a:p>
          <a:p>
            <a:pPr algn="just">
              <a:lnSpc>
                <a:spcPct val="140000"/>
              </a:lnSpc>
              <a:spcAft>
                <a:spcPts val="600"/>
              </a:spcAft>
            </a:pPr>
            <a:r>
              <a:rPr sz="1200" dirty="0">
                <a:solidFill>
                  <a:prstClr val="black"/>
                </a:solidFill>
                <a:latin typeface="微软雅黑" panose="020B0503020204020204" pitchFamily="34" charset="-122"/>
                <a:ea typeface="微软雅黑" panose="020B0503020204020204" pitchFamily="34" charset="-122"/>
              </a:rPr>
              <a:t>高云半导体于2021年1月14日被美国国防部列入CCMC清单。高云半导体成为小米、箩筐技术之后第三家起诉美国国防部CCMC决定的中国公司。</a:t>
            </a:r>
            <a:endParaRPr sz="1200" dirty="0">
              <a:solidFill>
                <a:prstClr val="black"/>
              </a:solidFill>
              <a:latin typeface="微软雅黑" panose="020B0503020204020204" pitchFamily="34" charset="-122"/>
              <a:ea typeface="微软雅黑" panose="020B0503020204020204" pitchFamily="34" charset="-122"/>
            </a:endParaRPr>
          </a:p>
          <a:p>
            <a:pPr algn="just">
              <a:lnSpc>
                <a:spcPct val="140000"/>
              </a:lnSpc>
              <a:spcAft>
                <a:spcPts val="600"/>
              </a:spcAft>
            </a:pPr>
            <a:r>
              <a:rPr sz="1200" dirty="0" err="1">
                <a:solidFill>
                  <a:prstClr val="black"/>
                </a:solidFill>
                <a:latin typeface="微软雅黑" panose="020B0503020204020204" pitchFamily="34" charset="-122"/>
                <a:ea typeface="微软雅黑" panose="020B0503020204020204" pitchFamily="34" charset="-122"/>
              </a:rPr>
              <a:t>高云半导体是一家专业从事国产现场可编程逻辑器件（FGPA）的研发和产业化的高科技企业。FGPA与CPU（中央处理器</a:t>
            </a:r>
            <a:r>
              <a:rPr sz="1200" dirty="0">
                <a:solidFill>
                  <a:prstClr val="black"/>
                </a:solidFill>
                <a:latin typeface="微软雅黑" panose="020B0503020204020204" pitchFamily="34" charset="-122"/>
                <a:ea typeface="微软雅黑" panose="020B0503020204020204" pitchFamily="34" charset="-122"/>
              </a:rPr>
              <a:t>）、</a:t>
            </a:r>
            <a:r>
              <a:rPr sz="1200" dirty="0" err="1">
                <a:solidFill>
                  <a:prstClr val="black"/>
                </a:solidFill>
                <a:latin typeface="微软雅黑" panose="020B0503020204020204" pitchFamily="34" charset="-122"/>
                <a:ea typeface="微软雅黑" panose="020B0503020204020204" pitchFamily="34" charset="-122"/>
              </a:rPr>
              <a:t>DSP（数字信号处理器）并</a:t>
            </a:r>
            <a:r>
              <a:rPr lang="zh-CN" altLang="en-US" sz="1200" dirty="0">
                <a:solidFill>
                  <a:prstClr val="black"/>
                </a:solidFill>
                <a:latin typeface="微软雅黑" panose="020B0503020204020204" pitchFamily="34" charset="-122"/>
                <a:ea typeface="微软雅黑" panose="020B0503020204020204" pitchFamily="34" charset="-122"/>
              </a:rPr>
              <a:t>称</a:t>
            </a:r>
            <a:r>
              <a:rPr sz="1200" dirty="0" err="1">
                <a:solidFill>
                  <a:prstClr val="black"/>
                </a:solidFill>
                <a:latin typeface="微软雅黑" panose="020B0503020204020204" pitchFamily="34" charset="-122"/>
                <a:ea typeface="微软雅黑" panose="020B0503020204020204" pitchFamily="34" charset="-122"/>
              </a:rPr>
              <a:t>三大可编程主流芯片，</a:t>
            </a:r>
            <a:r>
              <a:rPr sz="1200" b="1" dirty="0" err="1">
                <a:solidFill>
                  <a:prstClr val="black"/>
                </a:solidFill>
                <a:latin typeface="微软雅黑" panose="020B0503020204020204" pitchFamily="34" charset="-122"/>
                <a:ea typeface="微软雅黑" panose="020B0503020204020204" pitchFamily="34" charset="-122"/>
              </a:rPr>
              <a:t>广泛应用于移动通信系统、现代国防科技、航天航空和信息安</a:t>
            </a:r>
            <a:r>
              <a:rPr sz="1200" dirty="0" err="1">
                <a:solidFill>
                  <a:prstClr val="black"/>
                </a:solidFill>
                <a:latin typeface="微软雅黑" panose="020B0503020204020204" pitchFamily="34" charset="-122"/>
                <a:ea typeface="微软雅黑" panose="020B0503020204020204" pitchFamily="34" charset="-122"/>
              </a:rPr>
              <a:t>全等领域</a:t>
            </a:r>
            <a:r>
              <a:rPr sz="1200" dirty="0">
                <a:solidFill>
                  <a:prstClr val="black"/>
                </a:solidFill>
                <a:latin typeface="微软雅黑" panose="020B0503020204020204" pitchFamily="34" charset="-122"/>
                <a:ea typeface="微软雅黑" panose="020B0503020204020204" pitchFamily="34" charset="-122"/>
              </a:rPr>
              <a:t>。</a:t>
            </a:r>
            <a:endParaRPr sz="1200" dirty="0">
              <a:solidFill>
                <a:prstClr val="black"/>
              </a:solidFill>
              <a:latin typeface="微软雅黑" panose="020B0503020204020204" pitchFamily="34" charset="-122"/>
              <a:ea typeface="微软雅黑" panose="020B0503020204020204" pitchFamily="34" charset="-122"/>
            </a:endParaRPr>
          </a:p>
        </p:txBody>
      </p:sp>
      <p:sp>
        <p:nvSpPr>
          <p:cNvPr id="7" name="Rectangle 18"/>
          <p:cNvSpPr>
            <a:spLocks noChangeArrowheads="1"/>
          </p:cNvSpPr>
          <p:nvPr/>
        </p:nvSpPr>
        <p:spPr bwMode="auto">
          <a:xfrm>
            <a:off x="463552" y="195488"/>
            <a:ext cx="4873129"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高云半导体诉美国总统、国防部、财政部案</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pic>
        <p:nvPicPr>
          <p:cNvPr id="101" name="图片 100"/>
          <p:cNvPicPr/>
          <p:nvPr/>
        </p:nvPicPr>
        <p:blipFill>
          <a:blip r:embed="rId2" r:link="rId3"/>
          <a:stretch>
            <a:fillRect/>
          </a:stretch>
        </p:blipFill>
        <p:spPr>
          <a:xfrm>
            <a:off x="1115616" y="826092"/>
            <a:ext cx="2791778" cy="3582829"/>
          </a:xfrm>
          <a:prstGeom prst="rect">
            <a:avLst/>
          </a:prstGeom>
          <a:noFill/>
          <a:ln w="9525">
            <a:noFill/>
          </a:ln>
        </p:spPr>
      </p:pic>
      <p:sp>
        <p:nvSpPr>
          <p:cNvPr id="2" name="矩形 1"/>
          <p:cNvSpPr/>
          <p:nvPr/>
        </p:nvSpPr>
        <p:spPr>
          <a:xfrm>
            <a:off x="4236244" y="1457325"/>
            <a:ext cx="4364355" cy="2179764"/>
          </a:xfrm>
          <a:prstGeom prst="rect">
            <a:avLst/>
          </a:prstGeom>
        </p:spPr>
        <p:txBody>
          <a:bodyPr wrap="square">
            <a:spAutoFit/>
          </a:bodyPr>
          <a:lstStyle/>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传票的主要内容：</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作为美国行政机关和检方常用的调查取证工具，一般主要包括以下要素：</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传票的签发主体；传票的接收对象</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传唤作证的证人身份；证人作证的时间地点</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证据材料的提交范围；证据材料的提交时间、地点和对象；不同介质证据的提交要求</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中国企业如何应对美国传票</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2" name="矩形 1"/>
          <p:cNvSpPr/>
          <p:nvPr/>
        </p:nvSpPr>
        <p:spPr>
          <a:xfrm>
            <a:off x="940117" y="1014889"/>
            <a:ext cx="7971473" cy="3457037"/>
          </a:xfrm>
          <a:prstGeom prst="rect">
            <a:avLst/>
          </a:prstGeom>
        </p:spPr>
        <p:txBody>
          <a:bodyPr wrap="square">
            <a:spAutoFit/>
          </a:bodyPr>
          <a:lstStyle/>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传票的类别：</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Arial" panose="020B0604020202020204" pitchFamily="34" charset="0"/>
              <a:buChar char="•"/>
              <a:defRPr/>
            </a:pPr>
            <a:r>
              <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行政传票和大陪审团传票</a:t>
            </a:r>
            <a:endPar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行政传票由美国财政部、商务部、环保署等行政机关发出；获得的证据若指向犯罪行为，将存在行政机关将证据转交检方用于刑事指控的风险。</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大陪审团传票由检方填写并主导，以大陪审团名义发出。大陪审团在检方的监督下审阅证据并听取证言，决定是否提起刑事指控。</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Arial" panose="020B0604020202020204" pitchFamily="34" charset="0"/>
              <a:buChar char="•"/>
              <a:defRPr/>
            </a:pPr>
            <a:r>
              <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作证传票和提交书面文件传票</a:t>
            </a:r>
            <a:endPar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作证传票（subpoena ad testificandum）要求实体或者个人在行政机关或者大陪审团面前提供证人证言。</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提交书面文件传票（subpoena duces tecum）要求传票接收对象向美国检方或者行政机关提交文件、记录或者其他有形证据材料。</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Arial" panose="020B0604020202020204" pitchFamily="34" charset="0"/>
              <a:buChar char="•"/>
              <a:defRPr/>
            </a:pPr>
            <a:r>
              <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大陪审团传票的接收对象</a:t>
            </a:r>
            <a:endParaRPr kumimoji="0" lang="zh-CN" altLang="en-US"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检方基于暂时掌握的信息和证据，将特定主体归类为</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“证人”（witness）、“主体”（subject）和“目标”（target）。</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1" indent="0" algn="l" defTabSz="685800" rtl="0" eaLnBrk="1" fontAlgn="auto" latinLnBrk="0" hangingPunct="1">
              <a:lnSpc>
                <a:spcPct val="150000"/>
              </a:lnSpc>
              <a:spcBef>
                <a:spcPts val="340"/>
              </a:spcBef>
              <a:spcAft>
                <a:spcPts val="340"/>
              </a:spcAft>
              <a:buClr>
                <a:srgbClr val="F79646">
                  <a:lumMod val="75000"/>
                </a:srgbClr>
              </a:buClr>
              <a:buSzPct val="100000"/>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随着调查的深入，检方可能根据最新掌握的信息，调整归类。</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中国企业如何应对美国传票</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flipH="1">
            <a:off x="1478909" y="2941620"/>
            <a:ext cx="185582" cy="18502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39"/>
          <p:cNvSpPr txBox="1"/>
          <p:nvPr/>
        </p:nvSpPr>
        <p:spPr>
          <a:xfrm>
            <a:off x="1829292" y="2801618"/>
            <a:ext cx="1231106"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经济制裁</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flipH="1">
            <a:off x="1478909" y="3963635"/>
            <a:ext cx="185582" cy="18502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6488110" y="2801618"/>
            <a:ext cx="1231106"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安全审查</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57"/>
          <p:cNvGrpSpPr/>
          <p:nvPr/>
        </p:nvGrpSpPr>
        <p:grpSpPr>
          <a:xfrm flipH="1">
            <a:off x="6193477" y="3973703"/>
            <a:ext cx="185582" cy="185029"/>
            <a:chOff x="2138511" y="2464802"/>
            <a:chExt cx="354012" cy="352956"/>
          </a:xfrm>
          <a:solidFill>
            <a:schemeClr val="accent5"/>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1806962" y="3823149"/>
            <a:ext cx="1231106"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出口管制</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Group 64"/>
          <p:cNvGrpSpPr/>
          <p:nvPr/>
        </p:nvGrpSpPr>
        <p:grpSpPr>
          <a:xfrm flipH="1">
            <a:off x="6187643" y="2945996"/>
            <a:ext cx="185582" cy="185029"/>
            <a:chOff x="2138511" y="2464802"/>
            <a:chExt cx="354012" cy="352956"/>
          </a:xfrm>
          <a:solidFill>
            <a:schemeClr val="accent2"/>
          </a:solidFill>
        </p:grpSpPr>
        <p:sp>
          <p:nvSpPr>
            <p:cNvPr id="69" name="Oval 6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6492927" y="3829337"/>
            <a:ext cx="1846659"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贸易救济调查</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灯片编号占位符 3"/>
          <p:cNvSpPr txBox="1"/>
          <p:nvPr/>
        </p:nvSpPr>
        <p:spPr>
          <a:xfrm>
            <a:off x="251" y="141"/>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dirty="0">
              <a:solidFill>
                <a:prstClr val="black"/>
              </a:solidFill>
              <a:latin typeface="Arial" panose="020B0604020202020204"/>
              <a:ea typeface="微软雅黑" panose="020B0503020204020204" pitchFamily="34" charset="-122"/>
            </a:endParaRPr>
          </a:p>
        </p:txBody>
      </p:sp>
      <p:pic>
        <p:nvPicPr>
          <p:cNvPr id="91" name="图片 9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02998" y="400754"/>
            <a:ext cx="1819492" cy="280672"/>
          </a:xfrm>
          <a:prstGeom prst="rect">
            <a:avLst/>
          </a:prstGeom>
          <a:noFill/>
          <a:ln>
            <a:noFill/>
          </a:ln>
        </p:spPr>
      </p:pic>
      <p:sp>
        <p:nvSpPr>
          <p:cNvPr id="86" name="文本框 85"/>
          <p:cNvSpPr txBox="1"/>
          <p:nvPr/>
        </p:nvSpPr>
        <p:spPr>
          <a:xfrm>
            <a:off x="510842" y="304376"/>
            <a:ext cx="6293406" cy="1477328"/>
          </a:xfrm>
          <a:prstGeom prst="rect">
            <a:avLst/>
          </a:prstGeom>
          <a:noFill/>
        </p:spPr>
        <p:txBody>
          <a:bodyPr wrap="square" rtlCol="0">
            <a:spAutoFit/>
          </a:bodyPr>
          <a:lstStyle/>
          <a:p>
            <a:pPr defTabSz="685800">
              <a:defRPr/>
            </a:pPr>
            <a:r>
              <a:rPr kumimoji="1" lang="zh-CN" altLang="en-US" b="1" dirty="0">
                <a:solidFill>
                  <a:srgbClr val="EE7700"/>
                </a:solidFill>
                <a:latin typeface="微软雅黑" panose="020B0503020204020204" pitchFamily="34" charset="-122"/>
                <a:ea typeface="微软雅黑" panose="020B0503020204020204" pitchFamily="34" charset="-122"/>
              </a:rPr>
              <a:t>旨在遏制竞争？</a:t>
            </a:r>
            <a:endParaRPr kumimoji="1" lang="en-US" altLang="zh-CN" b="1" dirty="0">
              <a:solidFill>
                <a:srgbClr val="EE7700"/>
              </a:solidFill>
              <a:latin typeface="微软雅黑" panose="020B0503020204020204" pitchFamily="34" charset="-122"/>
              <a:ea typeface="微软雅黑" panose="020B0503020204020204" pitchFamily="34" charset="-122"/>
            </a:endParaRPr>
          </a:p>
          <a:p>
            <a:pPr defTabSz="685800">
              <a:defRPr/>
            </a:pPr>
            <a:endParaRPr kumimoji="1" lang="en-US" altLang="zh-CN" b="1" dirty="0">
              <a:solidFill>
                <a:srgbClr val="EE7700"/>
              </a:solidFill>
              <a:latin typeface="微软雅黑" panose="020B0503020204020204" pitchFamily="34" charset="-122"/>
              <a:ea typeface="微软雅黑" panose="020B0503020204020204" pitchFamily="34" charset="-122"/>
            </a:endParaRPr>
          </a:p>
          <a:p>
            <a:pPr defTabSz="685800">
              <a:defRPr/>
            </a:pPr>
            <a:r>
              <a:rPr kumimoji="1" lang="zh-CN" altLang="en-US" b="1" dirty="0">
                <a:solidFill>
                  <a:srgbClr val="EE7700"/>
                </a:solidFill>
                <a:latin typeface="微软雅黑" panose="020B0503020204020204" pitchFamily="34" charset="-122"/>
                <a:ea typeface="微软雅黑" panose="020B0503020204020204" pitchFamily="34" charset="-122"/>
              </a:rPr>
              <a:t>投资与产品：</a:t>
            </a:r>
            <a:r>
              <a:rPr lang="zh-CN" altLang="en-US" b="1" dirty="0">
                <a:solidFill>
                  <a:srgbClr val="002060"/>
                </a:solidFill>
                <a:latin typeface="Arial" panose="020B0604020202020204" pitchFamily="34" charset="0"/>
                <a:ea typeface="微软雅黑" panose="020B0503020204020204" pitchFamily="34" charset="-122"/>
              </a:rPr>
              <a:t>安全审查</a:t>
            </a:r>
            <a:r>
              <a:rPr lang="en-US" altLang="zh-CN" b="1" dirty="0">
                <a:solidFill>
                  <a:srgbClr val="002060"/>
                </a:solidFill>
                <a:latin typeface="Arial" panose="020B0604020202020204" pitchFamily="34" charset="0"/>
                <a:ea typeface="微软雅黑" panose="020B0503020204020204" pitchFamily="34" charset="-122"/>
              </a:rPr>
              <a:t>           </a:t>
            </a:r>
            <a:r>
              <a:rPr kumimoji="1" lang="zh-CN" altLang="en-US" b="1" dirty="0">
                <a:solidFill>
                  <a:srgbClr val="EE7700"/>
                </a:solidFill>
                <a:latin typeface="微软雅黑" panose="020B0503020204020204" pitchFamily="34" charset="-122"/>
                <a:ea typeface="微软雅黑" panose="020B0503020204020204" pitchFamily="34" charset="-122"/>
              </a:rPr>
              <a:t>技术与军事：</a:t>
            </a:r>
            <a:r>
              <a:rPr lang="zh-CN" altLang="en-US" b="1" dirty="0">
                <a:solidFill>
                  <a:srgbClr val="002060"/>
                </a:solidFill>
                <a:latin typeface="Arial" panose="020B0604020202020204" pitchFamily="34" charset="0"/>
                <a:ea typeface="微软雅黑" panose="020B0503020204020204" pitchFamily="34" charset="-122"/>
              </a:rPr>
              <a:t>出口管制</a:t>
            </a:r>
            <a:endParaRPr lang="en-US" altLang="zh-CN" b="1" dirty="0">
              <a:solidFill>
                <a:srgbClr val="002060"/>
              </a:solidFill>
              <a:latin typeface="Arial" panose="020B0604020202020204" pitchFamily="34" charset="0"/>
              <a:ea typeface="微软雅黑" panose="020B0503020204020204" pitchFamily="34" charset="-122"/>
            </a:endParaRPr>
          </a:p>
          <a:p>
            <a:pPr defTabSz="685800">
              <a:defRPr/>
            </a:pPr>
            <a:endParaRPr kumimoji="1" lang="en-US" altLang="zh-CN" b="1" dirty="0">
              <a:solidFill>
                <a:srgbClr val="EE7700"/>
              </a:solidFill>
              <a:latin typeface="微软雅黑" panose="020B0503020204020204" pitchFamily="34" charset="-122"/>
              <a:ea typeface="微软雅黑" panose="020B0503020204020204" pitchFamily="34" charset="-122"/>
            </a:endParaRPr>
          </a:p>
          <a:p>
            <a:pPr defTabSz="685800">
              <a:defRPr/>
            </a:pPr>
            <a:r>
              <a:rPr kumimoji="1" lang="zh-CN" altLang="en-US" b="1" dirty="0">
                <a:solidFill>
                  <a:srgbClr val="EE7700"/>
                </a:solidFill>
                <a:latin typeface="微软雅黑" panose="020B0503020204020204" pitchFamily="34" charset="-122"/>
                <a:ea typeface="微软雅黑" panose="020B0503020204020204" pitchFamily="34" charset="-122"/>
              </a:rPr>
              <a:t>产品市场：</a:t>
            </a:r>
            <a:r>
              <a:rPr lang="zh-CN" altLang="en-US" b="1" dirty="0">
                <a:solidFill>
                  <a:srgbClr val="002060"/>
                </a:solidFill>
                <a:latin typeface="Arial" panose="020B0604020202020204" pitchFamily="34" charset="0"/>
                <a:ea typeface="微软雅黑" panose="020B0503020204020204" pitchFamily="34" charset="-122"/>
              </a:rPr>
              <a:t>贸易救济调查       </a:t>
            </a:r>
            <a:r>
              <a:rPr kumimoji="1" lang="zh-CN" altLang="en-US" b="1" dirty="0">
                <a:solidFill>
                  <a:srgbClr val="EE7700"/>
                </a:solidFill>
                <a:latin typeface="微软雅黑" panose="020B0503020204020204" pitchFamily="34" charset="-122"/>
                <a:ea typeface="微软雅黑" panose="020B0503020204020204" pitchFamily="34" charset="-122"/>
              </a:rPr>
              <a:t>政治军事外交：</a:t>
            </a:r>
            <a:r>
              <a:rPr lang="zh-CN" altLang="en-US" b="1" dirty="0">
                <a:solidFill>
                  <a:srgbClr val="002060"/>
                </a:solidFill>
                <a:latin typeface="Arial" panose="020B0604020202020204" pitchFamily="34" charset="0"/>
                <a:ea typeface="微软雅黑" panose="020B0503020204020204" pitchFamily="34" charset="-122"/>
              </a:rPr>
              <a:t>经济制裁</a:t>
            </a:r>
            <a:endParaRPr lang="en-US" altLang="zh-CN" b="1" dirty="0">
              <a:solidFill>
                <a:srgbClr val="002060"/>
              </a:solidFill>
              <a:latin typeface="Arial" panose="020B0604020202020204" pitchFamily="34" charset="0"/>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3590927" y="2812717"/>
            <a:ext cx="2066186" cy="15561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left)">
                                      <p:cBhvr>
                                        <p:cTn id="8" dur="500"/>
                                        <p:tgtEl>
                                          <p:spTgt spid="3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p:tgtEl>
                                          <p:spTgt spid="44"/>
                                        </p:tgtEl>
                                        <p:attrNameLst>
                                          <p:attrName>ppt_x</p:attrName>
                                        </p:attrNameLst>
                                      </p:cBhvr>
                                      <p:tavLst>
                                        <p:tav tm="0">
                                          <p:val>
                                            <p:strVal val="#ppt_x+#ppt_w*1.125000"/>
                                          </p:val>
                                        </p:tav>
                                        <p:tav tm="100000">
                                          <p:val>
                                            <p:strVal val="#ppt_x"/>
                                          </p:val>
                                        </p:tav>
                                      </p:tavLst>
                                    </p:anim>
                                    <p:animEffect transition="in" filter="wipe(left)">
                                      <p:cBhvr>
                                        <p:cTn id="13" dur="500"/>
                                        <p:tgtEl>
                                          <p:spTgt spid="44"/>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ppt_x</p:attrName>
                                        </p:attrNameLst>
                                      </p:cBhvr>
                                      <p:tavLst>
                                        <p:tav tm="0">
                                          <p:val>
                                            <p:strVal val="#ppt_x+#ppt_w*1.125000"/>
                                          </p:val>
                                        </p:tav>
                                        <p:tav tm="100000">
                                          <p:val>
                                            <p:strVal val="#ppt_x"/>
                                          </p:val>
                                        </p:tav>
                                      </p:tavLst>
                                    </p:anim>
                                    <p:animEffect transition="in" filter="wipe(left)">
                                      <p:cBhvr>
                                        <p:cTn id="18" dur="500"/>
                                        <p:tgtEl>
                                          <p:spTgt spid="58"/>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left)">
                                      <p:cBhvr>
                                        <p:cTn id="23" dur="500"/>
                                        <p:tgtEl>
                                          <p:spTgt spid="6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6764" y="1726408"/>
            <a:ext cx="947738" cy="1050925"/>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p:nvPr/>
        </p:nvSpPr>
        <p:spPr bwMode="auto">
          <a:xfrm>
            <a:off x="4470402" y="2681527"/>
            <a:ext cx="1054100" cy="944563"/>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rgbClr val="7030A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p:nvPr/>
        </p:nvSpPr>
        <p:spPr bwMode="auto">
          <a:xfrm>
            <a:off x="3619500" y="2585722"/>
            <a:ext cx="947738" cy="1050925"/>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rgbClr val="0070C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9"/>
          <p:cNvSpPr/>
          <p:nvPr/>
        </p:nvSpPr>
        <p:spPr bwMode="auto">
          <a:xfrm>
            <a:off x="3619501" y="1726408"/>
            <a:ext cx="1054100" cy="944563"/>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Rectangle 24"/>
          <p:cNvSpPr>
            <a:spLocks noChangeArrowheads="1"/>
          </p:cNvSpPr>
          <p:nvPr/>
        </p:nvSpPr>
        <p:spPr bwMode="auto">
          <a:xfrm>
            <a:off x="297180" y="1795939"/>
            <a:ext cx="3026569" cy="199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减少传票执行讼累，避免美国法院罚款和其他不利后果</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中国企业收到美国传票之后，如果拒不执行，可能面临旷日持久的传票执行相关的协商、谈判和诉讼。</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可能引发企业股价下跌、声誉和国际影响受损等次生影响，</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对于拒不执行</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爱国者法案</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项下传票的外国银行，美国政府还有权关闭其在美代理账户。</a:t>
            </a:r>
            <a:endParaRPr kumimoji="0" lang="zh-CN" altLang="en-US" sz="105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9" name="Rectangle 24"/>
          <p:cNvSpPr>
            <a:spLocks noChangeArrowheads="1"/>
          </p:cNvSpPr>
          <p:nvPr/>
        </p:nvSpPr>
        <p:spPr bwMode="auto">
          <a:xfrm>
            <a:off x="5819775" y="2182177"/>
            <a:ext cx="2658904" cy="120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赢得监管机关的良好印象，争取更为有利的和解条件</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4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收到传票后积极配合，按照监管机关的要求提交证据材料，那么可能满足法定的责任减免情节，日后可以获得更加有利的和解条件</a:t>
            </a:r>
            <a:r>
              <a:rPr kumimoji="0" lang="zh-CN" altLang="en-US" sz="105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05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p:txBody>
      </p:sp>
      <p:pic>
        <p:nvPicPr>
          <p:cNvPr id="23" name="图片 22"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pic>
        <p:nvPicPr>
          <p:cNvPr id="100" name="图片 99"/>
          <p:cNvPicPr/>
          <p:nvPr/>
        </p:nvPicPr>
        <p:blipFill>
          <a:blip r:embed="rId2" r:link="rId3"/>
          <a:srcRect l="31352" t="77513" r="45904" b="5638"/>
          <a:stretch>
            <a:fillRect/>
          </a:stretch>
        </p:blipFill>
        <p:spPr>
          <a:xfrm>
            <a:off x="4167188" y="2306955"/>
            <a:ext cx="809149" cy="748665"/>
          </a:xfrm>
          <a:prstGeom prst="ellipse">
            <a:avLst/>
          </a:prstGeom>
          <a:noFill/>
          <a:ln w="9525">
            <a:noFill/>
          </a:ln>
        </p:spPr>
      </p:pic>
      <p:sp>
        <p:nvSpPr>
          <p:cNvPr id="15" name="Rectangle 18"/>
          <p:cNvSpPr>
            <a:spLocks noChangeArrowheads="1"/>
          </p:cNvSpPr>
          <p:nvPr/>
        </p:nvSpPr>
        <p:spPr bwMode="auto">
          <a:xfrm>
            <a:off x="463551" y="195487"/>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中国企业执行美国传票的有利方面</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2" presetClass="entr" presetSubtype="8" fill="hold" grpId="0" nodeType="withEffect" p14:presetBounceEnd="60000">
                                      <p:stCondLst>
                                        <p:cond delay="200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53" presetClass="entr" presetSubtype="528"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28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anim calcmode="lin" valueType="num">
                                          <p:cBhvr>
                                            <p:cTn id="28" dur="500" fill="hold"/>
                                            <p:tgtEl>
                                              <p:spTgt spid="6"/>
                                            </p:tgtEl>
                                            <p:attrNameLst>
                                              <p:attrName>ppt_x</p:attrName>
                                            </p:attrNameLst>
                                          </p:cBhvr>
                                          <p:tavLst>
                                            <p:tav tm="0">
                                              <p:val>
                                                <p:fltVal val="0.5"/>
                                              </p:val>
                                            </p:tav>
                                            <p:tav tm="100000">
                                              <p:val>
                                                <p:strVal val="#ppt_x"/>
                                              </p:val>
                                            </p:tav>
                                          </p:tavLst>
                                        </p:anim>
                                        <p:anim calcmode="lin" valueType="num">
                                          <p:cBhvr>
                                            <p:cTn id="29" dur="500" fill="hold"/>
                                            <p:tgtEl>
                                              <p:spTgt spid="6"/>
                                            </p:tgtEl>
                                            <p:attrNameLst>
                                              <p:attrName>ppt_y</p:attrName>
                                            </p:attrNameLst>
                                          </p:cBhvr>
                                          <p:tavLst>
                                            <p:tav tm="0">
                                              <p:val>
                                                <p:fltVal val="0.5"/>
                                              </p:val>
                                            </p:tav>
                                            <p:tav tm="100000">
                                              <p:val>
                                                <p:strVal val="#ppt_y"/>
                                              </p:val>
                                            </p:tav>
                                          </p:tavLst>
                                        </p:anim>
                                      </p:childTnLst>
                                    </p:cTn>
                                  </p:par>
                                  <p:par>
                                    <p:cTn id="30" presetID="2" presetClass="entr" presetSubtype="2" fill="hold" grpId="0" nodeType="withEffect" p14:presetBounceEnd="60000">
                                      <p:stCondLst>
                                        <p:cond delay="3600"/>
                                      </p:stCondLst>
                                      <p:childTnLst>
                                        <p:set>
                                          <p:cBhvr>
                                            <p:cTn id="31" dur="1" fill="hold">
                                              <p:stCondLst>
                                                <p:cond delay="0"/>
                                              </p:stCondLst>
                                            </p:cTn>
                                            <p:tgtEl>
                                              <p:spTgt spid="19"/>
                                            </p:tgtEl>
                                            <p:attrNameLst>
                                              <p:attrName>style.visibility</p:attrName>
                                            </p:attrNameLst>
                                          </p:cBhvr>
                                          <p:to>
                                            <p:strVal val="visible"/>
                                          </p:to>
                                        </p:set>
                                        <p:anim calcmode="lin" valueType="num" p14:bounceEnd="60000">
                                          <p:cBhvr additive="base">
                                            <p:cTn id="32"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53" presetClass="entr" presetSubtype="528" fill="hold" grpId="0" nodeType="withEffect">
                                      <p:stCondLst>
                                        <p:cond delay="36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47" presetClass="entr" presetSubtype="0" fill="hold" grpId="0" nodeType="withEffect">
                                      <p:stCondLst>
                                        <p:cond delay="7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anim calcmode="lin" valueType="num">
                                          <p:cBhvr>
                                            <p:cTn id="44" dur="300" fill="hold"/>
                                            <p:tgtEl>
                                              <p:spTgt spid="15"/>
                                            </p:tgtEl>
                                            <p:attrNameLst>
                                              <p:attrName>ppt_x</p:attrName>
                                            </p:attrNameLst>
                                          </p:cBhvr>
                                          <p:tavLst>
                                            <p:tav tm="0">
                                              <p:val>
                                                <p:strVal val="#ppt_x"/>
                                              </p:val>
                                            </p:tav>
                                            <p:tav tm="100000">
                                              <p:val>
                                                <p:strVal val="#ppt_x"/>
                                              </p:val>
                                            </p:tav>
                                          </p:tavLst>
                                        </p:anim>
                                        <p:anim calcmode="lin" valueType="num">
                                          <p:cBhvr>
                                            <p:cTn id="45"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7" grpId="0"/>
          <p:bldP spid="19"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2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2" presetClass="entr" presetSubtype="8" fill="hold" grpId="0" nodeType="withEffect">
                                      <p:stCondLst>
                                        <p:cond delay="200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53" presetClass="entr" presetSubtype="528"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28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anim calcmode="lin" valueType="num">
                                          <p:cBhvr>
                                            <p:cTn id="28" dur="500" fill="hold"/>
                                            <p:tgtEl>
                                              <p:spTgt spid="6"/>
                                            </p:tgtEl>
                                            <p:attrNameLst>
                                              <p:attrName>ppt_x</p:attrName>
                                            </p:attrNameLst>
                                          </p:cBhvr>
                                          <p:tavLst>
                                            <p:tav tm="0">
                                              <p:val>
                                                <p:fltVal val="0.5"/>
                                              </p:val>
                                            </p:tav>
                                            <p:tav tm="100000">
                                              <p:val>
                                                <p:strVal val="#ppt_x"/>
                                              </p:val>
                                            </p:tav>
                                          </p:tavLst>
                                        </p:anim>
                                        <p:anim calcmode="lin" valueType="num">
                                          <p:cBhvr>
                                            <p:cTn id="29" dur="500" fill="hold"/>
                                            <p:tgtEl>
                                              <p:spTgt spid="6"/>
                                            </p:tgtEl>
                                            <p:attrNameLst>
                                              <p:attrName>ppt_y</p:attrName>
                                            </p:attrNameLst>
                                          </p:cBhvr>
                                          <p:tavLst>
                                            <p:tav tm="0">
                                              <p:val>
                                                <p:fltVal val="0.5"/>
                                              </p:val>
                                            </p:tav>
                                            <p:tav tm="100000">
                                              <p:val>
                                                <p:strVal val="#ppt_y"/>
                                              </p:val>
                                            </p:tav>
                                          </p:tavLst>
                                        </p:anim>
                                      </p:childTnLst>
                                    </p:cTn>
                                  </p:par>
                                  <p:par>
                                    <p:cTn id="30" presetID="2" presetClass="entr" presetSubtype="2" fill="hold" grpId="0" nodeType="withEffect">
                                      <p:stCondLst>
                                        <p:cond delay="36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53" presetClass="entr" presetSubtype="528" fill="hold" grpId="0" nodeType="withEffect">
                                      <p:stCondLst>
                                        <p:cond delay="36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47" presetClass="entr" presetSubtype="0" fill="hold" grpId="0" nodeType="withEffect">
                                      <p:stCondLst>
                                        <p:cond delay="7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anim calcmode="lin" valueType="num">
                                          <p:cBhvr>
                                            <p:cTn id="44" dur="300" fill="hold"/>
                                            <p:tgtEl>
                                              <p:spTgt spid="15"/>
                                            </p:tgtEl>
                                            <p:attrNameLst>
                                              <p:attrName>ppt_x</p:attrName>
                                            </p:attrNameLst>
                                          </p:cBhvr>
                                          <p:tavLst>
                                            <p:tav tm="0">
                                              <p:val>
                                                <p:strVal val="#ppt_x"/>
                                              </p:val>
                                            </p:tav>
                                            <p:tav tm="100000">
                                              <p:val>
                                                <p:strVal val="#ppt_x"/>
                                              </p:val>
                                            </p:tav>
                                          </p:tavLst>
                                        </p:anim>
                                        <p:anim calcmode="lin" valueType="num">
                                          <p:cBhvr>
                                            <p:cTn id="45"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7" grpId="0"/>
          <p:bldP spid="19" grpId="0"/>
          <p:bldP spid="15"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123242"/>
            <a:ext cx="3889339" cy="2004814"/>
          </a:xfrm>
          <a:prstGeom prst="rect">
            <a:avLst/>
          </a:prstGeom>
        </p:spPr>
      </p:pic>
      <p:sp>
        <p:nvSpPr>
          <p:cNvPr id="5" name="文本框 4"/>
          <p:cNvSpPr txBox="1"/>
          <p:nvPr/>
        </p:nvSpPr>
        <p:spPr>
          <a:xfrm>
            <a:off x="2915817" y="771550"/>
            <a:ext cx="4968552" cy="3369897"/>
          </a:xfrm>
          <a:custGeom>
            <a:avLst/>
            <a:gdLst>
              <a:gd name="connsiteX0" fmla="*/ 0 w 9217024"/>
              <a:gd name="connsiteY0" fmla="*/ 0 h 5059205"/>
              <a:gd name="connsiteX1" fmla="*/ 760404 w 9217024"/>
              <a:gd name="connsiteY1" fmla="*/ 0 h 5059205"/>
              <a:gd name="connsiteX2" fmla="*/ 1244298 w 9217024"/>
              <a:gd name="connsiteY2" fmla="*/ 0 h 5059205"/>
              <a:gd name="connsiteX3" fmla="*/ 1820362 w 9217024"/>
              <a:gd name="connsiteY3" fmla="*/ 0 h 5059205"/>
              <a:gd name="connsiteX4" fmla="*/ 2119916 w 9217024"/>
              <a:gd name="connsiteY4" fmla="*/ 0 h 5059205"/>
              <a:gd name="connsiteX5" fmla="*/ 2880320 w 9217024"/>
              <a:gd name="connsiteY5" fmla="*/ 0 h 5059205"/>
              <a:gd name="connsiteX6" fmla="*/ 3456384 w 9217024"/>
              <a:gd name="connsiteY6" fmla="*/ 0 h 5059205"/>
              <a:gd name="connsiteX7" fmla="*/ 3940278 w 9217024"/>
              <a:gd name="connsiteY7" fmla="*/ 0 h 5059205"/>
              <a:gd name="connsiteX8" fmla="*/ 4332001 w 9217024"/>
              <a:gd name="connsiteY8" fmla="*/ 0 h 5059205"/>
              <a:gd name="connsiteX9" fmla="*/ 4815895 w 9217024"/>
              <a:gd name="connsiteY9" fmla="*/ 0 h 5059205"/>
              <a:gd name="connsiteX10" fmla="*/ 5484129 w 9217024"/>
              <a:gd name="connsiteY10" fmla="*/ 0 h 5059205"/>
              <a:gd name="connsiteX11" fmla="*/ 6152364 w 9217024"/>
              <a:gd name="connsiteY11" fmla="*/ 0 h 5059205"/>
              <a:gd name="connsiteX12" fmla="*/ 6728428 w 9217024"/>
              <a:gd name="connsiteY12" fmla="*/ 0 h 5059205"/>
              <a:gd name="connsiteX13" fmla="*/ 7488832 w 9217024"/>
              <a:gd name="connsiteY13" fmla="*/ 0 h 5059205"/>
              <a:gd name="connsiteX14" fmla="*/ 8064896 w 9217024"/>
              <a:gd name="connsiteY14" fmla="*/ 0 h 5059205"/>
              <a:gd name="connsiteX15" fmla="*/ 8456620 w 9217024"/>
              <a:gd name="connsiteY15" fmla="*/ 0 h 5059205"/>
              <a:gd name="connsiteX16" fmla="*/ 9217024 w 9217024"/>
              <a:gd name="connsiteY16" fmla="*/ 0 h 5059205"/>
              <a:gd name="connsiteX17" fmla="*/ 9217024 w 9217024"/>
              <a:gd name="connsiteY17" fmla="*/ 612726 h 5059205"/>
              <a:gd name="connsiteX18" fmla="*/ 9217024 w 9217024"/>
              <a:gd name="connsiteY18" fmla="*/ 1174860 h 5059205"/>
              <a:gd name="connsiteX19" fmla="*/ 9217024 w 9217024"/>
              <a:gd name="connsiteY19" fmla="*/ 1736994 h 5059205"/>
              <a:gd name="connsiteX20" fmla="*/ 9217024 w 9217024"/>
              <a:gd name="connsiteY20" fmla="*/ 2400312 h 5059205"/>
              <a:gd name="connsiteX21" fmla="*/ 9217024 w 9217024"/>
              <a:gd name="connsiteY21" fmla="*/ 2962446 h 5059205"/>
              <a:gd name="connsiteX22" fmla="*/ 9217024 w 9217024"/>
              <a:gd name="connsiteY22" fmla="*/ 3524579 h 5059205"/>
              <a:gd name="connsiteX23" fmla="*/ 9217024 w 9217024"/>
              <a:gd name="connsiteY23" fmla="*/ 4086713 h 5059205"/>
              <a:gd name="connsiteX24" fmla="*/ 9217024 w 9217024"/>
              <a:gd name="connsiteY24" fmla="*/ 5059205 h 5059205"/>
              <a:gd name="connsiteX25" fmla="*/ 8917471 w 9217024"/>
              <a:gd name="connsiteY25" fmla="*/ 5059205 h 5059205"/>
              <a:gd name="connsiteX26" fmla="*/ 8249236 w 9217024"/>
              <a:gd name="connsiteY26" fmla="*/ 5059205 h 5059205"/>
              <a:gd name="connsiteX27" fmla="*/ 7581002 w 9217024"/>
              <a:gd name="connsiteY27" fmla="*/ 5059205 h 5059205"/>
              <a:gd name="connsiteX28" fmla="*/ 7097108 w 9217024"/>
              <a:gd name="connsiteY28" fmla="*/ 5059205 h 5059205"/>
              <a:gd name="connsiteX29" fmla="*/ 6521044 w 9217024"/>
              <a:gd name="connsiteY29" fmla="*/ 5059205 h 5059205"/>
              <a:gd name="connsiteX30" fmla="*/ 6129321 w 9217024"/>
              <a:gd name="connsiteY30" fmla="*/ 5059205 h 5059205"/>
              <a:gd name="connsiteX31" fmla="*/ 5829768 w 9217024"/>
              <a:gd name="connsiteY31" fmla="*/ 5059205 h 5059205"/>
              <a:gd name="connsiteX32" fmla="*/ 5530214 w 9217024"/>
              <a:gd name="connsiteY32" fmla="*/ 5059205 h 5059205"/>
              <a:gd name="connsiteX33" fmla="*/ 4861980 w 9217024"/>
              <a:gd name="connsiteY33" fmla="*/ 5059205 h 5059205"/>
              <a:gd name="connsiteX34" fmla="*/ 4193746 w 9217024"/>
              <a:gd name="connsiteY34" fmla="*/ 5059205 h 5059205"/>
              <a:gd name="connsiteX35" fmla="*/ 3802022 w 9217024"/>
              <a:gd name="connsiteY35" fmla="*/ 5059205 h 5059205"/>
              <a:gd name="connsiteX36" fmla="*/ 3502469 w 9217024"/>
              <a:gd name="connsiteY36" fmla="*/ 5059205 h 5059205"/>
              <a:gd name="connsiteX37" fmla="*/ 3110746 w 9217024"/>
              <a:gd name="connsiteY37" fmla="*/ 5059205 h 5059205"/>
              <a:gd name="connsiteX38" fmla="*/ 2811192 w 9217024"/>
              <a:gd name="connsiteY38" fmla="*/ 5059205 h 5059205"/>
              <a:gd name="connsiteX39" fmla="*/ 2327299 w 9217024"/>
              <a:gd name="connsiteY39" fmla="*/ 5059205 h 5059205"/>
              <a:gd name="connsiteX40" fmla="*/ 1659064 w 9217024"/>
              <a:gd name="connsiteY40" fmla="*/ 5059205 h 5059205"/>
              <a:gd name="connsiteX41" fmla="*/ 1175171 w 9217024"/>
              <a:gd name="connsiteY41" fmla="*/ 5059205 h 5059205"/>
              <a:gd name="connsiteX42" fmla="*/ 783447 w 9217024"/>
              <a:gd name="connsiteY42" fmla="*/ 5059205 h 5059205"/>
              <a:gd name="connsiteX43" fmla="*/ 0 w 9217024"/>
              <a:gd name="connsiteY43" fmla="*/ 5059205 h 5059205"/>
              <a:gd name="connsiteX44" fmla="*/ 0 w 9217024"/>
              <a:gd name="connsiteY44" fmla="*/ 4446479 h 5059205"/>
              <a:gd name="connsiteX45" fmla="*/ 0 w 9217024"/>
              <a:gd name="connsiteY45" fmla="*/ 4036121 h 5059205"/>
              <a:gd name="connsiteX46" fmla="*/ 0 w 9217024"/>
              <a:gd name="connsiteY46" fmla="*/ 3625764 h 5059205"/>
              <a:gd name="connsiteX47" fmla="*/ 0 w 9217024"/>
              <a:gd name="connsiteY47" fmla="*/ 2962446 h 5059205"/>
              <a:gd name="connsiteX48" fmla="*/ 0 w 9217024"/>
              <a:gd name="connsiteY48" fmla="*/ 2450904 h 5059205"/>
              <a:gd name="connsiteX49" fmla="*/ 0 w 9217024"/>
              <a:gd name="connsiteY49" fmla="*/ 1838178 h 5059205"/>
              <a:gd name="connsiteX50" fmla="*/ 0 w 9217024"/>
              <a:gd name="connsiteY50" fmla="*/ 1326636 h 5059205"/>
              <a:gd name="connsiteX51" fmla="*/ 0 w 9217024"/>
              <a:gd name="connsiteY51" fmla="*/ 815094 h 5059205"/>
              <a:gd name="connsiteX52" fmla="*/ 0 w 9217024"/>
              <a:gd name="connsiteY52" fmla="*/ 0 h 505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217024" h="5059205" fill="none" extrusionOk="0">
                <a:moveTo>
                  <a:pt x="0" y="0"/>
                </a:moveTo>
                <a:cubicBezTo>
                  <a:pt x="373798" y="-60245"/>
                  <a:pt x="479236" y="26094"/>
                  <a:pt x="760404" y="0"/>
                </a:cubicBezTo>
                <a:cubicBezTo>
                  <a:pt x="1041572" y="-26094"/>
                  <a:pt x="1047659" y="45375"/>
                  <a:pt x="1244298" y="0"/>
                </a:cubicBezTo>
                <a:cubicBezTo>
                  <a:pt x="1440937" y="-45375"/>
                  <a:pt x="1556488" y="41827"/>
                  <a:pt x="1820362" y="0"/>
                </a:cubicBezTo>
                <a:cubicBezTo>
                  <a:pt x="2084236" y="-41827"/>
                  <a:pt x="2021637" y="15139"/>
                  <a:pt x="2119916" y="0"/>
                </a:cubicBezTo>
                <a:cubicBezTo>
                  <a:pt x="2218195" y="-15139"/>
                  <a:pt x="2713539" y="4514"/>
                  <a:pt x="2880320" y="0"/>
                </a:cubicBezTo>
                <a:cubicBezTo>
                  <a:pt x="3047101" y="-4514"/>
                  <a:pt x="3197786" y="5015"/>
                  <a:pt x="3456384" y="0"/>
                </a:cubicBezTo>
                <a:cubicBezTo>
                  <a:pt x="3714982" y="-5015"/>
                  <a:pt x="3712636" y="25163"/>
                  <a:pt x="3940278" y="0"/>
                </a:cubicBezTo>
                <a:cubicBezTo>
                  <a:pt x="4167920" y="-25163"/>
                  <a:pt x="4202675" y="45264"/>
                  <a:pt x="4332001" y="0"/>
                </a:cubicBezTo>
                <a:cubicBezTo>
                  <a:pt x="4461327" y="-45264"/>
                  <a:pt x="4677443" y="15715"/>
                  <a:pt x="4815895" y="0"/>
                </a:cubicBezTo>
                <a:cubicBezTo>
                  <a:pt x="4954347" y="-15715"/>
                  <a:pt x="5167623" y="2367"/>
                  <a:pt x="5484129" y="0"/>
                </a:cubicBezTo>
                <a:cubicBezTo>
                  <a:pt x="5800635" y="-2367"/>
                  <a:pt x="5872924" y="29694"/>
                  <a:pt x="6152364" y="0"/>
                </a:cubicBezTo>
                <a:cubicBezTo>
                  <a:pt x="6431805" y="-29694"/>
                  <a:pt x="6494323" y="56460"/>
                  <a:pt x="6728428" y="0"/>
                </a:cubicBezTo>
                <a:cubicBezTo>
                  <a:pt x="6962533" y="-56460"/>
                  <a:pt x="7275766" y="19984"/>
                  <a:pt x="7488832" y="0"/>
                </a:cubicBezTo>
                <a:cubicBezTo>
                  <a:pt x="7701898" y="-19984"/>
                  <a:pt x="7785658" y="51474"/>
                  <a:pt x="8064896" y="0"/>
                </a:cubicBezTo>
                <a:cubicBezTo>
                  <a:pt x="8344134" y="-51474"/>
                  <a:pt x="8350039" y="19496"/>
                  <a:pt x="8456620" y="0"/>
                </a:cubicBezTo>
                <a:cubicBezTo>
                  <a:pt x="8563201" y="-19496"/>
                  <a:pt x="8920246" y="39468"/>
                  <a:pt x="9217024" y="0"/>
                </a:cubicBezTo>
                <a:cubicBezTo>
                  <a:pt x="9259897" y="276187"/>
                  <a:pt x="9165075" y="466633"/>
                  <a:pt x="9217024" y="612726"/>
                </a:cubicBezTo>
                <a:cubicBezTo>
                  <a:pt x="9268973" y="758819"/>
                  <a:pt x="9149915" y="1009131"/>
                  <a:pt x="9217024" y="1174860"/>
                </a:cubicBezTo>
                <a:cubicBezTo>
                  <a:pt x="9284133" y="1340589"/>
                  <a:pt x="9185424" y="1556978"/>
                  <a:pt x="9217024" y="1736994"/>
                </a:cubicBezTo>
                <a:cubicBezTo>
                  <a:pt x="9248624" y="1917010"/>
                  <a:pt x="9164233" y="2188755"/>
                  <a:pt x="9217024" y="2400312"/>
                </a:cubicBezTo>
                <a:cubicBezTo>
                  <a:pt x="9269815" y="2611869"/>
                  <a:pt x="9165375" y="2741561"/>
                  <a:pt x="9217024" y="2962446"/>
                </a:cubicBezTo>
                <a:cubicBezTo>
                  <a:pt x="9268673" y="3183331"/>
                  <a:pt x="9201001" y="3396688"/>
                  <a:pt x="9217024" y="3524579"/>
                </a:cubicBezTo>
                <a:cubicBezTo>
                  <a:pt x="9233047" y="3652470"/>
                  <a:pt x="9149639" y="3939536"/>
                  <a:pt x="9217024" y="4086713"/>
                </a:cubicBezTo>
                <a:cubicBezTo>
                  <a:pt x="9284409" y="4233890"/>
                  <a:pt x="9106404" y="4851504"/>
                  <a:pt x="9217024" y="5059205"/>
                </a:cubicBezTo>
                <a:cubicBezTo>
                  <a:pt x="9120859" y="5073607"/>
                  <a:pt x="9006880" y="5032138"/>
                  <a:pt x="8917471" y="5059205"/>
                </a:cubicBezTo>
                <a:cubicBezTo>
                  <a:pt x="8828062" y="5086272"/>
                  <a:pt x="8451663" y="5039232"/>
                  <a:pt x="8249236" y="5059205"/>
                </a:cubicBezTo>
                <a:cubicBezTo>
                  <a:pt x="8046810" y="5079178"/>
                  <a:pt x="7772993" y="4983549"/>
                  <a:pt x="7581002" y="5059205"/>
                </a:cubicBezTo>
                <a:cubicBezTo>
                  <a:pt x="7389011" y="5134861"/>
                  <a:pt x="7252868" y="5002925"/>
                  <a:pt x="7097108" y="5059205"/>
                </a:cubicBezTo>
                <a:cubicBezTo>
                  <a:pt x="6941348" y="5115485"/>
                  <a:pt x="6647260" y="5014847"/>
                  <a:pt x="6521044" y="5059205"/>
                </a:cubicBezTo>
                <a:cubicBezTo>
                  <a:pt x="6394828" y="5103563"/>
                  <a:pt x="6243870" y="5049130"/>
                  <a:pt x="6129321" y="5059205"/>
                </a:cubicBezTo>
                <a:cubicBezTo>
                  <a:pt x="6014772" y="5069280"/>
                  <a:pt x="5893420" y="5032552"/>
                  <a:pt x="5829768" y="5059205"/>
                </a:cubicBezTo>
                <a:cubicBezTo>
                  <a:pt x="5766116" y="5085858"/>
                  <a:pt x="5664508" y="5028362"/>
                  <a:pt x="5530214" y="5059205"/>
                </a:cubicBezTo>
                <a:cubicBezTo>
                  <a:pt x="5395920" y="5090048"/>
                  <a:pt x="5133884" y="4986603"/>
                  <a:pt x="4861980" y="5059205"/>
                </a:cubicBezTo>
                <a:cubicBezTo>
                  <a:pt x="4590076" y="5131807"/>
                  <a:pt x="4375164" y="4981974"/>
                  <a:pt x="4193746" y="5059205"/>
                </a:cubicBezTo>
                <a:cubicBezTo>
                  <a:pt x="4012328" y="5136436"/>
                  <a:pt x="3921996" y="5045286"/>
                  <a:pt x="3802022" y="5059205"/>
                </a:cubicBezTo>
                <a:cubicBezTo>
                  <a:pt x="3682048" y="5073124"/>
                  <a:pt x="3590909" y="5030780"/>
                  <a:pt x="3502469" y="5059205"/>
                </a:cubicBezTo>
                <a:cubicBezTo>
                  <a:pt x="3414029" y="5087630"/>
                  <a:pt x="3279968" y="5049737"/>
                  <a:pt x="3110746" y="5059205"/>
                </a:cubicBezTo>
                <a:cubicBezTo>
                  <a:pt x="2941524" y="5068673"/>
                  <a:pt x="2945919" y="5031086"/>
                  <a:pt x="2811192" y="5059205"/>
                </a:cubicBezTo>
                <a:cubicBezTo>
                  <a:pt x="2676465" y="5087324"/>
                  <a:pt x="2522944" y="5002904"/>
                  <a:pt x="2327299" y="5059205"/>
                </a:cubicBezTo>
                <a:cubicBezTo>
                  <a:pt x="2131654" y="5115506"/>
                  <a:pt x="1946499" y="5023794"/>
                  <a:pt x="1659064" y="5059205"/>
                </a:cubicBezTo>
                <a:cubicBezTo>
                  <a:pt x="1371630" y="5094616"/>
                  <a:pt x="1402515" y="5014044"/>
                  <a:pt x="1175171" y="5059205"/>
                </a:cubicBezTo>
                <a:cubicBezTo>
                  <a:pt x="947827" y="5104366"/>
                  <a:pt x="962451" y="5054263"/>
                  <a:pt x="783447" y="5059205"/>
                </a:cubicBezTo>
                <a:cubicBezTo>
                  <a:pt x="604443" y="5064147"/>
                  <a:pt x="331600" y="4969788"/>
                  <a:pt x="0" y="5059205"/>
                </a:cubicBezTo>
                <a:cubicBezTo>
                  <a:pt x="-10669" y="4787299"/>
                  <a:pt x="40387" y="4647213"/>
                  <a:pt x="0" y="4446479"/>
                </a:cubicBezTo>
                <a:cubicBezTo>
                  <a:pt x="-40387" y="4245745"/>
                  <a:pt x="48643" y="4211409"/>
                  <a:pt x="0" y="4036121"/>
                </a:cubicBezTo>
                <a:cubicBezTo>
                  <a:pt x="-48643" y="3860833"/>
                  <a:pt x="40882" y="3735383"/>
                  <a:pt x="0" y="3625764"/>
                </a:cubicBezTo>
                <a:cubicBezTo>
                  <a:pt x="-40882" y="3516145"/>
                  <a:pt x="63273" y="3254792"/>
                  <a:pt x="0" y="2962446"/>
                </a:cubicBezTo>
                <a:cubicBezTo>
                  <a:pt x="-63273" y="2670100"/>
                  <a:pt x="50015" y="2665710"/>
                  <a:pt x="0" y="2450904"/>
                </a:cubicBezTo>
                <a:cubicBezTo>
                  <a:pt x="-50015" y="2236098"/>
                  <a:pt x="69946" y="2059572"/>
                  <a:pt x="0" y="1838178"/>
                </a:cubicBezTo>
                <a:cubicBezTo>
                  <a:pt x="-69946" y="1616784"/>
                  <a:pt x="28312" y="1541429"/>
                  <a:pt x="0" y="1326636"/>
                </a:cubicBezTo>
                <a:cubicBezTo>
                  <a:pt x="-28312" y="1111843"/>
                  <a:pt x="41513" y="951509"/>
                  <a:pt x="0" y="815094"/>
                </a:cubicBezTo>
                <a:cubicBezTo>
                  <a:pt x="-41513" y="678679"/>
                  <a:pt x="16618" y="346953"/>
                  <a:pt x="0" y="0"/>
                </a:cubicBezTo>
                <a:close/>
              </a:path>
              <a:path w="9217024" h="5059205" stroke="0" extrusionOk="0">
                <a:moveTo>
                  <a:pt x="0" y="0"/>
                </a:moveTo>
                <a:cubicBezTo>
                  <a:pt x="232647" y="-2513"/>
                  <a:pt x="261456" y="21437"/>
                  <a:pt x="483894" y="0"/>
                </a:cubicBezTo>
                <a:cubicBezTo>
                  <a:pt x="706332" y="-21437"/>
                  <a:pt x="821897" y="31371"/>
                  <a:pt x="967788" y="0"/>
                </a:cubicBezTo>
                <a:cubicBezTo>
                  <a:pt x="1113679" y="-31371"/>
                  <a:pt x="1285457" y="38896"/>
                  <a:pt x="1451681" y="0"/>
                </a:cubicBezTo>
                <a:cubicBezTo>
                  <a:pt x="1617905" y="-38896"/>
                  <a:pt x="1609691" y="28228"/>
                  <a:pt x="1751235" y="0"/>
                </a:cubicBezTo>
                <a:cubicBezTo>
                  <a:pt x="1892779" y="-28228"/>
                  <a:pt x="2101897" y="76261"/>
                  <a:pt x="2419469" y="0"/>
                </a:cubicBezTo>
                <a:cubicBezTo>
                  <a:pt x="2737041" y="-76261"/>
                  <a:pt x="2649903" y="31777"/>
                  <a:pt x="2719022" y="0"/>
                </a:cubicBezTo>
                <a:cubicBezTo>
                  <a:pt x="2788141" y="-31777"/>
                  <a:pt x="3064467" y="24591"/>
                  <a:pt x="3202916" y="0"/>
                </a:cubicBezTo>
                <a:cubicBezTo>
                  <a:pt x="3341365" y="-24591"/>
                  <a:pt x="3750243" y="40536"/>
                  <a:pt x="3963320" y="0"/>
                </a:cubicBezTo>
                <a:cubicBezTo>
                  <a:pt x="4176397" y="-40536"/>
                  <a:pt x="4385289" y="30046"/>
                  <a:pt x="4723725" y="0"/>
                </a:cubicBezTo>
                <a:cubicBezTo>
                  <a:pt x="5062162" y="-30046"/>
                  <a:pt x="4985073" y="34894"/>
                  <a:pt x="5115448" y="0"/>
                </a:cubicBezTo>
                <a:cubicBezTo>
                  <a:pt x="5245823" y="-34894"/>
                  <a:pt x="5419289" y="34666"/>
                  <a:pt x="5691512" y="0"/>
                </a:cubicBezTo>
                <a:cubicBezTo>
                  <a:pt x="5963735" y="-34666"/>
                  <a:pt x="5891785" y="18279"/>
                  <a:pt x="6083236" y="0"/>
                </a:cubicBezTo>
                <a:cubicBezTo>
                  <a:pt x="6274687" y="-18279"/>
                  <a:pt x="6278514" y="26480"/>
                  <a:pt x="6382789" y="0"/>
                </a:cubicBezTo>
                <a:cubicBezTo>
                  <a:pt x="6487064" y="-26480"/>
                  <a:pt x="6955012" y="14237"/>
                  <a:pt x="7143194" y="0"/>
                </a:cubicBezTo>
                <a:cubicBezTo>
                  <a:pt x="7331377" y="-14237"/>
                  <a:pt x="7450135" y="8831"/>
                  <a:pt x="7534917" y="0"/>
                </a:cubicBezTo>
                <a:cubicBezTo>
                  <a:pt x="7619699" y="-8831"/>
                  <a:pt x="8012898" y="34225"/>
                  <a:pt x="8295322" y="0"/>
                </a:cubicBezTo>
                <a:cubicBezTo>
                  <a:pt x="8577746" y="-34225"/>
                  <a:pt x="8904745" y="26918"/>
                  <a:pt x="9217024" y="0"/>
                </a:cubicBezTo>
                <a:cubicBezTo>
                  <a:pt x="9294596" y="221130"/>
                  <a:pt x="9137979" y="425329"/>
                  <a:pt x="9217024" y="663318"/>
                </a:cubicBezTo>
                <a:cubicBezTo>
                  <a:pt x="9296069" y="901307"/>
                  <a:pt x="9164105" y="1061346"/>
                  <a:pt x="9217024" y="1276044"/>
                </a:cubicBezTo>
                <a:cubicBezTo>
                  <a:pt x="9269943" y="1490742"/>
                  <a:pt x="9192737" y="1566740"/>
                  <a:pt x="9217024" y="1736994"/>
                </a:cubicBezTo>
                <a:cubicBezTo>
                  <a:pt x="9241311" y="1907248"/>
                  <a:pt x="9208535" y="1983021"/>
                  <a:pt x="9217024" y="2197944"/>
                </a:cubicBezTo>
                <a:cubicBezTo>
                  <a:pt x="9225513" y="2412867"/>
                  <a:pt x="9162293" y="2567501"/>
                  <a:pt x="9217024" y="2760077"/>
                </a:cubicBezTo>
                <a:cubicBezTo>
                  <a:pt x="9271755" y="2952653"/>
                  <a:pt x="9216011" y="3160237"/>
                  <a:pt x="9217024" y="3322211"/>
                </a:cubicBezTo>
                <a:cubicBezTo>
                  <a:pt x="9218037" y="3484185"/>
                  <a:pt x="9158848" y="3670228"/>
                  <a:pt x="9217024" y="3884345"/>
                </a:cubicBezTo>
                <a:cubicBezTo>
                  <a:pt x="9275200" y="4098462"/>
                  <a:pt x="9183024" y="4181854"/>
                  <a:pt x="9217024" y="4395887"/>
                </a:cubicBezTo>
                <a:cubicBezTo>
                  <a:pt x="9251024" y="4609920"/>
                  <a:pt x="9144278" y="4918107"/>
                  <a:pt x="9217024" y="5059205"/>
                </a:cubicBezTo>
                <a:cubicBezTo>
                  <a:pt x="9070610" y="5108809"/>
                  <a:pt x="8921459" y="5034029"/>
                  <a:pt x="8733130" y="5059205"/>
                </a:cubicBezTo>
                <a:cubicBezTo>
                  <a:pt x="8544801" y="5084381"/>
                  <a:pt x="8518552" y="5050197"/>
                  <a:pt x="8341407" y="5059205"/>
                </a:cubicBezTo>
                <a:cubicBezTo>
                  <a:pt x="8164262" y="5068213"/>
                  <a:pt x="7945625" y="5053917"/>
                  <a:pt x="7765343" y="5059205"/>
                </a:cubicBezTo>
                <a:cubicBezTo>
                  <a:pt x="7585061" y="5064493"/>
                  <a:pt x="7394491" y="5022988"/>
                  <a:pt x="7281449" y="5059205"/>
                </a:cubicBezTo>
                <a:cubicBezTo>
                  <a:pt x="7168407" y="5095422"/>
                  <a:pt x="7069037" y="5050092"/>
                  <a:pt x="6981896" y="5059205"/>
                </a:cubicBezTo>
                <a:cubicBezTo>
                  <a:pt x="6894755" y="5068318"/>
                  <a:pt x="6427126" y="5016366"/>
                  <a:pt x="6221491" y="5059205"/>
                </a:cubicBezTo>
                <a:cubicBezTo>
                  <a:pt x="6015856" y="5102044"/>
                  <a:pt x="5846573" y="5038260"/>
                  <a:pt x="5737597" y="5059205"/>
                </a:cubicBezTo>
                <a:cubicBezTo>
                  <a:pt x="5628621" y="5080150"/>
                  <a:pt x="5426070" y="5053095"/>
                  <a:pt x="5345874" y="5059205"/>
                </a:cubicBezTo>
                <a:cubicBezTo>
                  <a:pt x="5265678" y="5065315"/>
                  <a:pt x="4811923" y="5017211"/>
                  <a:pt x="4677640" y="5059205"/>
                </a:cubicBezTo>
                <a:cubicBezTo>
                  <a:pt x="4543357" y="5101199"/>
                  <a:pt x="4262626" y="5034056"/>
                  <a:pt x="4101576" y="5059205"/>
                </a:cubicBezTo>
                <a:cubicBezTo>
                  <a:pt x="3940526" y="5084354"/>
                  <a:pt x="3580130" y="5051739"/>
                  <a:pt x="3341171" y="5059205"/>
                </a:cubicBezTo>
                <a:cubicBezTo>
                  <a:pt x="3102212" y="5066671"/>
                  <a:pt x="3001347" y="5026355"/>
                  <a:pt x="2857277" y="5059205"/>
                </a:cubicBezTo>
                <a:cubicBezTo>
                  <a:pt x="2713207" y="5092055"/>
                  <a:pt x="2600872" y="5048630"/>
                  <a:pt x="2465554" y="5059205"/>
                </a:cubicBezTo>
                <a:cubicBezTo>
                  <a:pt x="2330236" y="5069780"/>
                  <a:pt x="1914673" y="5041029"/>
                  <a:pt x="1705149" y="5059205"/>
                </a:cubicBezTo>
                <a:cubicBezTo>
                  <a:pt x="1495625" y="5077381"/>
                  <a:pt x="1534964" y="5053480"/>
                  <a:pt x="1405596" y="5059205"/>
                </a:cubicBezTo>
                <a:cubicBezTo>
                  <a:pt x="1276228" y="5064930"/>
                  <a:pt x="1233993" y="5040730"/>
                  <a:pt x="1106043" y="5059205"/>
                </a:cubicBezTo>
                <a:cubicBezTo>
                  <a:pt x="978093" y="5077680"/>
                  <a:pt x="723542" y="5004370"/>
                  <a:pt x="529979" y="5059205"/>
                </a:cubicBezTo>
                <a:cubicBezTo>
                  <a:pt x="336416" y="5114040"/>
                  <a:pt x="123933" y="5022154"/>
                  <a:pt x="0" y="5059205"/>
                </a:cubicBezTo>
                <a:cubicBezTo>
                  <a:pt x="-23383" y="4835951"/>
                  <a:pt x="36767" y="4733964"/>
                  <a:pt x="0" y="4446479"/>
                </a:cubicBezTo>
                <a:cubicBezTo>
                  <a:pt x="-36767" y="4158994"/>
                  <a:pt x="43879" y="4150277"/>
                  <a:pt x="0" y="4036121"/>
                </a:cubicBezTo>
                <a:cubicBezTo>
                  <a:pt x="-43879" y="3921965"/>
                  <a:pt x="497" y="3728779"/>
                  <a:pt x="0" y="3423395"/>
                </a:cubicBezTo>
                <a:cubicBezTo>
                  <a:pt x="-497" y="3118011"/>
                  <a:pt x="63646" y="3123599"/>
                  <a:pt x="0" y="2861261"/>
                </a:cubicBezTo>
                <a:cubicBezTo>
                  <a:pt x="-63646" y="2598923"/>
                  <a:pt x="11490" y="2628708"/>
                  <a:pt x="0" y="2450904"/>
                </a:cubicBezTo>
                <a:cubicBezTo>
                  <a:pt x="-11490" y="2273100"/>
                  <a:pt x="23645" y="2090797"/>
                  <a:pt x="0" y="1888770"/>
                </a:cubicBezTo>
                <a:cubicBezTo>
                  <a:pt x="-23645" y="1686743"/>
                  <a:pt x="17984" y="1448791"/>
                  <a:pt x="0" y="1326636"/>
                </a:cubicBezTo>
                <a:cubicBezTo>
                  <a:pt x="-17984" y="1204481"/>
                  <a:pt x="31407" y="986317"/>
                  <a:pt x="0" y="764502"/>
                </a:cubicBezTo>
                <a:cubicBezTo>
                  <a:pt x="-31407" y="542687"/>
                  <a:pt x="53732" y="175404"/>
                  <a:pt x="0" y="0"/>
                </a:cubicBezTo>
                <a:close/>
              </a:path>
            </a:pathLst>
          </a:custGeom>
          <a:solidFill>
            <a:schemeClr val="accent5">
              <a:lumMod val="20000"/>
              <a:lumOff val="80000"/>
            </a:schemeClr>
          </a:solidFill>
          <a:ln w="28575">
            <a:solidFill>
              <a:schemeClr val="accent6">
                <a:lumMod val="75000"/>
              </a:schemeClr>
            </a:solidFill>
          </a:ln>
        </p:spPr>
        <p:txBody>
          <a:bodyPr wrap="square" lIns="540000" r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100" b="1" i="0" u="none" strike="noStrike" kern="1200" cap="none" spc="0" normalizeH="0" baseline="0" noProof="0" dirty="0">
              <a:ln>
                <a:noFill/>
              </a:ln>
              <a:solidFill>
                <a:srgbClr val="F79646">
                  <a:lumMod val="75000"/>
                </a:srgb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 01 </a:t>
            </a:r>
            <a:r>
              <a:rPr kumimoji="0" lang="zh-CN" altLang="en-US" sz="1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自证其罪，暴露更多违规行为和主体，引发更大范围的调查与执法</a:t>
            </a:r>
            <a:endPar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000" b="1" i="0" u="none" strike="noStrike" kern="1200" cap="none" spc="0" normalizeH="0" baseline="0" noProof="0" dirty="0">
              <a:ln>
                <a:noFill/>
              </a:ln>
              <a:solidFill>
                <a:srgbClr val="F79646">
                  <a:lumMod val="75000"/>
                </a:srgbClr>
              </a:solidFill>
              <a:effectLst/>
              <a:uLnTx/>
              <a:uFillTx/>
              <a:latin typeface="微软雅黑 Light" panose="020B0502040204020203" pitchFamily="34" charset="-122"/>
              <a:ea typeface="微软雅黑 Light" panose="020B0502040204020203" pitchFamily="34" charset="-122"/>
              <a:cs typeface="+mn-cs"/>
            </a:endParaRPr>
          </a:p>
          <a:p>
            <a:pPr marL="257175" marR="0" lvl="0"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美国宪法第五修正案</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不得强迫自证其罪</a:t>
            </a:r>
            <a:r>
              <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的规定不适用于公司</a:t>
            </a: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57175" marR="0" lvl="0"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如果中国企业按照传票要求向美国检方提交证据，可能全面暴露自身违规行为，加重自身法律责任</a:t>
            </a: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57175" marR="0" lvl="0"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57175" marR="0" lvl="0"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提交交易材料还可能牵扯出其他中国商业伙伴，使得美国监管机关扩大打击面，开展更大范围的调查和处罚</a:t>
            </a: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57175" marR="0" lvl="0"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02 </a:t>
            </a:r>
            <a:r>
              <a:rPr kumimoji="0" lang="zh-CN" altLang="en-US" sz="1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配合美国政府可能引起一定的舆论压力和不良影响</a:t>
            </a:r>
            <a:endParaRPr kumimoji="0" lang="zh-CN" altLang="en-US" sz="1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endPar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目前拜登政府延续对华遏制、对抗政策，中美两国关系处于敏感期</a:t>
            </a: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中国企业配合美国执行传票的消息一旦传出，容易受到舆论压力和不良影响，对于中央企业和其他国有企业而言尤其如此</a:t>
            </a:r>
            <a:endPar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Rectangle 18"/>
          <p:cNvSpPr>
            <a:spLocks noChangeArrowheads="1"/>
          </p:cNvSpPr>
          <p:nvPr/>
        </p:nvSpPr>
        <p:spPr bwMode="auto">
          <a:xfrm>
            <a:off x="463551" y="195487"/>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中国企业执行美国传票的不利方面</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793447"/>
            <a:ext cx="3754423" cy="3842847"/>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10000"/>
              </a:lnSpc>
              <a:spcBef>
                <a:spcPts val="300"/>
              </a:spcBef>
              <a:spcAft>
                <a:spcPts val="0"/>
              </a:spcAft>
              <a:buClrTx/>
              <a:buSzTx/>
              <a:buFontTx/>
              <a:buNone/>
              <a:defRPr/>
            </a:pPr>
            <a:r>
              <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03 擅自直接提交证据可能违反中国法关于跨境证据提交和保密法的规定</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300"/>
              </a:spcBef>
              <a:spcAft>
                <a:spcPts val="0"/>
              </a:spcAft>
              <a:buClrTx/>
              <a:buSzTx/>
              <a:buFontTx/>
              <a:buNone/>
              <a:defRPr/>
            </a:pP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境内监管规定禁止或者严格限制中国企业擅自直接向美国政府提交证据，尤其是</a:t>
            </a:r>
            <a:r>
              <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刑事调查中的证据。</a:t>
            </a: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违反相关规定可能引发民事责任、行政责任和刑事责任</a:t>
            </a: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04 形成不良先例，助长美国政府对中国企业签发传票的积极性</a:t>
            </a:r>
            <a:endPar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美国行政机关、检方和法院会根据一国企业在类案中的表现，来认定该国其他企业执行传票的难度。</a:t>
            </a: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直接执行美国传票可能给美国行政机关、检方和法院造成中国企业直接执行美国传票难度不大的印象，从而更加积极地向其他中国企业签发传票，强迫其直接向美方提交证据.</a:t>
            </a: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endPar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a:p>
            <a:pPr marL="214630" marR="0" lvl="0" indent="-21463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给其他企业在类似情形下提出抗辩带来更大的难度</a:t>
            </a:r>
            <a:endParaRPr kumimoji="0" lang="en-US" altLang="zh-CN" sz="1100" b="0"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798031" y="793447"/>
            <a:ext cx="3879056" cy="3832860"/>
          </a:xfrm>
          <a:prstGeom prst="rect">
            <a:avLst/>
          </a:prstGeom>
        </p:spPr>
      </p:pic>
      <p:sp>
        <p:nvSpPr>
          <p:cNvPr id="8" name="Rectangle 18"/>
          <p:cNvSpPr>
            <a:spLocks noChangeArrowheads="1"/>
          </p:cNvSpPr>
          <p:nvPr/>
        </p:nvSpPr>
        <p:spPr bwMode="auto">
          <a:xfrm>
            <a:off x="463551" y="195487"/>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中国企业执行美国传票的不利方面</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pic>
        <p:nvPicPr>
          <p:cNvPr id="5" name="图片 4" descr="logo.png"/>
          <p:cNvPicPr>
            <a:picLocks noChangeAspect="1"/>
          </p:cNvPicPr>
          <p:nvPr/>
        </p:nvPicPr>
        <p:blipFill rotWithShape="1">
          <a:blip r:embed="rId3"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
          <p:cNvSpPr>
            <a:spLocks noChangeArrowheads="1"/>
          </p:cNvSpPr>
          <p:nvPr/>
        </p:nvSpPr>
        <p:spPr bwMode="auto">
          <a:xfrm>
            <a:off x="5040083" y="1841730"/>
            <a:ext cx="121269" cy="116707"/>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7"/>
          <p:cNvSpPr/>
          <p:nvPr/>
        </p:nvSpPr>
        <p:spPr bwMode="auto">
          <a:xfrm>
            <a:off x="4950644" y="1971629"/>
            <a:ext cx="300146" cy="631738"/>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Oval 6"/>
          <p:cNvSpPr>
            <a:spLocks noChangeArrowheads="1"/>
          </p:cNvSpPr>
          <p:nvPr/>
        </p:nvSpPr>
        <p:spPr bwMode="auto">
          <a:xfrm>
            <a:off x="4150802" y="1784267"/>
            <a:ext cx="121269" cy="11670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7"/>
          <p:cNvSpPr/>
          <p:nvPr/>
        </p:nvSpPr>
        <p:spPr bwMode="auto">
          <a:xfrm>
            <a:off x="4061363" y="1914166"/>
            <a:ext cx="300146" cy="631738"/>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Freeform 8"/>
          <p:cNvSpPr/>
          <p:nvPr/>
        </p:nvSpPr>
        <p:spPr bwMode="auto">
          <a:xfrm>
            <a:off x="3369453" y="1342470"/>
            <a:ext cx="2573249" cy="2186549"/>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Oval 56"/>
          <p:cNvSpPr>
            <a:spLocks noChangeArrowheads="1"/>
          </p:cNvSpPr>
          <p:nvPr/>
        </p:nvSpPr>
        <p:spPr bwMode="auto">
          <a:xfrm>
            <a:off x="3539523" y="1249727"/>
            <a:ext cx="396359" cy="382278"/>
          </a:xfrm>
          <a:prstGeom prst="ellipse">
            <a:avLst/>
          </a:prstGeom>
          <a:solidFill>
            <a:schemeClr val="accent1"/>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Oval 57"/>
          <p:cNvSpPr>
            <a:spLocks noChangeArrowheads="1"/>
          </p:cNvSpPr>
          <p:nvPr/>
        </p:nvSpPr>
        <p:spPr bwMode="auto">
          <a:xfrm>
            <a:off x="3171273" y="2016340"/>
            <a:ext cx="396359" cy="384048"/>
          </a:xfrm>
          <a:prstGeom prst="ellipse">
            <a:avLst/>
          </a:prstGeom>
          <a:solidFill>
            <a:schemeClr val="accent2"/>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Oval 58"/>
          <p:cNvSpPr>
            <a:spLocks noChangeArrowheads="1"/>
          </p:cNvSpPr>
          <p:nvPr/>
        </p:nvSpPr>
        <p:spPr bwMode="auto">
          <a:xfrm>
            <a:off x="3440157" y="2798714"/>
            <a:ext cx="396359" cy="382278"/>
          </a:xfrm>
          <a:prstGeom prst="ellipse">
            <a:avLst/>
          </a:prstGeom>
          <a:solidFill>
            <a:schemeClr val="accent3"/>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Oval 59"/>
          <p:cNvSpPr>
            <a:spLocks noChangeArrowheads="1"/>
          </p:cNvSpPr>
          <p:nvPr/>
        </p:nvSpPr>
        <p:spPr bwMode="auto">
          <a:xfrm>
            <a:off x="5352317" y="1249727"/>
            <a:ext cx="398194" cy="382278"/>
          </a:xfrm>
          <a:prstGeom prst="ellipse">
            <a:avLst/>
          </a:prstGeom>
          <a:solidFill>
            <a:schemeClr val="accent4"/>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07</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Oval 60"/>
          <p:cNvSpPr>
            <a:spLocks noChangeArrowheads="1"/>
          </p:cNvSpPr>
          <p:nvPr/>
        </p:nvSpPr>
        <p:spPr bwMode="auto">
          <a:xfrm>
            <a:off x="5743606" y="2016340"/>
            <a:ext cx="398194" cy="384048"/>
          </a:xfrm>
          <a:prstGeom prst="ellipse">
            <a:avLst/>
          </a:prstGeom>
          <a:solidFill>
            <a:schemeClr val="accent5"/>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06</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Oval 61"/>
          <p:cNvSpPr>
            <a:spLocks noChangeArrowheads="1"/>
          </p:cNvSpPr>
          <p:nvPr/>
        </p:nvSpPr>
        <p:spPr bwMode="auto">
          <a:xfrm>
            <a:off x="5477088" y="2798714"/>
            <a:ext cx="396359" cy="382278"/>
          </a:xfrm>
          <a:prstGeom prst="ellipse">
            <a:avLst/>
          </a:prstGeom>
          <a:solidFill>
            <a:schemeClr val="accent6"/>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Rectangle 24"/>
          <p:cNvSpPr>
            <a:spLocks noChangeArrowheads="1"/>
          </p:cNvSpPr>
          <p:nvPr/>
        </p:nvSpPr>
        <p:spPr bwMode="auto">
          <a:xfrm>
            <a:off x="795319" y="1094914"/>
            <a:ext cx="246588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积极和美国监管机关沟通，判断其意图和事态严重程度</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44" name="Rectangle 24"/>
          <p:cNvSpPr>
            <a:spLocks noChangeArrowheads="1"/>
          </p:cNvSpPr>
          <p:nvPr/>
        </p:nvSpPr>
        <p:spPr bwMode="auto">
          <a:xfrm>
            <a:off x="768721" y="1873279"/>
            <a:ext cx="2361094"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下发证据保存通知，及时收集保存证据</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46" name="Rectangle 24"/>
          <p:cNvSpPr>
            <a:spLocks noChangeArrowheads="1"/>
          </p:cNvSpPr>
          <p:nvPr/>
        </p:nvSpPr>
        <p:spPr bwMode="auto">
          <a:xfrm>
            <a:off x="848525" y="2784722"/>
            <a:ext cx="238436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向美国监管机关争取时间，开展全面的内部调查</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47" name="Rectangle 5"/>
          <p:cNvSpPr>
            <a:spLocks noChangeArrowheads="1"/>
          </p:cNvSpPr>
          <p:nvPr/>
        </p:nvSpPr>
        <p:spPr bwMode="auto">
          <a:xfrm>
            <a:off x="4450901" y="2397676"/>
            <a:ext cx="410353" cy="403609"/>
          </a:xfrm>
          <a:prstGeom prst="rect">
            <a:avLst/>
          </a:pr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Rectangle 6"/>
          <p:cNvSpPr>
            <a:spLocks noChangeArrowheads="1"/>
          </p:cNvSpPr>
          <p:nvPr/>
        </p:nvSpPr>
        <p:spPr bwMode="auto">
          <a:xfrm>
            <a:off x="4006262" y="2560949"/>
            <a:ext cx="410351" cy="240337"/>
          </a:xfrm>
          <a:prstGeom prst="rect">
            <a:avLst/>
          </a:pr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Rectangle 9"/>
          <p:cNvSpPr>
            <a:spLocks noChangeArrowheads="1"/>
          </p:cNvSpPr>
          <p:nvPr/>
        </p:nvSpPr>
        <p:spPr bwMode="auto">
          <a:xfrm>
            <a:off x="4895540" y="2618237"/>
            <a:ext cx="410355" cy="182866"/>
          </a:xfrm>
          <a:prstGeom prst="rect">
            <a:avLst/>
          </a:prstGeom>
          <a:solidFill>
            <a:schemeClr val="bg1">
              <a:lumMod val="50000"/>
            </a:schemeClr>
          </a:solidFill>
          <a:ln>
            <a:noFill/>
          </a:ln>
        </p:spPr>
        <p:txBody>
          <a:bodyPr vert="horz" wrap="square" lIns="0" tIns="0" rIns="0" bIns="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1" name="Oval 12"/>
          <p:cNvSpPr>
            <a:spLocks noChangeArrowheads="1"/>
          </p:cNvSpPr>
          <p:nvPr/>
        </p:nvSpPr>
        <p:spPr bwMode="auto">
          <a:xfrm>
            <a:off x="4597166" y="1615658"/>
            <a:ext cx="117824" cy="1110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13"/>
          <p:cNvSpPr/>
          <p:nvPr/>
        </p:nvSpPr>
        <p:spPr bwMode="auto">
          <a:xfrm>
            <a:off x="4362872" y="1602596"/>
            <a:ext cx="586411" cy="74321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Oval 61"/>
          <p:cNvSpPr>
            <a:spLocks noChangeArrowheads="1"/>
          </p:cNvSpPr>
          <p:nvPr/>
        </p:nvSpPr>
        <p:spPr bwMode="auto">
          <a:xfrm>
            <a:off x="4450421" y="3319488"/>
            <a:ext cx="396359" cy="382278"/>
          </a:xfrm>
          <a:prstGeom prst="ellipse">
            <a:avLst/>
          </a:prstGeom>
          <a:solidFill>
            <a:schemeClr val="bg2">
              <a:lumMod val="75000"/>
            </a:schemeClr>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Rectangle 24"/>
          <p:cNvSpPr>
            <a:spLocks noChangeArrowheads="1"/>
          </p:cNvSpPr>
          <p:nvPr/>
        </p:nvSpPr>
        <p:spPr bwMode="auto">
          <a:xfrm>
            <a:off x="3167049" y="3817756"/>
            <a:ext cx="2384365" cy="20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评估法律风险，制定应对策略</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37" name="Rectangle 24"/>
          <p:cNvSpPr>
            <a:spLocks noChangeArrowheads="1"/>
          </p:cNvSpPr>
          <p:nvPr/>
        </p:nvSpPr>
        <p:spPr bwMode="auto">
          <a:xfrm>
            <a:off x="5982088" y="2863823"/>
            <a:ext cx="238436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对拟提交证据进行国内法筛查，确保提交内容和提交形式合法合规</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38" name="Rectangle 24"/>
          <p:cNvSpPr>
            <a:spLocks noChangeArrowheads="1"/>
          </p:cNvSpPr>
          <p:nvPr/>
        </p:nvSpPr>
        <p:spPr bwMode="auto">
          <a:xfrm>
            <a:off x="6246354" y="1890937"/>
            <a:ext cx="238436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积极与中美监管机关沟通，寻求替代性证据提交方式</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59" name="Rectangle 24"/>
          <p:cNvSpPr>
            <a:spLocks noChangeArrowheads="1"/>
          </p:cNvSpPr>
          <p:nvPr/>
        </p:nvSpPr>
        <p:spPr bwMode="auto">
          <a:xfrm>
            <a:off x="5974763" y="1132034"/>
            <a:ext cx="2384365" cy="4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研判传票合理性，视情况提出抗辩理由</a:t>
            </a:r>
            <a:endParaRPr kumimoji="0" lang="en-US" altLang="zh-CN" sz="135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p:txBody>
      </p:sp>
      <p:sp>
        <p:nvSpPr>
          <p:cNvPr id="42" name="Rectangle 18"/>
          <p:cNvSpPr>
            <a:spLocks noChangeArrowheads="1"/>
          </p:cNvSpPr>
          <p:nvPr/>
        </p:nvSpPr>
        <p:spPr bwMode="auto">
          <a:xfrm>
            <a:off x="463551" y="195487"/>
            <a:ext cx="3077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中国企业如何应对美国传票</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pic>
        <p:nvPicPr>
          <p:cNvPr id="34" name="图片 33"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anim calcmode="lin" valueType="num">
                                      <p:cBhvr>
                                        <p:cTn id="8" dur="300" fill="hold"/>
                                        <p:tgtEl>
                                          <p:spTgt spid="42"/>
                                        </p:tgtEl>
                                        <p:attrNameLst>
                                          <p:attrName>ppt_x</p:attrName>
                                        </p:attrNameLst>
                                      </p:cBhvr>
                                      <p:tavLst>
                                        <p:tav tm="0">
                                          <p:val>
                                            <p:strVal val="#ppt_x"/>
                                          </p:val>
                                        </p:tav>
                                        <p:tav tm="100000">
                                          <p:val>
                                            <p:strVal val="#ppt_x"/>
                                          </p:val>
                                        </p:tav>
                                      </p:tavLst>
                                    </p:anim>
                                    <p:anim calcmode="lin" valueType="num">
                                      <p:cBhvr>
                                        <p:cTn id="9" dur="3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Rectangle 18"/>
          <p:cNvSpPr>
            <a:spLocks noChangeArrowheads="1"/>
          </p:cNvSpPr>
          <p:nvPr/>
        </p:nvSpPr>
        <p:spPr bwMode="auto">
          <a:xfrm>
            <a:off x="463551" y="195487"/>
            <a:ext cx="56425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中国律师的作用</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以中伦涉美制裁法律服务为例</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3" name="矩形 2"/>
          <p:cNvSpPr/>
          <p:nvPr/>
        </p:nvSpPr>
        <p:spPr>
          <a:xfrm>
            <a:off x="1403648" y="2419350"/>
            <a:ext cx="6480720" cy="191680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涉美制裁合规体系建设。</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企业针对涉美制裁事项建立全面合规管理体系，指导企业进行涉美制裁事项风险自查，研判制度与流程管理的有效性，分析评价合规管理现状并对现有管理流程及风险管理措施进行优化，协助企业跟踪主要国家经济制裁、出口管制等合规义务，协助企业建立全球贸易合规机制和</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系统搭建，实现合规工作信息化。</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出口管制风险筛查与尽职调查</a:t>
            </a:r>
            <a:r>
              <a:rPr kumimoji="0" lang="zh-CN" altLang="en-US" sz="11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协助企业开展涉及朝鲜、伊朗、俄罗斯等敏感国家的贸易合规风险筛查，识别交易行为是否构成出口</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转出口</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协助等行为、交易商品是否涉及出口管制物项及涉美成分占比、交易对象是否属于美国出口管制所制裁</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管制的对象、产品用途是否属于美国出口管制的用途等。</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683569" y="757777"/>
            <a:ext cx="7848872" cy="1332031"/>
          </a:xfrm>
          <a:prstGeom prst="rect">
            <a:avLst/>
          </a:prstGeom>
          <a:solidFill>
            <a:schemeClr val="accent3">
              <a:lumMod val="20000"/>
              <a:lumOff val="80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中伦在涉美制裁应对方面能够提供全方位、一站式</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、模块化</a:t>
            </a:r>
            <a:r>
              <a:rPr kumimoji="0" lang="zh-CN"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的法律服务</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全面涵盖前端贸易风险筛查，中端贸易合规体系建设、公司内部调查，以及后端政府调查应对与和解等各个方面。</a:t>
            </a:r>
            <a:endPar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中伦长期服务大型国企、合资企业、外资企业，在汽车、通信、电子、航空航天、航运物流、石油化工、能源、金融等多个细分行业有丰富的经验。</a:t>
            </a:r>
            <a:endParaRPr kumimoji="0" lang="zh-CN"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anim calcmode="lin" valueType="num">
                                      <p:cBhvr>
                                        <p:cTn id="8" dur="300" fill="hold"/>
                                        <p:tgtEl>
                                          <p:spTgt spid="13"/>
                                        </p:tgtEl>
                                        <p:attrNameLst>
                                          <p:attrName>ppt_x</p:attrName>
                                        </p:attrNameLst>
                                      </p:cBhvr>
                                      <p:tavLst>
                                        <p:tav tm="0">
                                          <p:val>
                                            <p:strVal val="#ppt_x"/>
                                          </p:val>
                                        </p:tav>
                                        <p:tav tm="100000">
                                          <p:val>
                                            <p:strVal val="#ppt_x"/>
                                          </p:val>
                                        </p:tav>
                                      </p:tavLst>
                                    </p:anim>
                                    <p:anim calcmode="lin" valueType="num">
                                      <p:cBhvr>
                                        <p:cTn id="9"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446192" y="1786011"/>
            <a:ext cx="2699792" cy="1571477"/>
          </a:xfrm>
          <a:prstGeom prst="rect">
            <a:avLst/>
          </a:prstGeom>
        </p:spPr>
      </p:pic>
      <p:pic>
        <p:nvPicPr>
          <p:cNvPr id="8" name="图片 7"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971600" y="820816"/>
            <a:ext cx="4824536" cy="35172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国防部制裁名单合规服务。</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我们能够为列入美国国防部制裁名单的中国企业提供一揽子的合规服务，包括但不限于进行风险评估、分析相关事项影响、开展法律问题调研、提供专业咨询意见，以及相关的政策游说、资本市场危机管控应对、对相关行政机构进行起诉等。</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4.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境外监管机关调查应对。</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企业应对境外监管部门有关经济制裁、出口管制等调查，协助制定监管总体应对方案，应对监管机关送达的传票、调查问卷等文书，确定配合调查与提交证据材料的程度和范围，协助企业和境外监管机关进行沟通、协商、谈判并签订和解协议，统筹协调中美两国监管要求的潜在冲突，进行危机公关与媒体应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5.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全球供应链管理支持。</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企业提前做好贸易管制和经济制裁对企业供应链可能造成的不利影响的防范措施，协助被列入“黑名单”而导致供应链被切断的客户与上下游企业开展谈判降低供应链负面影响。同时，针对被制裁企业的上下游企业提供贸易合规辅导服务，避免制裁风险传导。</a:t>
            </a:r>
            <a:endParaRPr kumimoji="0" lang="zh-CN"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Rectangle 18"/>
          <p:cNvSpPr>
            <a:spLocks noChangeArrowheads="1"/>
          </p:cNvSpPr>
          <p:nvPr/>
        </p:nvSpPr>
        <p:spPr bwMode="auto">
          <a:xfrm>
            <a:off x="463551" y="195487"/>
            <a:ext cx="51296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中国律师的作用</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以中伦涉美法律服务为例</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651869"/>
            <a:ext cx="3347864" cy="1491631"/>
          </a:xfrm>
          <a:prstGeom prst="rect">
            <a:avLst/>
          </a:prstGeom>
        </p:spPr>
      </p:pic>
      <p:pic>
        <p:nvPicPr>
          <p:cNvPr id="8" name="图片 7"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403648" y="987574"/>
            <a:ext cx="6408713" cy="19937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6.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许可证豁免咨询和许可证申请。</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协助企业申请贸易管制产品、技术、软件和服务等物项的许可证，并就是否适用许可证豁免提供咨询服务，为企业合法合规在伊朗等被制裁国家开展贸易和投资提供法律建议。</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7.“</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黑名单”除名申请。</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协助被列入“黑名单”的企业向美国监管机关进行</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SDN</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名单、实体清单、未经证实清单等名单的除名申请。</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600"/>
              </a:spcAft>
              <a:buClrTx/>
              <a:buSzTx/>
              <a:buFontTx/>
              <a:buNone/>
              <a:defRPr/>
            </a:pPr>
            <a:r>
              <a:rPr kumimoji="0" lang="en-US" altLang="zh-CN"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8. </a:t>
            </a:r>
            <a:r>
              <a:rPr kumimoji="0" lang="zh-CN" altLang="en-US" sz="1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跨境投资的国家安全审查。</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针对跨境投资活动，协助应对外国政府的国家安全审查，协助进行项目申报前的自查工作、准备申报相关的文件、推进申报流程。</a:t>
            </a:r>
            <a:endParaRPr kumimoji="0" lang="zh-CN"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Rectangle 18"/>
          <p:cNvSpPr>
            <a:spLocks noChangeArrowheads="1"/>
          </p:cNvSpPr>
          <p:nvPr/>
        </p:nvSpPr>
        <p:spPr bwMode="auto">
          <a:xfrm>
            <a:off x="463551" y="195487"/>
            <a:ext cx="56425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中国律师的作用</a:t>
            </a:r>
            <a:r>
              <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a:t>
            </a: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以中伦涉美制裁法律服务为例</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114127" y="1354300"/>
            <a:ext cx="7038190" cy="2434902"/>
          </a:xfrm>
          <a:prstGeom prst="homePlat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文本框 3"/>
          <p:cNvSpPr txBox="1"/>
          <p:nvPr/>
        </p:nvSpPr>
        <p:spPr>
          <a:xfrm>
            <a:off x="3065251" y="2158097"/>
            <a:ext cx="1012247" cy="853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03</a:t>
            </a:r>
            <a:endParaRPr kumimoji="0" lang="zh-CN" altLang="en-US"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4139952" y="2224141"/>
            <a:ext cx="4575899" cy="78790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56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出口管制与贸易制裁</a:t>
            </a:r>
            <a:endParaRPr kumimoji="0" lang="en-US" altLang="zh-CN" sz="256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lvl="0" algn="ctr"/>
            <a:r>
              <a:rPr lang="zh-CN" altLang="en-US" sz="25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合规管理体系</a:t>
            </a:r>
            <a:endParaRPr kumimoji="0" lang="zh-CN" altLang="en-US" sz="256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任意多边形 16"/>
          <p:cNvSpPr/>
          <p:nvPr/>
        </p:nvSpPr>
        <p:spPr>
          <a:xfrm>
            <a:off x="1" y="457625"/>
            <a:ext cx="2114127" cy="4228255"/>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0872" y="253596"/>
            <a:ext cx="1918995" cy="29602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ppt_w"/>
                                              </p:val>
                                            </p:tav>
                                            <p:tav tm="100000">
                                              <p:val>
                                                <p:strVal val="#ppt_w"/>
                                              </p:val>
                                            </p:tav>
                                          </p:tavLst>
                                        </p:anim>
                                        <p:anim calcmode="lin" valueType="num">
                                          <p:cBhvr>
                                            <p:cTn id="2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28" idx="3"/>
          </p:cNvCxnSpPr>
          <p:nvPr/>
        </p:nvCxnSpPr>
        <p:spPr>
          <a:xfrm>
            <a:off x="0" y="2773204"/>
            <a:ext cx="6459765" cy="17446"/>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74306" y="1162987"/>
            <a:ext cx="673416" cy="1809561"/>
            <a:chOff x="2121978" y="1245848"/>
            <a:chExt cx="897888" cy="2412747"/>
          </a:xfrm>
        </p:grpSpPr>
        <p:grpSp>
          <p:nvGrpSpPr>
            <p:cNvPr id="6" name="组合 5"/>
            <p:cNvGrpSpPr/>
            <p:nvPr/>
          </p:nvGrpSpPr>
          <p:grpSpPr>
            <a:xfrm>
              <a:off x="2322444" y="3144010"/>
              <a:ext cx="496956" cy="514585"/>
              <a:chOff x="2365306" y="3186872"/>
              <a:chExt cx="411232" cy="425820"/>
            </a:xfrm>
          </p:grpSpPr>
          <p:sp>
            <p:nvSpPr>
              <p:cNvPr id="11" name="椭圆 10"/>
              <p:cNvSpPr/>
              <p:nvPr/>
            </p:nvSpPr>
            <p:spPr>
              <a:xfrm>
                <a:off x="2365306" y="3186872"/>
                <a:ext cx="411232" cy="4112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2408997" y="3205195"/>
                <a:ext cx="323850" cy="407497"/>
              </a:xfrm>
              <a:prstGeom prst="rect">
                <a:avLst/>
              </a:prstGeom>
              <a:noFill/>
            </p:spPr>
            <p:txBody>
              <a:bodyPr wrap="square" rtlCol="0">
                <a:spAutoFit/>
              </a:bodyPr>
              <a:lstStyle/>
              <a:p>
                <a:pPr algn="ctr" defTabSz="685800"/>
                <a:r>
                  <a:rPr lang="en-US" altLang="zh-CN"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p:cNvGrpSpPr/>
            <p:nvPr/>
          </p:nvGrpSpPr>
          <p:grpSpPr>
            <a:xfrm>
              <a:off x="2121978" y="1245848"/>
              <a:ext cx="897888" cy="1898162"/>
              <a:chOff x="2121978" y="1245848"/>
              <a:chExt cx="897888" cy="1898162"/>
            </a:xfrm>
          </p:grpSpPr>
          <p:cxnSp>
            <p:nvCxnSpPr>
              <p:cNvPr id="8" name="直接连接符 7"/>
              <p:cNvCxnSpPr>
                <a:stCxn id="11" idx="0"/>
                <a:endCxn id="9" idx="4"/>
              </p:cNvCxnSpPr>
              <p:nvPr/>
            </p:nvCxnSpPr>
            <p:spPr>
              <a:xfrm flipV="1">
                <a:off x="2570922" y="2162175"/>
                <a:ext cx="0" cy="9818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121978" y="1264287"/>
                <a:ext cx="897888" cy="897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2135246" y="1245848"/>
                <a:ext cx="871351" cy="861774"/>
              </a:xfrm>
              <a:prstGeom prst="rect">
                <a:avLst/>
              </a:prstGeom>
            </p:spPr>
            <p:txBody>
              <a:bodyPr wrap="none">
                <a:spAutoFit/>
              </a:bodyPr>
              <a:lstStyle/>
              <a:p>
                <a:pPr algn="ctr" defTabSz="685800"/>
                <a:r>
                  <a:rPr lang="en-US" altLang="zh-CN" sz="3600" spc="56"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组合 12"/>
          <p:cNvGrpSpPr/>
          <p:nvPr/>
        </p:nvGrpSpPr>
        <p:grpSpPr>
          <a:xfrm>
            <a:off x="3660585" y="1156558"/>
            <a:ext cx="673416" cy="1815990"/>
            <a:chOff x="4836150" y="1237277"/>
            <a:chExt cx="897888" cy="2421318"/>
          </a:xfrm>
        </p:grpSpPr>
        <p:grpSp>
          <p:nvGrpSpPr>
            <p:cNvPr id="14" name="组合 13"/>
            <p:cNvGrpSpPr/>
            <p:nvPr/>
          </p:nvGrpSpPr>
          <p:grpSpPr>
            <a:xfrm>
              <a:off x="5036616" y="3144010"/>
              <a:ext cx="496956" cy="514585"/>
              <a:chOff x="2365306" y="3186872"/>
              <a:chExt cx="411232" cy="425820"/>
            </a:xfrm>
          </p:grpSpPr>
          <p:sp>
            <p:nvSpPr>
              <p:cNvPr id="19" name="椭圆 18"/>
              <p:cNvSpPr/>
              <p:nvPr/>
            </p:nvSpPr>
            <p:spPr>
              <a:xfrm>
                <a:off x="2365306" y="3186872"/>
                <a:ext cx="411232" cy="4112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2408997" y="3205195"/>
                <a:ext cx="323850" cy="407497"/>
              </a:xfrm>
              <a:prstGeom prst="rect">
                <a:avLst/>
              </a:prstGeom>
              <a:noFill/>
            </p:spPr>
            <p:txBody>
              <a:bodyPr wrap="square" rtlCol="0">
                <a:spAutoFit/>
              </a:bodyPr>
              <a:lstStyle/>
              <a:p>
                <a:pPr algn="ctr" defTabSz="685800"/>
                <a:r>
                  <a:rPr lang="en-US" altLang="zh-CN"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组合 14"/>
            <p:cNvGrpSpPr/>
            <p:nvPr/>
          </p:nvGrpSpPr>
          <p:grpSpPr>
            <a:xfrm>
              <a:off x="4836150" y="1237277"/>
              <a:ext cx="897888" cy="1906733"/>
              <a:chOff x="2121978" y="1237277"/>
              <a:chExt cx="897888" cy="1906733"/>
            </a:xfrm>
          </p:grpSpPr>
          <p:cxnSp>
            <p:nvCxnSpPr>
              <p:cNvPr id="16" name="直接连接符 15"/>
              <p:cNvCxnSpPr>
                <a:endCxn id="17" idx="4"/>
              </p:cNvCxnSpPr>
              <p:nvPr/>
            </p:nvCxnSpPr>
            <p:spPr>
              <a:xfrm flipV="1">
                <a:off x="2570922" y="2162175"/>
                <a:ext cx="0" cy="98183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121978" y="1264287"/>
                <a:ext cx="897888" cy="897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2135246" y="1237277"/>
                <a:ext cx="871351" cy="861774"/>
              </a:xfrm>
              <a:prstGeom prst="rect">
                <a:avLst/>
              </a:prstGeom>
            </p:spPr>
            <p:txBody>
              <a:bodyPr wrap="none">
                <a:spAutoFit/>
              </a:bodyPr>
              <a:lstStyle/>
              <a:p>
                <a:pPr algn="ctr" defTabSz="685800"/>
                <a:r>
                  <a:rPr lang="en-US" altLang="zh-CN" sz="3600" spc="56"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2" name="组合 21"/>
          <p:cNvGrpSpPr/>
          <p:nvPr/>
        </p:nvGrpSpPr>
        <p:grpSpPr>
          <a:xfrm>
            <a:off x="6126480" y="2589369"/>
            <a:ext cx="372904" cy="385947"/>
            <a:chOff x="2365306" y="3186872"/>
            <a:chExt cx="411232" cy="425616"/>
          </a:xfrm>
        </p:grpSpPr>
        <p:sp>
          <p:nvSpPr>
            <p:cNvPr id="27" name="椭圆 26"/>
            <p:cNvSpPr/>
            <p:nvPr/>
          </p:nvSpPr>
          <p:spPr>
            <a:xfrm>
              <a:off x="2365306" y="3186872"/>
              <a:ext cx="411232" cy="411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2408997" y="3205195"/>
              <a:ext cx="323850" cy="407293"/>
            </a:xfrm>
            <a:prstGeom prst="rect">
              <a:avLst/>
            </a:prstGeom>
            <a:noFill/>
          </p:spPr>
          <p:txBody>
            <a:bodyPr wrap="square" rtlCol="0">
              <a:spAutoFit/>
            </a:bodyPr>
            <a:lstStyle/>
            <a:p>
              <a:pPr algn="ctr" defTabSz="685800"/>
              <a:r>
                <a:rPr lang="en-US" altLang="zh-CN"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组合 28"/>
          <p:cNvGrpSpPr/>
          <p:nvPr/>
        </p:nvGrpSpPr>
        <p:grpSpPr>
          <a:xfrm>
            <a:off x="2205301" y="2586607"/>
            <a:ext cx="673416" cy="1771616"/>
            <a:chOff x="3479064" y="3144010"/>
            <a:chExt cx="897888" cy="2362154"/>
          </a:xfrm>
        </p:grpSpPr>
        <p:grpSp>
          <p:nvGrpSpPr>
            <p:cNvPr id="30" name="组合 29"/>
            <p:cNvGrpSpPr/>
            <p:nvPr/>
          </p:nvGrpSpPr>
          <p:grpSpPr>
            <a:xfrm>
              <a:off x="3679530" y="3144010"/>
              <a:ext cx="496956" cy="514585"/>
              <a:chOff x="2365306" y="3186872"/>
              <a:chExt cx="411232" cy="425820"/>
            </a:xfrm>
          </p:grpSpPr>
          <p:sp>
            <p:nvSpPr>
              <p:cNvPr id="37" name="椭圆 36"/>
              <p:cNvSpPr/>
              <p:nvPr/>
            </p:nvSpPr>
            <p:spPr>
              <a:xfrm>
                <a:off x="2365306" y="3186872"/>
                <a:ext cx="411232" cy="411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2408997" y="3205195"/>
                <a:ext cx="323850" cy="407497"/>
              </a:xfrm>
              <a:prstGeom prst="rect">
                <a:avLst/>
              </a:prstGeom>
              <a:noFill/>
            </p:spPr>
            <p:txBody>
              <a:bodyPr wrap="square" rtlCol="0">
                <a:spAutoFit/>
              </a:bodyPr>
              <a:lstStyle/>
              <a:p>
                <a:pPr algn="ctr" defTabSz="685800"/>
                <a:r>
                  <a:rPr lang="en-US" altLang="zh-CN"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rot="10800000">
              <a:off x="3479064" y="3626441"/>
              <a:ext cx="897888" cy="1879723"/>
              <a:chOff x="2121978" y="1264287"/>
              <a:chExt cx="897888" cy="1879723"/>
            </a:xfrm>
          </p:grpSpPr>
          <p:cxnSp>
            <p:nvCxnSpPr>
              <p:cNvPr id="34" name="直接连接符 33"/>
              <p:cNvCxnSpPr>
                <a:endCxn id="35" idx="4"/>
              </p:cNvCxnSpPr>
              <p:nvPr/>
            </p:nvCxnSpPr>
            <p:spPr>
              <a:xfrm flipV="1">
                <a:off x="2570922" y="2162175"/>
                <a:ext cx="0" cy="98183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121978" y="1264287"/>
                <a:ext cx="897888" cy="8978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rot="10800000">
                <a:off x="2135245" y="1290820"/>
                <a:ext cx="871351" cy="861774"/>
              </a:xfrm>
              <a:prstGeom prst="rect">
                <a:avLst/>
              </a:prstGeom>
            </p:spPr>
            <p:txBody>
              <a:bodyPr wrap="none">
                <a:spAutoFit/>
              </a:bodyPr>
              <a:lstStyle/>
              <a:p>
                <a:pPr algn="ctr" defTabSz="685800"/>
                <a:r>
                  <a:rPr lang="en-US" altLang="zh-CN" sz="3600" spc="56"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9" name="组合 38"/>
          <p:cNvGrpSpPr/>
          <p:nvPr/>
        </p:nvGrpSpPr>
        <p:grpSpPr>
          <a:xfrm>
            <a:off x="4986329" y="2586607"/>
            <a:ext cx="673416" cy="1771616"/>
            <a:chOff x="6193236" y="3144010"/>
            <a:chExt cx="897888" cy="2362154"/>
          </a:xfrm>
        </p:grpSpPr>
        <p:grpSp>
          <p:nvGrpSpPr>
            <p:cNvPr id="40" name="组合 39"/>
            <p:cNvGrpSpPr/>
            <p:nvPr/>
          </p:nvGrpSpPr>
          <p:grpSpPr>
            <a:xfrm>
              <a:off x="6393702" y="3144010"/>
              <a:ext cx="496956" cy="514585"/>
              <a:chOff x="2365306" y="3186872"/>
              <a:chExt cx="411232" cy="425820"/>
            </a:xfrm>
          </p:grpSpPr>
          <p:sp>
            <p:nvSpPr>
              <p:cNvPr id="45" name="椭圆 44"/>
              <p:cNvSpPr/>
              <p:nvPr/>
            </p:nvSpPr>
            <p:spPr>
              <a:xfrm>
                <a:off x="2365306" y="3186872"/>
                <a:ext cx="411232" cy="411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文本框 45"/>
              <p:cNvSpPr txBox="1"/>
              <p:nvPr/>
            </p:nvSpPr>
            <p:spPr>
              <a:xfrm>
                <a:off x="2408997" y="3205195"/>
                <a:ext cx="323850" cy="407497"/>
              </a:xfrm>
              <a:prstGeom prst="rect">
                <a:avLst/>
              </a:prstGeom>
              <a:noFill/>
            </p:spPr>
            <p:txBody>
              <a:bodyPr wrap="square" rtlCol="0">
                <a:spAutoFit/>
              </a:bodyPr>
              <a:lstStyle/>
              <a:p>
                <a:pPr algn="ctr" defTabSz="685800"/>
                <a:r>
                  <a:rPr lang="en-US" altLang="zh-CN"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rot="10800000">
              <a:off x="6193236" y="3626441"/>
              <a:ext cx="897888" cy="1879723"/>
              <a:chOff x="2121978" y="1264287"/>
              <a:chExt cx="897888" cy="1879723"/>
            </a:xfrm>
          </p:grpSpPr>
          <p:cxnSp>
            <p:nvCxnSpPr>
              <p:cNvPr id="42" name="直接连接符 41"/>
              <p:cNvCxnSpPr>
                <a:endCxn id="43" idx="4"/>
              </p:cNvCxnSpPr>
              <p:nvPr/>
            </p:nvCxnSpPr>
            <p:spPr>
              <a:xfrm flipV="1">
                <a:off x="2570922" y="2162175"/>
                <a:ext cx="0" cy="98183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2121978" y="1264287"/>
                <a:ext cx="897888" cy="897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rot="10800000">
                <a:off x="2135243" y="1287011"/>
                <a:ext cx="871351" cy="861774"/>
              </a:xfrm>
              <a:prstGeom prst="rect">
                <a:avLst/>
              </a:prstGeom>
            </p:spPr>
            <p:txBody>
              <a:bodyPr wrap="none">
                <a:spAutoFit/>
              </a:bodyPr>
              <a:lstStyle/>
              <a:p>
                <a:pPr algn="ctr" defTabSz="685800"/>
                <a:r>
                  <a:rPr lang="en-US" altLang="zh-CN" sz="3600" spc="56"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5" name="文本框 54"/>
          <p:cNvSpPr txBox="1"/>
          <p:nvPr/>
        </p:nvSpPr>
        <p:spPr>
          <a:xfrm flipH="1">
            <a:off x="1473042" y="809149"/>
            <a:ext cx="2223611" cy="1682064"/>
          </a:xfrm>
          <a:prstGeom prst="rect">
            <a:avLst/>
          </a:prstGeom>
          <a:noFill/>
        </p:spPr>
        <p:txBody>
          <a:bodyPr wrap="square" rtlCol="0">
            <a:spAutoFit/>
          </a:bodyPr>
          <a:lstStyle/>
          <a:p>
            <a:pPr defTabSz="685800">
              <a:lnSpc>
                <a:spcPct val="150000"/>
              </a:lnSpc>
              <a:spcBef>
                <a:spcPts val="340"/>
              </a:spcBef>
            </a:pP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2015年12月</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国资委《关于全面推进法治央企建设的意见》要求中央企业加快提升合规管理能力，研究制定统一有效、全面覆盖、内容明确的合规制度准则，加强合规教育培训，形成全员合规的良性机制，建立法律、合规、风险、内控一体化管理平台。</a:t>
            </a:r>
            <a:endPar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文本框 55"/>
          <p:cNvSpPr txBox="1"/>
          <p:nvPr/>
        </p:nvSpPr>
        <p:spPr>
          <a:xfrm flipH="1">
            <a:off x="216217" y="3176588"/>
            <a:ext cx="1854518" cy="1785938"/>
          </a:xfrm>
          <a:prstGeom prst="rect">
            <a:avLst/>
          </a:prstGeom>
          <a:noFill/>
        </p:spPr>
        <p:txBody>
          <a:bodyPr wrap="square" rtlCol="0">
            <a:spAutoFit/>
          </a:bodyPr>
          <a:lstStyle/>
          <a:p>
            <a:pPr algn="just">
              <a:lnSpc>
                <a:spcPct val="160000"/>
              </a:lnSpc>
              <a:spcAft>
                <a:spcPts val="600"/>
              </a:spcAft>
            </a:pP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mn-ea"/>
              </a:rPr>
              <a:t>2006年</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mn-ea"/>
              </a:rPr>
              <a:t>，中国银监会颁布《商业银行合规风险管理指引》。2007年，中国保监会颁布《保险公司合规管理指引》。中央企业的合规管理，率先在金融行业开展、发展和成熟，并积累了丰富的经验。</a:t>
            </a:r>
            <a:endPar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文本框 56"/>
          <p:cNvSpPr txBox="1"/>
          <p:nvPr/>
        </p:nvSpPr>
        <p:spPr>
          <a:xfrm flipH="1">
            <a:off x="6801803" y="1765935"/>
            <a:ext cx="2047875" cy="2032544"/>
          </a:xfrm>
          <a:prstGeom prst="rect">
            <a:avLst/>
          </a:prstGeom>
          <a:noFill/>
        </p:spPr>
        <p:txBody>
          <a:bodyPr wrap="square" rtlCol="0">
            <a:spAutoFit/>
          </a:bodyPr>
          <a:lstStyle/>
          <a:p>
            <a:pPr defTabSz="685800">
              <a:lnSpc>
                <a:spcPct val="180000"/>
              </a:lnSpc>
              <a:spcBef>
                <a:spcPts val="340"/>
              </a:spcBef>
            </a:pP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截至</a:t>
            </a:r>
            <a:r>
              <a:rPr lang="en-US" altLang="zh-CN"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日</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b="1" dirty="0">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中央企业已全部成立合规委员会</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，出台管理制度，完善工作机制。</a:t>
            </a:r>
            <a:endPar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defTabSz="685800">
              <a:lnSpc>
                <a:spcPct val="180000"/>
              </a:lnSpc>
              <a:spcBef>
                <a:spcPts val="340"/>
              </a:spcBef>
            </a:pP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其中不少企业还探索构建法治框架下的法律、合规、风险、内控协同运作机制，着力打造“法律合规大风控”管理体系。</a:t>
            </a:r>
            <a:endParaRPr sz="1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flipH="1">
            <a:off x="2913222" y="3121342"/>
            <a:ext cx="2037874" cy="1913088"/>
          </a:xfrm>
          <a:prstGeom prst="rect">
            <a:avLst/>
          </a:prstGeom>
          <a:noFill/>
        </p:spPr>
        <p:txBody>
          <a:bodyPr wrap="square" rtlCol="0">
            <a:spAutoFit/>
          </a:bodyPr>
          <a:lstStyle/>
          <a:p>
            <a:pPr defTabSz="685800">
              <a:lnSpc>
                <a:spcPct val="150000"/>
              </a:lnSpc>
              <a:spcBef>
                <a:spcPts val="340"/>
              </a:spcBef>
            </a:pPr>
            <a:r>
              <a:rPr lang="en-US" altLang="zh-CN"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016年</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，国资委组织</a:t>
            </a:r>
            <a:r>
              <a:rPr lang="zh-CN" altLang="en-US" sz="1000"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中国石油、中国移动、东方电气集团、招商局集团、中国中铁</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五家中央企业开展试点工作，以期借鉴国内外合规管理的先进经验，为企业在参与国际市场竞争以及“一带一路”建设过程中加强合规管理提供良好示范。</a:t>
            </a:r>
            <a:endParaRPr lang="en-US" altLang="zh-CN"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flipH="1">
            <a:off x="4498182" y="878682"/>
            <a:ext cx="1854041" cy="1539524"/>
          </a:xfrm>
          <a:prstGeom prst="rect">
            <a:avLst/>
          </a:prstGeom>
          <a:noFill/>
        </p:spPr>
        <p:txBody>
          <a:bodyPr wrap="square" rtlCol="0">
            <a:spAutoFit/>
          </a:bodyPr>
          <a:lstStyle/>
          <a:p>
            <a:pPr defTabSz="685800">
              <a:lnSpc>
                <a:spcPct val="160000"/>
              </a:lnSpc>
              <a:spcBef>
                <a:spcPts val="340"/>
              </a:spcBef>
            </a:pP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国资委在5家企业开展合规管理体系建设试点的基础上，于2018年印发</a:t>
            </a:r>
            <a:r>
              <a:rPr sz="1000" b="1" dirty="0">
                <a:solidFill>
                  <a:prstClr val="black"/>
                </a:solidFill>
                <a:latin typeface="微软雅黑" panose="020B0503020204020204" pitchFamily="34" charset="-122"/>
                <a:ea typeface="微软雅黑" panose="020B0503020204020204" pitchFamily="34" charset="-122"/>
                <a:sym typeface="+mn-ea"/>
              </a:rPr>
              <a:t>《中央企业合规管理指引》</a:t>
            </a:r>
            <a:r>
              <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，此后陆续编发反垄断、出口管制、反商业贿赂等一系列重点领域合规指南。</a:t>
            </a:r>
            <a:endParaRPr lang="zh-CN" altLang="en-US" sz="10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60"/>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Rectangle 18"/>
          <p:cNvSpPr>
            <a:spLocks noChangeArrowheads="1"/>
          </p:cNvSpPr>
          <p:nvPr/>
        </p:nvSpPr>
        <p:spPr bwMode="auto">
          <a:xfrm>
            <a:off x="463551" y="195488"/>
            <a:ext cx="359072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sz="2000" b="1" dirty="0" err="1">
                <a:solidFill>
                  <a:srgbClr val="ED8036"/>
                </a:solidFill>
                <a:latin typeface="Impact" panose="020B0806030902050204" pitchFamily="34" charset="0"/>
                <a:ea typeface="微软雅黑" panose="020B0503020204020204" pitchFamily="34" charset="-122"/>
                <a:cs typeface="宋体" panose="02010600030101010101" pitchFamily="2" charset="-122"/>
              </a:rPr>
              <a:t>央企已</a:t>
            </a:r>
            <a:r>
              <a:rPr sz="2000" b="1" dirty="0" err="1">
                <a:solidFill>
                  <a:srgbClr val="4F81BD"/>
                </a:solidFill>
                <a:latin typeface="Impact" panose="020B0806030902050204" pitchFamily="34" charset="0"/>
                <a:ea typeface="微软雅黑" panose="020B0503020204020204" pitchFamily="34" charset="-122"/>
                <a:cs typeface="宋体" panose="02010600030101010101" pitchFamily="2" charset="-122"/>
              </a:rPr>
              <a:t>全部</a:t>
            </a:r>
            <a:r>
              <a:rPr sz="2000" b="1" dirty="0" err="1">
                <a:solidFill>
                  <a:srgbClr val="ED8036"/>
                </a:solidFill>
                <a:latin typeface="Impact" panose="020B0806030902050204" pitchFamily="34" charset="0"/>
                <a:ea typeface="微软雅黑" panose="020B0503020204020204" pitchFamily="34" charset="-122"/>
                <a:cs typeface="宋体" panose="02010600030101010101" pitchFamily="2" charset="-122"/>
              </a:rPr>
              <a:t>建立合规管理委员会</a:t>
            </a:r>
            <a:endParaRPr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7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2200"/>
                            </p:stCondLst>
                            <p:childTnLst>
                              <p:par>
                                <p:cTn id="20" presetID="22" presetClass="entr" presetSubtype="2"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right)">
                                      <p:cBhvr>
                                        <p:cTn id="22" dur="500"/>
                                        <p:tgtEl>
                                          <p:spTgt spid="56"/>
                                        </p:tgtEl>
                                      </p:cBhvr>
                                    </p:animEffect>
                                  </p:childTnLst>
                                </p:cTn>
                              </p:par>
                            </p:childTnLst>
                          </p:cTn>
                        </p:par>
                        <p:par>
                          <p:cTn id="23" fill="hold">
                            <p:stCondLst>
                              <p:cond delay="2700"/>
                            </p:stCondLst>
                            <p:childTnLst>
                              <p:par>
                                <p:cTn id="24" presetID="22" presetClass="entr" presetSubtype="1"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up)">
                                      <p:cBhvr>
                                        <p:cTn id="26" dur="500"/>
                                        <p:tgtEl>
                                          <p:spTgt spid="29"/>
                                        </p:tgtEl>
                                      </p:cBhvr>
                                    </p:animEffect>
                                  </p:childTnLst>
                                </p:cTn>
                              </p:par>
                            </p:childTnLst>
                          </p:cTn>
                        </p:par>
                        <p:par>
                          <p:cTn id="27" fill="hold">
                            <p:stCondLst>
                              <p:cond delay="3200"/>
                            </p:stCondLst>
                            <p:childTnLst>
                              <p:par>
                                <p:cTn id="28" presetID="2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3700"/>
                            </p:stCondLst>
                            <p:childTnLst>
                              <p:par>
                                <p:cTn id="32" presetID="2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4200"/>
                            </p:stCondLst>
                            <p:childTnLst>
                              <p:par>
                                <p:cTn id="36" presetID="22" presetClass="entr" presetSubtype="2"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right)">
                                      <p:cBhvr>
                                        <p:cTn id="38" dur="500"/>
                                        <p:tgtEl>
                                          <p:spTgt spid="58"/>
                                        </p:tgtEl>
                                      </p:cBhvr>
                                    </p:animEffect>
                                  </p:childTnLst>
                                </p:cTn>
                              </p:par>
                            </p:childTnLst>
                          </p:cTn>
                        </p:par>
                        <p:par>
                          <p:cTn id="39" fill="hold">
                            <p:stCondLst>
                              <p:cond delay="47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5200"/>
                            </p:stCondLst>
                            <p:childTnLst>
                              <p:par>
                                <p:cTn id="44" presetID="22" presetClass="entr" presetSubtype="8"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00"/>
                            </p:stCondLst>
                            <p:childTnLst>
                              <p:par>
                                <p:cTn id="48" presetID="3" presetClass="entr" presetSubtype="1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par>
                          <p:cTn id="51" fill="hold">
                            <p:stCondLst>
                              <p:cond delay="6200"/>
                            </p:stCondLst>
                            <p:childTnLst>
                              <p:par>
                                <p:cTn id="52" presetID="22" presetClass="entr" presetSubtype="2"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right)">
                                      <p:cBhvr>
                                        <p:cTn id="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4181475" y="1656598"/>
            <a:ext cx="768350" cy="766762"/>
          </a:xfrm>
          <a:prstGeom prst="ellipse">
            <a:avLst/>
          </a:prstGeom>
          <a:solidFill>
            <a:schemeClr val="accent2"/>
          </a:solidFill>
          <a:ln>
            <a:noFill/>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5" name="Oval 3"/>
          <p:cNvSpPr>
            <a:spLocks noChangeArrowheads="1"/>
          </p:cNvSpPr>
          <p:nvPr/>
        </p:nvSpPr>
        <p:spPr bwMode="auto">
          <a:xfrm>
            <a:off x="4284664" y="2736099"/>
            <a:ext cx="574675" cy="574675"/>
          </a:xfrm>
          <a:prstGeom prst="ellipse">
            <a:avLst/>
          </a:prstGeom>
          <a:solidFill>
            <a:schemeClr val="accent5"/>
          </a:solidFill>
          <a:ln w="9525" cmpd="sng">
            <a:noFill/>
            <a:round/>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5162551" y="2637674"/>
            <a:ext cx="766763" cy="766762"/>
          </a:xfrm>
          <a:prstGeom prst="ellipse">
            <a:avLst/>
          </a:prstGeom>
          <a:solidFill>
            <a:schemeClr val="accent3"/>
          </a:solidFill>
          <a:ln>
            <a:noFill/>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3201989" y="2637674"/>
            <a:ext cx="766762" cy="766762"/>
          </a:xfrm>
          <a:prstGeom prst="ellipse">
            <a:avLst/>
          </a:prstGeom>
          <a:solidFill>
            <a:schemeClr val="accent6">
              <a:lumMod val="75000"/>
            </a:schemeClr>
          </a:solidFill>
          <a:ln>
            <a:noFill/>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Oval 6"/>
          <p:cNvSpPr>
            <a:spLocks noChangeArrowheads="1"/>
          </p:cNvSpPr>
          <p:nvPr/>
        </p:nvSpPr>
        <p:spPr bwMode="auto">
          <a:xfrm>
            <a:off x="4181475" y="3617160"/>
            <a:ext cx="768350" cy="768350"/>
          </a:xfrm>
          <a:prstGeom prst="ellipse">
            <a:avLst/>
          </a:prstGeom>
          <a:solidFill>
            <a:schemeClr val="accent4"/>
          </a:solidFill>
          <a:ln>
            <a:noFill/>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2824164" y="1742324"/>
            <a:ext cx="1228725" cy="333375"/>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5570539" y="1742324"/>
            <a:ext cx="568325" cy="76517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Freeform 9"/>
          <p:cNvSpPr/>
          <p:nvPr/>
        </p:nvSpPr>
        <p:spPr bwMode="auto">
          <a:xfrm>
            <a:off x="5078413" y="3688599"/>
            <a:ext cx="1014412" cy="333375"/>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2824163" y="3479048"/>
            <a:ext cx="760412" cy="220662"/>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5005388" y="2956761"/>
            <a:ext cx="68262" cy="136525"/>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4057651" y="2956761"/>
            <a:ext cx="68263" cy="136525"/>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4497389" y="3464761"/>
            <a:ext cx="136525" cy="68263"/>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4497389" y="2517023"/>
            <a:ext cx="136525" cy="68262"/>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6281739" y="1666124"/>
            <a:ext cx="2233099" cy="127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43840" indent="-243840">
              <a:lnSpc>
                <a:spcPct val="120000"/>
              </a:lnSpc>
              <a:buFont typeface="+mj-lt"/>
              <a:buAutoNum type="arabicPeriod" startAt="6"/>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避免管理层追责，将风险控制在最低业务层面</a:t>
            </a:r>
            <a:endPar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Font typeface="+mj-lt"/>
              <a:buAutoNum type="arabicPeriod" startAt="6"/>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企业员工及管理人员权责明确</a:t>
            </a:r>
            <a:endPar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Font typeface="+mj-lt"/>
              <a:buAutoNum type="arabicPeriod" startAt="6"/>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全球供应链合规稳定运行，确保企业利益最大化</a:t>
            </a:r>
            <a:endPar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US" altLang="zh-CN"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Rectangle 16"/>
          <p:cNvSpPr>
            <a:spLocks noChangeArrowheads="1"/>
          </p:cNvSpPr>
          <p:nvPr/>
        </p:nvSpPr>
        <p:spPr bwMode="auto">
          <a:xfrm>
            <a:off x="6281739" y="3607636"/>
            <a:ext cx="2057400" cy="83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43840" indent="-243840">
              <a:lnSpc>
                <a:spcPct val="120000"/>
              </a:lnSpc>
              <a:buFont typeface="+mj-lt"/>
              <a:buAutoNum type="arabicPeriod" startAt="9"/>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跨国企业树立诚信经营和负责任的国际形象</a:t>
            </a:r>
            <a:endPar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Font typeface="+mj-lt"/>
              <a:buAutoNum type="arabicPeriod" startAt="9"/>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有效降低大国之间贸易摩擦对企业造成的系统性风险</a:t>
            </a:r>
            <a:endPar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49" name="Rectangle 17"/>
          <p:cNvSpPr>
            <a:spLocks noChangeArrowheads="1"/>
          </p:cNvSpPr>
          <p:nvPr/>
        </p:nvSpPr>
        <p:spPr bwMode="auto">
          <a:xfrm>
            <a:off x="768086" y="3607635"/>
            <a:ext cx="1905265" cy="9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43840" indent="-243840">
              <a:lnSpc>
                <a:spcPct val="120000"/>
              </a:lnSpc>
              <a:buFont typeface="+mj-lt"/>
              <a:buAutoNum type="arabicPeriod" startAt="4"/>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加快取得出口许可证的进程，获取绿色通道</a:t>
            </a:r>
            <a:endPar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Font typeface="+mj-lt"/>
              <a:buAutoNum type="arabicPeriod" startAt="4"/>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持续可预期地作出合规的出口计划</a:t>
            </a:r>
            <a:endPar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0" name="Rectangle 18"/>
          <p:cNvSpPr>
            <a:spLocks noChangeArrowheads="1"/>
          </p:cNvSpPr>
          <p:nvPr/>
        </p:nvSpPr>
        <p:spPr bwMode="auto">
          <a:xfrm>
            <a:off x="731574" y="1662949"/>
            <a:ext cx="1941777" cy="127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43840" indent="-243840">
              <a:lnSpc>
                <a:spcPct val="120000"/>
              </a:lnSpc>
              <a:buAutoNum type="arabicPeriod"/>
            </a:pPr>
            <a:r>
              <a:rPr lang="zh-CN" altLang="en-US" sz="995"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及时识别交易风险，避免商誉和经济损失</a:t>
            </a:r>
            <a:r>
              <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AutoNum type="arabicPeriod"/>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法定的抗辩理由，可大幅减轻处罚幅度</a:t>
            </a:r>
            <a:endParaRPr lang="en-US" altLang="zh-CN"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43840" indent="-243840">
              <a:lnSpc>
                <a:spcPct val="120000"/>
              </a:lnSpc>
              <a:buAutoNum type="arabicPeriod"/>
            </a:pPr>
            <a:r>
              <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确保良好的合规实践，取得相关监管部门的信任</a:t>
            </a:r>
            <a:endParaRPr lang="zh-CN" altLang="en-US" sz="99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GB"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51" name="Freeform 19"/>
          <p:cNvSpPr>
            <a:spLocks noEditPoints="1"/>
          </p:cNvSpPr>
          <p:nvPr/>
        </p:nvSpPr>
        <p:spPr bwMode="auto">
          <a:xfrm>
            <a:off x="4437063" y="1905835"/>
            <a:ext cx="279400" cy="28575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2" name="Group 20"/>
          <p:cNvGrpSpPr/>
          <p:nvPr/>
        </p:nvGrpSpPr>
        <p:grpSpPr bwMode="auto">
          <a:xfrm>
            <a:off x="3424238" y="2851986"/>
            <a:ext cx="352425" cy="358775"/>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5" name="Freeform 23"/>
          <p:cNvSpPr>
            <a:spLocks noEditPoints="1"/>
          </p:cNvSpPr>
          <p:nvPr/>
        </p:nvSpPr>
        <p:spPr bwMode="auto">
          <a:xfrm>
            <a:off x="4416426" y="3850523"/>
            <a:ext cx="311150" cy="330200"/>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6" name="Group 24"/>
          <p:cNvGrpSpPr/>
          <p:nvPr/>
        </p:nvGrpSpPr>
        <p:grpSpPr bwMode="auto">
          <a:xfrm>
            <a:off x="5399088" y="2877385"/>
            <a:ext cx="307975" cy="263525"/>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9" name="Freeform 27"/>
          <p:cNvSpPr>
            <a:spLocks noEditPoints="1"/>
          </p:cNvSpPr>
          <p:nvPr/>
        </p:nvSpPr>
        <p:spPr bwMode="auto">
          <a:xfrm>
            <a:off x="4456113" y="2917073"/>
            <a:ext cx="231775" cy="215900"/>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128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3" name="图片 32"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34" name="矩形 33"/>
          <p:cNvSpPr/>
          <p:nvPr/>
        </p:nvSpPr>
        <p:spPr>
          <a:xfrm>
            <a:off x="355530" y="1131590"/>
            <a:ext cx="2161169" cy="355034"/>
          </a:xfrm>
          <a:prstGeom prst="rect">
            <a:avLst/>
          </a:prstGeom>
        </p:spPr>
        <p:txBody>
          <a:bodyPr wrap="none">
            <a:spAutoFit/>
          </a:bodyPr>
          <a:lstStyle/>
          <a:p>
            <a:r>
              <a:rPr lang="zh-CN" altLang="en-US"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贸易合规体系的价值</a:t>
            </a:r>
            <a:endParaRPr lang="zh-CN" altLang="en-US" sz="1705" dirty="0"/>
          </a:p>
        </p:txBody>
      </p:sp>
      <p:sp>
        <p:nvSpPr>
          <p:cNvPr id="31" name="文本框 30"/>
          <p:cNvSpPr txBox="1"/>
          <p:nvPr/>
        </p:nvSpPr>
        <p:spPr>
          <a:xfrm>
            <a:off x="209368" y="4641357"/>
            <a:ext cx="1626328" cy="369332"/>
          </a:xfrm>
          <a:prstGeom prst="rect">
            <a:avLst/>
          </a:prstGeom>
          <a:noFill/>
        </p:spPr>
        <p:txBody>
          <a:bodyPr wrap="square" rtlCol="0">
            <a:spAutoFit/>
          </a:bodyPr>
          <a:lstStyle/>
          <a:p>
            <a:r>
              <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rPr>
              <a:t>保密文件</a:t>
            </a:r>
            <a:endPar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Privileged and Confidential</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5" name="Rectangle 18"/>
          <p:cNvSpPr>
            <a:spLocks noChangeArrowheads="1"/>
          </p:cNvSpPr>
          <p:nvPr/>
        </p:nvSpPr>
        <p:spPr bwMode="auto">
          <a:xfrm>
            <a:off x="463551" y="195487"/>
            <a:ext cx="3590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价值</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36" name="文本框 35"/>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50</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 calcmode="lin" valueType="num">
                                          <p:cBhvr>
                                            <p:cTn id="10" dur="300" fill="hold"/>
                                            <p:tgtEl>
                                              <p:spTgt spid="18435"/>
                                            </p:tgtEl>
                                            <p:attrNameLst>
                                              <p:attrName>ppt_w</p:attrName>
                                            </p:attrNameLst>
                                          </p:cBhvr>
                                          <p:tavLst>
                                            <p:tav tm="0">
                                              <p:val>
                                                <p:fltVal val="0"/>
                                              </p:val>
                                            </p:tav>
                                            <p:tav tm="100000">
                                              <p:val>
                                                <p:strVal val="#ppt_w"/>
                                              </p:val>
                                            </p:tav>
                                          </p:tavLst>
                                        </p:anim>
                                        <p:anim calcmode="lin" valueType="num">
                                          <p:cBhvr>
                                            <p:cTn id="11" dur="300" fill="hold"/>
                                            <p:tgtEl>
                                              <p:spTgt spid="18435"/>
                                            </p:tgtEl>
                                            <p:attrNameLst>
                                              <p:attrName>ppt_h</p:attrName>
                                            </p:attrNameLst>
                                          </p:cBhvr>
                                          <p:tavLst>
                                            <p:tav tm="0">
                                              <p:val>
                                                <p:fltVal val="0"/>
                                              </p:val>
                                            </p:tav>
                                            <p:tav tm="100000">
                                              <p:val>
                                                <p:strVal val="#ppt_h"/>
                                              </p:val>
                                            </p:tav>
                                          </p:tavLst>
                                        </p:anim>
                                        <p:animEffect transition="in" filter="fade">
                                          <p:cBhvr>
                                            <p:cTn id="12" dur="300"/>
                                            <p:tgtEl>
                                              <p:spTgt spid="18435"/>
                                            </p:tgtEl>
                                          </p:cBhvr>
                                        </p:animEffect>
                                      </p:childTnLst>
                                    </p:cTn>
                                  </p:par>
                                  <p:par>
                                    <p:cTn id="13" presetID="6" presetClass="emph" presetSubtype="0" autoRev="1" fill="hold" grpId="1" nodeType="withEffect">
                                      <p:stCondLst>
                                        <p:cond delay="300"/>
                                      </p:stCondLst>
                                      <p:childTnLst>
                                        <p:animScale>
                                          <p:cBhvr>
                                            <p:cTn id="14" dur="150" fill="hold"/>
                                            <p:tgtEl>
                                              <p:spTgt spid="18435"/>
                                            </p:tgtEl>
                                          </p:cBhvr>
                                          <p:by x="110000" y="110000"/>
                                        </p:animScale>
                                      </p:childTnLst>
                                    </p:cTn>
                                  </p:par>
                                  <p:par>
                                    <p:cTn id="15" presetID="53" presetClass="entr" presetSubtype="16" fill="hold" grpId="0" nodeType="withEffect">
                                      <p:stCondLst>
                                        <p:cond delay="100"/>
                                      </p:stCondLst>
                                      <p:childTnLst>
                                        <p:set>
                                          <p:cBhvr>
                                            <p:cTn id="16" dur="1" fill="hold">
                                              <p:stCondLst>
                                                <p:cond delay="0"/>
                                              </p:stCondLst>
                                            </p:cTn>
                                            <p:tgtEl>
                                              <p:spTgt spid="18459"/>
                                            </p:tgtEl>
                                            <p:attrNameLst>
                                              <p:attrName>style.visibility</p:attrName>
                                            </p:attrNameLst>
                                          </p:cBhvr>
                                          <p:to>
                                            <p:strVal val="visible"/>
                                          </p:to>
                                        </p:set>
                                        <p:anim calcmode="lin" valueType="num">
                                          <p:cBhvr>
                                            <p:cTn id="17" dur="300" fill="hold"/>
                                            <p:tgtEl>
                                              <p:spTgt spid="18459"/>
                                            </p:tgtEl>
                                            <p:attrNameLst>
                                              <p:attrName>ppt_w</p:attrName>
                                            </p:attrNameLst>
                                          </p:cBhvr>
                                          <p:tavLst>
                                            <p:tav tm="0">
                                              <p:val>
                                                <p:fltVal val="0"/>
                                              </p:val>
                                            </p:tav>
                                            <p:tav tm="100000">
                                              <p:val>
                                                <p:strVal val="#ppt_w"/>
                                              </p:val>
                                            </p:tav>
                                          </p:tavLst>
                                        </p:anim>
                                        <p:anim calcmode="lin" valueType="num">
                                          <p:cBhvr>
                                            <p:cTn id="18" dur="300" fill="hold"/>
                                            <p:tgtEl>
                                              <p:spTgt spid="18459"/>
                                            </p:tgtEl>
                                            <p:attrNameLst>
                                              <p:attrName>ppt_h</p:attrName>
                                            </p:attrNameLst>
                                          </p:cBhvr>
                                          <p:tavLst>
                                            <p:tav tm="0">
                                              <p:val>
                                                <p:fltVal val="0"/>
                                              </p:val>
                                            </p:tav>
                                            <p:tav tm="100000">
                                              <p:val>
                                                <p:strVal val="#ppt_h"/>
                                              </p:val>
                                            </p:tav>
                                          </p:tavLst>
                                        </p:anim>
                                        <p:animEffect transition="in" filter="fade">
                                          <p:cBhvr>
                                            <p:cTn id="19" dur="300"/>
                                            <p:tgtEl>
                                              <p:spTgt spid="18459"/>
                                            </p:tgtEl>
                                          </p:cBhvr>
                                        </p:animEffect>
                                      </p:childTnLst>
                                    </p:cTn>
                                  </p:par>
                                  <p:par>
                                    <p:cTn id="20" presetID="6" presetClass="emph" presetSubtype="0" autoRev="1" fill="hold" grpId="1" nodeType="withEffect">
                                      <p:stCondLst>
                                        <p:cond delay="400"/>
                                      </p:stCondLst>
                                      <p:childTnLst>
                                        <p:animScale>
                                          <p:cBhvr>
                                            <p:cTn id="21" dur="150" fill="hold"/>
                                            <p:tgtEl>
                                              <p:spTgt spid="18459"/>
                                            </p:tgtEl>
                                          </p:cBhvr>
                                          <p:by x="110000" y="110000"/>
                                        </p:animScale>
                                      </p:childTnLst>
                                    </p:cTn>
                                  </p:par>
                                  <p:par>
                                    <p:cTn id="22" presetID="2" presetClass="entr" presetSubtype="4" fill="hold" grpId="0" nodeType="withEffect" p14:presetBounceEnd="60000">
                                      <p:stCondLst>
                                        <p:cond delay="400"/>
                                      </p:stCondLst>
                                      <p:childTnLst>
                                        <p:set>
                                          <p:cBhvr>
                                            <p:cTn id="23" dur="1" fill="hold">
                                              <p:stCondLst>
                                                <p:cond delay="0"/>
                                              </p:stCondLst>
                                            </p:cTn>
                                            <p:tgtEl>
                                              <p:spTgt spid="18446"/>
                                            </p:tgtEl>
                                            <p:attrNameLst>
                                              <p:attrName>style.visibility</p:attrName>
                                            </p:attrNameLst>
                                          </p:cBhvr>
                                          <p:to>
                                            <p:strVal val="visible"/>
                                          </p:to>
                                        </p:set>
                                        <p:anim calcmode="lin" valueType="num" p14:bounceEnd="60000">
                                          <p:cBhvr additive="base">
                                            <p:cTn id="24"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1844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400"/>
                                      </p:stCondLst>
                                      <p:childTnLst>
                                        <p:set>
                                          <p:cBhvr>
                                            <p:cTn id="27" dur="1" fill="hold">
                                              <p:stCondLst>
                                                <p:cond delay="0"/>
                                              </p:stCondLst>
                                            </p:cTn>
                                            <p:tgtEl>
                                              <p:spTgt spid="18434"/>
                                            </p:tgtEl>
                                            <p:attrNameLst>
                                              <p:attrName>style.visibility</p:attrName>
                                            </p:attrNameLst>
                                          </p:cBhvr>
                                          <p:to>
                                            <p:strVal val="visible"/>
                                          </p:to>
                                        </p:set>
                                        <p:anim calcmode="lin" valueType="num">
                                          <p:cBhvr>
                                            <p:cTn id="28" dur="300" fill="hold"/>
                                            <p:tgtEl>
                                              <p:spTgt spid="18434"/>
                                            </p:tgtEl>
                                            <p:attrNameLst>
                                              <p:attrName>ppt_w</p:attrName>
                                            </p:attrNameLst>
                                          </p:cBhvr>
                                          <p:tavLst>
                                            <p:tav tm="0">
                                              <p:val>
                                                <p:fltVal val="0"/>
                                              </p:val>
                                            </p:tav>
                                            <p:tav tm="100000">
                                              <p:val>
                                                <p:strVal val="#ppt_w"/>
                                              </p:val>
                                            </p:tav>
                                          </p:tavLst>
                                        </p:anim>
                                        <p:anim calcmode="lin" valueType="num">
                                          <p:cBhvr>
                                            <p:cTn id="29" dur="300" fill="hold"/>
                                            <p:tgtEl>
                                              <p:spTgt spid="18434"/>
                                            </p:tgtEl>
                                            <p:attrNameLst>
                                              <p:attrName>ppt_h</p:attrName>
                                            </p:attrNameLst>
                                          </p:cBhvr>
                                          <p:tavLst>
                                            <p:tav tm="0">
                                              <p:val>
                                                <p:fltVal val="0"/>
                                              </p:val>
                                            </p:tav>
                                            <p:tav tm="100000">
                                              <p:val>
                                                <p:strVal val="#ppt_h"/>
                                              </p:val>
                                            </p:tav>
                                          </p:tavLst>
                                        </p:anim>
                                        <p:animEffect transition="in" filter="fade">
                                          <p:cBhvr>
                                            <p:cTn id="30" dur="300"/>
                                            <p:tgtEl>
                                              <p:spTgt spid="18434"/>
                                            </p:tgtEl>
                                          </p:cBhvr>
                                        </p:animEffect>
                                      </p:childTnLst>
                                    </p:cTn>
                                  </p:par>
                                  <p:par>
                                    <p:cTn id="31" presetID="6" presetClass="emph" presetSubtype="0" autoRev="1" fill="hold" grpId="1" nodeType="withEffect">
                                      <p:stCondLst>
                                        <p:cond delay="700"/>
                                      </p:stCondLst>
                                      <p:childTnLst>
                                        <p:animScale>
                                          <p:cBhvr>
                                            <p:cTn id="32" dur="150" fill="hold"/>
                                            <p:tgtEl>
                                              <p:spTgt spid="1843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18451"/>
                                            </p:tgtEl>
                                            <p:attrNameLst>
                                              <p:attrName>style.visibility</p:attrName>
                                            </p:attrNameLst>
                                          </p:cBhvr>
                                          <p:to>
                                            <p:strVal val="visible"/>
                                          </p:to>
                                        </p:set>
                                        <p:anim calcmode="lin" valueType="num">
                                          <p:cBhvr>
                                            <p:cTn id="35" dur="300" fill="hold"/>
                                            <p:tgtEl>
                                              <p:spTgt spid="18451"/>
                                            </p:tgtEl>
                                            <p:attrNameLst>
                                              <p:attrName>ppt_w</p:attrName>
                                            </p:attrNameLst>
                                          </p:cBhvr>
                                          <p:tavLst>
                                            <p:tav tm="0">
                                              <p:val>
                                                <p:fltVal val="0"/>
                                              </p:val>
                                            </p:tav>
                                            <p:tav tm="100000">
                                              <p:val>
                                                <p:strVal val="#ppt_w"/>
                                              </p:val>
                                            </p:tav>
                                          </p:tavLst>
                                        </p:anim>
                                        <p:anim calcmode="lin" valueType="num">
                                          <p:cBhvr>
                                            <p:cTn id="36" dur="300" fill="hold"/>
                                            <p:tgtEl>
                                              <p:spTgt spid="18451"/>
                                            </p:tgtEl>
                                            <p:attrNameLst>
                                              <p:attrName>ppt_h</p:attrName>
                                            </p:attrNameLst>
                                          </p:cBhvr>
                                          <p:tavLst>
                                            <p:tav tm="0">
                                              <p:val>
                                                <p:fltVal val="0"/>
                                              </p:val>
                                            </p:tav>
                                            <p:tav tm="100000">
                                              <p:val>
                                                <p:strVal val="#ppt_h"/>
                                              </p:val>
                                            </p:tav>
                                          </p:tavLst>
                                        </p:anim>
                                        <p:animEffect transition="in" filter="fade">
                                          <p:cBhvr>
                                            <p:cTn id="37" dur="300"/>
                                            <p:tgtEl>
                                              <p:spTgt spid="18451"/>
                                            </p:tgtEl>
                                          </p:cBhvr>
                                        </p:animEffect>
                                      </p:childTnLst>
                                    </p:cTn>
                                  </p:par>
                                  <p:par>
                                    <p:cTn id="38" presetID="6" presetClass="emph" presetSubtype="0" autoRev="1" fill="hold" grpId="1" nodeType="withEffect">
                                      <p:stCondLst>
                                        <p:cond delay="700"/>
                                      </p:stCondLst>
                                      <p:childTnLst>
                                        <p:animScale>
                                          <p:cBhvr>
                                            <p:cTn id="39" dur="150" fill="hold"/>
                                            <p:tgtEl>
                                              <p:spTgt spid="18451"/>
                                            </p:tgtEl>
                                          </p:cBhvr>
                                          <p:by x="110000" y="110000"/>
                                        </p:animScale>
                                      </p:childTnLst>
                                    </p:cTn>
                                  </p:par>
                                  <p:par>
                                    <p:cTn id="40" presetID="2" presetClass="entr" presetSubtype="1" fill="hold" grpId="0" nodeType="withEffect" p14:presetBounceEnd="60000">
                                      <p:stCondLst>
                                        <p:cond delay="400"/>
                                      </p:stCondLst>
                                      <p:childTnLst>
                                        <p:set>
                                          <p:cBhvr>
                                            <p:cTn id="41" dur="1" fill="hold">
                                              <p:stCondLst>
                                                <p:cond delay="0"/>
                                              </p:stCondLst>
                                            </p:cTn>
                                            <p:tgtEl>
                                              <p:spTgt spid="18445"/>
                                            </p:tgtEl>
                                            <p:attrNameLst>
                                              <p:attrName>style.visibility</p:attrName>
                                            </p:attrNameLst>
                                          </p:cBhvr>
                                          <p:to>
                                            <p:strVal val="visible"/>
                                          </p:to>
                                        </p:set>
                                        <p:anim calcmode="lin" valueType="num" p14:bounceEnd="60000">
                                          <p:cBhvr additive="base">
                                            <p:cTn id="42"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43" dur="750" fill="hold"/>
                                            <p:tgtEl>
                                              <p:spTgt spid="18445"/>
                                            </p:tgtEl>
                                            <p:attrNameLst>
                                              <p:attrName>ppt_y</p:attrName>
                                            </p:attrNameLst>
                                          </p:cBhvr>
                                          <p:tavLst>
                                            <p:tav tm="0">
                                              <p:val>
                                                <p:strVal val="0-#ppt_h/2"/>
                                              </p:val>
                                            </p:tav>
                                            <p:tav tm="100000">
                                              <p:val>
                                                <p:strVal val="#ppt_y"/>
                                              </p:val>
                                            </p:tav>
                                          </p:tavLst>
                                        </p:anim>
                                      </p:childTnLst>
                                    </p:cTn>
                                  </p:par>
                                  <p:par>
                                    <p:cTn id="44" presetID="53" presetClass="entr" presetSubtype="16" fill="hold" grpId="0" nodeType="withEffect">
                                      <p:stCondLst>
                                        <p:cond delay="400"/>
                                      </p:stCondLst>
                                      <p:childTnLst>
                                        <p:set>
                                          <p:cBhvr>
                                            <p:cTn id="45" dur="1" fill="hold">
                                              <p:stCondLst>
                                                <p:cond delay="0"/>
                                              </p:stCondLst>
                                            </p:cTn>
                                            <p:tgtEl>
                                              <p:spTgt spid="18437"/>
                                            </p:tgtEl>
                                            <p:attrNameLst>
                                              <p:attrName>style.visibility</p:attrName>
                                            </p:attrNameLst>
                                          </p:cBhvr>
                                          <p:to>
                                            <p:strVal val="visible"/>
                                          </p:to>
                                        </p:set>
                                        <p:anim calcmode="lin" valueType="num">
                                          <p:cBhvr>
                                            <p:cTn id="46" dur="300" fill="hold"/>
                                            <p:tgtEl>
                                              <p:spTgt spid="18437"/>
                                            </p:tgtEl>
                                            <p:attrNameLst>
                                              <p:attrName>ppt_w</p:attrName>
                                            </p:attrNameLst>
                                          </p:cBhvr>
                                          <p:tavLst>
                                            <p:tav tm="0">
                                              <p:val>
                                                <p:fltVal val="0"/>
                                              </p:val>
                                            </p:tav>
                                            <p:tav tm="100000">
                                              <p:val>
                                                <p:strVal val="#ppt_w"/>
                                              </p:val>
                                            </p:tav>
                                          </p:tavLst>
                                        </p:anim>
                                        <p:anim calcmode="lin" valueType="num">
                                          <p:cBhvr>
                                            <p:cTn id="47" dur="300" fill="hold"/>
                                            <p:tgtEl>
                                              <p:spTgt spid="18437"/>
                                            </p:tgtEl>
                                            <p:attrNameLst>
                                              <p:attrName>ppt_h</p:attrName>
                                            </p:attrNameLst>
                                          </p:cBhvr>
                                          <p:tavLst>
                                            <p:tav tm="0">
                                              <p:val>
                                                <p:fltVal val="0"/>
                                              </p:val>
                                            </p:tav>
                                            <p:tav tm="100000">
                                              <p:val>
                                                <p:strVal val="#ppt_h"/>
                                              </p:val>
                                            </p:tav>
                                          </p:tavLst>
                                        </p:anim>
                                        <p:animEffect transition="in" filter="fade">
                                          <p:cBhvr>
                                            <p:cTn id="48" dur="300"/>
                                            <p:tgtEl>
                                              <p:spTgt spid="18437"/>
                                            </p:tgtEl>
                                          </p:cBhvr>
                                        </p:animEffect>
                                      </p:childTnLst>
                                    </p:cTn>
                                  </p:par>
                                  <p:par>
                                    <p:cTn id="49" presetID="6" presetClass="emph" presetSubtype="0" autoRev="1" fill="hold" grpId="1" nodeType="withEffect">
                                      <p:stCondLst>
                                        <p:cond delay="700"/>
                                      </p:stCondLst>
                                      <p:childTnLst>
                                        <p:animScale>
                                          <p:cBhvr>
                                            <p:cTn id="50" dur="150" fill="hold"/>
                                            <p:tgtEl>
                                              <p:spTgt spid="18437"/>
                                            </p:tgtEl>
                                          </p:cBhvr>
                                          <p:by x="110000" y="110000"/>
                                        </p:animScale>
                                      </p:childTnLst>
                                    </p:cTn>
                                  </p:par>
                                  <p:par>
                                    <p:cTn id="51" presetID="53" presetClass="entr" presetSubtype="16" fill="hold" nodeType="withEffect">
                                      <p:stCondLst>
                                        <p:cond delay="400"/>
                                      </p:stCondLst>
                                      <p:childTnLst>
                                        <p:set>
                                          <p:cBhvr>
                                            <p:cTn id="52" dur="1" fill="hold">
                                              <p:stCondLst>
                                                <p:cond delay="0"/>
                                              </p:stCondLst>
                                            </p:cTn>
                                            <p:tgtEl>
                                              <p:spTgt spid="18452"/>
                                            </p:tgtEl>
                                            <p:attrNameLst>
                                              <p:attrName>style.visibility</p:attrName>
                                            </p:attrNameLst>
                                          </p:cBhvr>
                                          <p:to>
                                            <p:strVal val="visible"/>
                                          </p:to>
                                        </p:set>
                                        <p:anim calcmode="lin" valueType="num">
                                          <p:cBhvr>
                                            <p:cTn id="53" dur="300" fill="hold"/>
                                            <p:tgtEl>
                                              <p:spTgt spid="18452"/>
                                            </p:tgtEl>
                                            <p:attrNameLst>
                                              <p:attrName>ppt_w</p:attrName>
                                            </p:attrNameLst>
                                          </p:cBhvr>
                                          <p:tavLst>
                                            <p:tav tm="0">
                                              <p:val>
                                                <p:fltVal val="0"/>
                                              </p:val>
                                            </p:tav>
                                            <p:tav tm="100000">
                                              <p:val>
                                                <p:strVal val="#ppt_w"/>
                                              </p:val>
                                            </p:tav>
                                          </p:tavLst>
                                        </p:anim>
                                        <p:anim calcmode="lin" valueType="num">
                                          <p:cBhvr>
                                            <p:cTn id="54" dur="300" fill="hold"/>
                                            <p:tgtEl>
                                              <p:spTgt spid="18452"/>
                                            </p:tgtEl>
                                            <p:attrNameLst>
                                              <p:attrName>ppt_h</p:attrName>
                                            </p:attrNameLst>
                                          </p:cBhvr>
                                          <p:tavLst>
                                            <p:tav tm="0">
                                              <p:val>
                                                <p:fltVal val="0"/>
                                              </p:val>
                                            </p:tav>
                                            <p:tav tm="100000">
                                              <p:val>
                                                <p:strVal val="#ppt_h"/>
                                              </p:val>
                                            </p:tav>
                                          </p:tavLst>
                                        </p:anim>
                                        <p:animEffect transition="in" filter="fade">
                                          <p:cBhvr>
                                            <p:cTn id="55" dur="300"/>
                                            <p:tgtEl>
                                              <p:spTgt spid="18452"/>
                                            </p:tgtEl>
                                          </p:cBhvr>
                                        </p:animEffect>
                                      </p:childTnLst>
                                    </p:cTn>
                                  </p:par>
                                  <p:par>
                                    <p:cTn id="56" presetID="6" presetClass="emph" presetSubtype="0" autoRev="1" fill="hold" nodeType="withEffect">
                                      <p:stCondLst>
                                        <p:cond delay="700"/>
                                      </p:stCondLst>
                                      <p:childTnLst>
                                        <p:animScale>
                                          <p:cBhvr>
                                            <p:cTn id="57" dur="150" fill="hold"/>
                                            <p:tgtEl>
                                              <p:spTgt spid="18452"/>
                                            </p:tgtEl>
                                          </p:cBhvr>
                                          <p:by x="110000" y="110000"/>
                                        </p:animScale>
                                      </p:childTnLst>
                                    </p:cTn>
                                  </p:par>
                                  <p:par>
                                    <p:cTn id="58" presetID="2" presetClass="entr" presetSubtype="8" fill="hold" grpId="0" nodeType="withEffect" p14:presetBounceEnd="60000">
                                      <p:stCondLst>
                                        <p:cond delay="400"/>
                                      </p:stCondLst>
                                      <p:childTnLst>
                                        <p:set>
                                          <p:cBhvr>
                                            <p:cTn id="59" dur="1" fill="hold">
                                              <p:stCondLst>
                                                <p:cond delay="0"/>
                                              </p:stCondLst>
                                            </p:cTn>
                                            <p:tgtEl>
                                              <p:spTgt spid="18443"/>
                                            </p:tgtEl>
                                            <p:attrNameLst>
                                              <p:attrName>style.visibility</p:attrName>
                                            </p:attrNameLst>
                                          </p:cBhvr>
                                          <p:to>
                                            <p:strVal val="visible"/>
                                          </p:to>
                                        </p:set>
                                        <p:anim calcmode="lin" valueType="num" p14:bounceEnd="60000">
                                          <p:cBhvr additive="base">
                                            <p:cTn id="60"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61" dur="750" fill="hold"/>
                                            <p:tgtEl>
                                              <p:spTgt spid="18443"/>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400"/>
                                      </p:stCondLst>
                                      <p:childTnLst>
                                        <p:set>
                                          <p:cBhvr>
                                            <p:cTn id="63" dur="1" fill="hold">
                                              <p:stCondLst>
                                                <p:cond delay="0"/>
                                              </p:stCondLst>
                                            </p:cTn>
                                            <p:tgtEl>
                                              <p:spTgt spid="18436"/>
                                            </p:tgtEl>
                                            <p:attrNameLst>
                                              <p:attrName>style.visibility</p:attrName>
                                            </p:attrNameLst>
                                          </p:cBhvr>
                                          <p:to>
                                            <p:strVal val="visible"/>
                                          </p:to>
                                        </p:set>
                                        <p:anim calcmode="lin" valueType="num">
                                          <p:cBhvr>
                                            <p:cTn id="64" dur="300" fill="hold"/>
                                            <p:tgtEl>
                                              <p:spTgt spid="18436"/>
                                            </p:tgtEl>
                                            <p:attrNameLst>
                                              <p:attrName>ppt_w</p:attrName>
                                            </p:attrNameLst>
                                          </p:cBhvr>
                                          <p:tavLst>
                                            <p:tav tm="0">
                                              <p:val>
                                                <p:fltVal val="0"/>
                                              </p:val>
                                            </p:tav>
                                            <p:tav tm="100000">
                                              <p:val>
                                                <p:strVal val="#ppt_w"/>
                                              </p:val>
                                            </p:tav>
                                          </p:tavLst>
                                        </p:anim>
                                        <p:anim calcmode="lin" valueType="num">
                                          <p:cBhvr>
                                            <p:cTn id="65" dur="300" fill="hold"/>
                                            <p:tgtEl>
                                              <p:spTgt spid="18436"/>
                                            </p:tgtEl>
                                            <p:attrNameLst>
                                              <p:attrName>ppt_h</p:attrName>
                                            </p:attrNameLst>
                                          </p:cBhvr>
                                          <p:tavLst>
                                            <p:tav tm="0">
                                              <p:val>
                                                <p:fltVal val="0"/>
                                              </p:val>
                                            </p:tav>
                                            <p:tav tm="100000">
                                              <p:val>
                                                <p:strVal val="#ppt_h"/>
                                              </p:val>
                                            </p:tav>
                                          </p:tavLst>
                                        </p:anim>
                                        <p:animEffect transition="in" filter="fade">
                                          <p:cBhvr>
                                            <p:cTn id="66" dur="300"/>
                                            <p:tgtEl>
                                              <p:spTgt spid="18436"/>
                                            </p:tgtEl>
                                          </p:cBhvr>
                                        </p:animEffect>
                                      </p:childTnLst>
                                    </p:cTn>
                                  </p:par>
                                  <p:par>
                                    <p:cTn id="67" presetID="6" presetClass="emph" presetSubtype="0" autoRev="1" fill="hold" grpId="1" nodeType="withEffect">
                                      <p:stCondLst>
                                        <p:cond delay="700"/>
                                      </p:stCondLst>
                                      <p:childTnLst>
                                        <p:animScale>
                                          <p:cBhvr>
                                            <p:cTn id="68" dur="150" fill="hold"/>
                                            <p:tgtEl>
                                              <p:spTgt spid="18436"/>
                                            </p:tgtEl>
                                          </p:cBhvr>
                                          <p:by x="110000" y="110000"/>
                                        </p:animScale>
                                      </p:childTnLst>
                                    </p:cTn>
                                  </p:par>
                                  <p:par>
                                    <p:cTn id="69" presetID="53" presetClass="entr" presetSubtype="16" fill="hold" nodeType="withEffect">
                                      <p:stCondLst>
                                        <p:cond delay="400"/>
                                      </p:stCondLst>
                                      <p:childTnLst>
                                        <p:set>
                                          <p:cBhvr>
                                            <p:cTn id="70" dur="1" fill="hold">
                                              <p:stCondLst>
                                                <p:cond delay="0"/>
                                              </p:stCondLst>
                                            </p:cTn>
                                            <p:tgtEl>
                                              <p:spTgt spid="18456"/>
                                            </p:tgtEl>
                                            <p:attrNameLst>
                                              <p:attrName>style.visibility</p:attrName>
                                            </p:attrNameLst>
                                          </p:cBhvr>
                                          <p:to>
                                            <p:strVal val="visible"/>
                                          </p:to>
                                        </p:set>
                                        <p:anim calcmode="lin" valueType="num">
                                          <p:cBhvr>
                                            <p:cTn id="71" dur="300" fill="hold"/>
                                            <p:tgtEl>
                                              <p:spTgt spid="18456"/>
                                            </p:tgtEl>
                                            <p:attrNameLst>
                                              <p:attrName>ppt_w</p:attrName>
                                            </p:attrNameLst>
                                          </p:cBhvr>
                                          <p:tavLst>
                                            <p:tav tm="0">
                                              <p:val>
                                                <p:fltVal val="0"/>
                                              </p:val>
                                            </p:tav>
                                            <p:tav tm="100000">
                                              <p:val>
                                                <p:strVal val="#ppt_w"/>
                                              </p:val>
                                            </p:tav>
                                          </p:tavLst>
                                        </p:anim>
                                        <p:anim calcmode="lin" valueType="num">
                                          <p:cBhvr>
                                            <p:cTn id="72" dur="300" fill="hold"/>
                                            <p:tgtEl>
                                              <p:spTgt spid="18456"/>
                                            </p:tgtEl>
                                            <p:attrNameLst>
                                              <p:attrName>ppt_h</p:attrName>
                                            </p:attrNameLst>
                                          </p:cBhvr>
                                          <p:tavLst>
                                            <p:tav tm="0">
                                              <p:val>
                                                <p:fltVal val="0"/>
                                              </p:val>
                                            </p:tav>
                                            <p:tav tm="100000">
                                              <p:val>
                                                <p:strVal val="#ppt_h"/>
                                              </p:val>
                                            </p:tav>
                                          </p:tavLst>
                                        </p:anim>
                                        <p:animEffect transition="in" filter="fade">
                                          <p:cBhvr>
                                            <p:cTn id="73" dur="300"/>
                                            <p:tgtEl>
                                              <p:spTgt spid="18456"/>
                                            </p:tgtEl>
                                          </p:cBhvr>
                                        </p:animEffect>
                                      </p:childTnLst>
                                    </p:cTn>
                                  </p:par>
                                  <p:par>
                                    <p:cTn id="74" presetID="6" presetClass="emph" presetSubtype="0" autoRev="1" fill="hold" nodeType="withEffect">
                                      <p:stCondLst>
                                        <p:cond delay="700"/>
                                      </p:stCondLst>
                                      <p:childTnLst>
                                        <p:animScale>
                                          <p:cBhvr>
                                            <p:cTn id="75" dur="150" fill="hold"/>
                                            <p:tgtEl>
                                              <p:spTgt spid="18456"/>
                                            </p:tgtEl>
                                          </p:cBhvr>
                                          <p:by x="110000" y="110000"/>
                                        </p:animScale>
                                      </p:childTnLst>
                                    </p:cTn>
                                  </p:par>
                                  <p:par>
                                    <p:cTn id="76" presetID="2" presetClass="entr" presetSubtype="2" fill="hold" grpId="0" nodeType="withEffect" p14:presetBounceEnd="60000">
                                      <p:stCondLst>
                                        <p:cond delay="400"/>
                                      </p:stCondLst>
                                      <p:childTnLst>
                                        <p:set>
                                          <p:cBhvr>
                                            <p:cTn id="77" dur="1" fill="hold">
                                              <p:stCondLst>
                                                <p:cond delay="0"/>
                                              </p:stCondLst>
                                            </p:cTn>
                                            <p:tgtEl>
                                              <p:spTgt spid="18444"/>
                                            </p:tgtEl>
                                            <p:attrNameLst>
                                              <p:attrName>style.visibility</p:attrName>
                                            </p:attrNameLst>
                                          </p:cBhvr>
                                          <p:to>
                                            <p:strVal val="visible"/>
                                          </p:to>
                                        </p:set>
                                        <p:anim calcmode="lin" valueType="num" p14:bounceEnd="60000">
                                          <p:cBhvr additive="base">
                                            <p:cTn id="78"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18444"/>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400"/>
                                      </p:stCondLst>
                                      <p:childTnLst>
                                        <p:set>
                                          <p:cBhvr>
                                            <p:cTn id="81" dur="1" fill="hold">
                                              <p:stCondLst>
                                                <p:cond delay="0"/>
                                              </p:stCondLst>
                                            </p:cTn>
                                            <p:tgtEl>
                                              <p:spTgt spid="18438"/>
                                            </p:tgtEl>
                                            <p:attrNameLst>
                                              <p:attrName>style.visibility</p:attrName>
                                            </p:attrNameLst>
                                          </p:cBhvr>
                                          <p:to>
                                            <p:strVal val="visible"/>
                                          </p:to>
                                        </p:set>
                                        <p:anim calcmode="lin" valueType="num">
                                          <p:cBhvr>
                                            <p:cTn id="82" dur="300" fill="hold"/>
                                            <p:tgtEl>
                                              <p:spTgt spid="18438"/>
                                            </p:tgtEl>
                                            <p:attrNameLst>
                                              <p:attrName>ppt_w</p:attrName>
                                            </p:attrNameLst>
                                          </p:cBhvr>
                                          <p:tavLst>
                                            <p:tav tm="0">
                                              <p:val>
                                                <p:fltVal val="0"/>
                                              </p:val>
                                            </p:tav>
                                            <p:tav tm="100000">
                                              <p:val>
                                                <p:strVal val="#ppt_w"/>
                                              </p:val>
                                            </p:tav>
                                          </p:tavLst>
                                        </p:anim>
                                        <p:anim calcmode="lin" valueType="num">
                                          <p:cBhvr>
                                            <p:cTn id="83" dur="300" fill="hold"/>
                                            <p:tgtEl>
                                              <p:spTgt spid="18438"/>
                                            </p:tgtEl>
                                            <p:attrNameLst>
                                              <p:attrName>ppt_h</p:attrName>
                                            </p:attrNameLst>
                                          </p:cBhvr>
                                          <p:tavLst>
                                            <p:tav tm="0">
                                              <p:val>
                                                <p:fltVal val="0"/>
                                              </p:val>
                                            </p:tav>
                                            <p:tav tm="100000">
                                              <p:val>
                                                <p:strVal val="#ppt_h"/>
                                              </p:val>
                                            </p:tav>
                                          </p:tavLst>
                                        </p:anim>
                                        <p:animEffect transition="in" filter="fade">
                                          <p:cBhvr>
                                            <p:cTn id="84" dur="300"/>
                                            <p:tgtEl>
                                              <p:spTgt spid="18438"/>
                                            </p:tgtEl>
                                          </p:cBhvr>
                                        </p:animEffect>
                                      </p:childTnLst>
                                    </p:cTn>
                                  </p:par>
                                  <p:par>
                                    <p:cTn id="85" presetID="6" presetClass="emph" presetSubtype="0" autoRev="1" fill="hold" grpId="1" nodeType="withEffect">
                                      <p:stCondLst>
                                        <p:cond delay="700"/>
                                      </p:stCondLst>
                                      <p:childTnLst>
                                        <p:animScale>
                                          <p:cBhvr>
                                            <p:cTn id="86" dur="150" fill="hold"/>
                                            <p:tgtEl>
                                              <p:spTgt spid="18438"/>
                                            </p:tgtEl>
                                          </p:cBhvr>
                                          <p:by x="110000" y="110000"/>
                                        </p:animScale>
                                      </p:childTnLst>
                                    </p:cTn>
                                  </p:par>
                                  <p:par>
                                    <p:cTn id="87" presetID="53" presetClass="entr" presetSubtype="16" fill="hold" grpId="0" nodeType="withEffect">
                                      <p:stCondLst>
                                        <p:cond delay="400"/>
                                      </p:stCondLst>
                                      <p:childTnLst>
                                        <p:set>
                                          <p:cBhvr>
                                            <p:cTn id="88" dur="1" fill="hold">
                                              <p:stCondLst>
                                                <p:cond delay="0"/>
                                              </p:stCondLst>
                                            </p:cTn>
                                            <p:tgtEl>
                                              <p:spTgt spid="18455"/>
                                            </p:tgtEl>
                                            <p:attrNameLst>
                                              <p:attrName>style.visibility</p:attrName>
                                            </p:attrNameLst>
                                          </p:cBhvr>
                                          <p:to>
                                            <p:strVal val="visible"/>
                                          </p:to>
                                        </p:set>
                                        <p:anim calcmode="lin" valueType="num">
                                          <p:cBhvr>
                                            <p:cTn id="89" dur="300" fill="hold"/>
                                            <p:tgtEl>
                                              <p:spTgt spid="18455"/>
                                            </p:tgtEl>
                                            <p:attrNameLst>
                                              <p:attrName>ppt_w</p:attrName>
                                            </p:attrNameLst>
                                          </p:cBhvr>
                                          <p:tavLst>
                                            <p:tav tm="0">
                                              <p:val>
                                                <p:fltVal val="0"/>
                                              </p:val>
                                            </p:tav>
                                            <p:tav tm="100000">
                                              <p:val>
                                                <p:strVal val="#ppt_w"/>
                                              </p:val>
                                            </p:tav>
                                          </p:tavLst>
                                        </p:anim>
                                        <p:anim calcmode="lin" valueType="num">
                                          <p:cBhvr>
                                            <p:cTn id="90" dur="300" fill="hold"/>
                                            <p:tgtEl>
                                              <p:spTgt spid="18455"/>
                                            </p:tgtEl>
                                            <p:attrNameLst>
                                              <p:attrName>ppt_h</p:attrName>
                                            </p:attrNameLst>
                                          </p:cBhvr>
                                          <p:tavLst>
                                            <p:tav tm="0">
                                              <p:val>
                                                <p:fltVal val="0"/>
                                              </p:val>
                                            </p:tav>
                                            <p:tav tm="100000">
                                              <p:val>
                                                <p:strVal val="#ppt_h"/>
                                              </p:val>
                                            </p:tav>
                                          </p:tavLst>
                                        </p:anim>
                                        <p:animEffect transition="in" filter="fade">
                                          <p:cBhvr>
                                            <p:cTn id="91" dur="300"/>
                                            <p:tgtEl>
                                              <p:spTgt spid="18455"/>
                                            </p:tgtEl>
                                          </p:cBhvr>
                                        </p:animEffect>
                                      </p:childTnLst>
                                    </p:cTn>
                                  </p:par>
                                  <p:par>
                                    <p:cTn id="92" presetID="6" presetClass="emph" presetSubtype="0" autoRev="1" fill="hold" grpId="1" nodeType="withEffect">
                                      <p:stCondLst>
                                        <p:cond delay="700"/>
                                      </p:stCondLst>
                                      <p:childTnLst>
                                        <p:animScale>
                                          <p:cBhvr>
                                            <p:cTn id="93" dur="150" fill="hold"/>
                                            <p:tgtEl>
                                              <p:spTgt spid="18455"/>
                                            </p:tgtEl>
                                          </p:cBhvr>
                                          <p:by x="110000" y="110000"/>
                                        </p:animScale>
                                      </p:childTnLst>
                                    </p:cTn>
                                  </p:par>
                                  <p:par>
                                    <p:cTn id="94" presetID="22" presetClass="entr" presetSubtype="2" fill="hold" grpId="0" nodeType="withEffect">
                                      <p:stCondLst>
                                        <p:cond delay="700"/>
                                      </p:stCondLst>
                                      <p:childTnLst>
                                        <p:set>
                                          <p:cBhvr>
                                            <p:cTn id="95" dur="1" fill="hold">
                                              <p:stCondLst>
                                                <p:cond delay="0"/>
                                              </p:stCondLst>
                                            </p:cTn>
                                            <p:tgtEl>
                                              <p:spTgt spid="18439"/>
                                            </p:tgtEl>
                                            <p:attrNameLst>
                                              <p:attrName>style.visibility</p:attrName>
                                            </p:attrNameLst>
                                          </p:cBhvr>
                                          <p:to>
                                            <p:strVal val="visible"/>
                                          </p:to>
                                        </p:set>
                                        <p:animEffect transition="in" filter="wipe(right)">
                                          <p:cBhvr>
                                            <p:cTn id="96" dur="500"/>
                                            <p:tgtEl>
                                              <p:spTgt spid="18439"/>
                                            </p:tgtEl>
                                          </p:cBhvr>
                                        </p:animEffect>
                                      </p:childTnLst>
                                    </p:cTn>
                                  </p:par>
                                  <p:par>
                                    <p:cTn id="97" presetID="2" presetClass="entr" presetSubtype="8" fill="hold" grpId="0" nodeType="withEffect" p14:presetBounceEnd="60000">
                                      <p:stCondLst>
                                        <p:cond delay="1200"/>
                                      </p:stCondLst>
                                      <p:childTnLst>
                                        <p:set>
                                          <p:cBhvr>
                                            <p:cTn id="98" dur="1" fill="hold">
                                              <p:stCondLst>
                                                <p:cond delay="0"/>
                                              </p:stCondLst>
                                            </p:cTn>
                                            <p:tgtEl>
                                              <p:spTgt spid="18450"/>
                                            </p:tgtEl>
                                            <p:attrNameLst>
                                              <p:attrName>style.visibility</p:attrName>
                                            </p:attrNameLst>
                                          </p:cBhvr>
                                          <p:to>
                                            <p:strVal val="visible"/>
                                          </p:to>
                                        </p:set>
                                        <p:anim calcmode="lin" valueType="num" p14:bounceEnd="60000">
                                          <p:cBhvr additive="base">
                                            <p:cTn id="99"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100" dur="750" fill="hold"/>
                                            <p:tgtEl>
                                              <p:spTgt spid="18450"/>
                                            </p:tgtEl>
                                            <p:attrNameLst>
                                              <p:attrName>ppt_y</p:attrName>
                                            </p:attrNameLst>
                                          </p:cBhvr>
                                          <p:tavLst>
                                            <p:tav tm="0">
                                              <p:val>
                                                <p:strVal val="#ppt_y"/>
                                              </p:val>
                                            </p:tav>
                                            <p:tav tm="100000">
                                              <p:val>
                                                <p:strVal val="#ppt_y"/>
                                              </p:val>
                                            </p:tav>
                                          </p:tavLst>
                                        </p:anim>
                                      </p:childTnLst>
                                    </p:cTn>
                                  </p:par>
                                  <p:par>
                                    <p:cTn id="101" presetID="22" presetClass="entr" presetSubtype="2" fill="hold" grpId="0" nodeType="withEffect">
                                      <p:stCondLst>
                                        <p:cond delay="800"/>
                                      </p:stCondLst>
                                      <p:childTnLst>
                                        <p:set>
                                          <p:cBhvr>
                                            <p:cTn id="102" dur="1" fill="hold">
                                              <p:stCondLst>
                                                <p:cond delay="0"/>
                                              </p:stCondLst>
                                            </p:cTn>
                                            <p:tgtEl>
                                              <p:spTgt spid="18442"/>
                                            </p:tgtEl>
                                            <p:attrNameLst>
                                              <p:attrName>style.visibility</p:attrName>
                                            </p:attrNameLst>
                                          </p:cBhvr>
                                          <p:to>
                                            <p:strVal val="visible"/>
                                          </p:to>
                                        </p:set>
                                        <p:animEffect transition="in" filter="wipe(right)">
                                          <p:cBhvr>
                                            <p:cTn id="103" dur="500"/>
                                            <p:tgtEl>
                                              <p:spTgt spid="18442"/>
                                            </p:tgtEl>
                                          </p:cBhvr>
                                        </p:animEffect>
                                      </p:childTnLst>
                                    </p:cTn>
                                  </p:par>
                                  <p:par>
                                    <p:cTn id="104" presetID="2" presetClass="entr" presetSubtype="8" fill="hold" grpId="0" nodeType="withEffect" p14:presetBounceEnd="60000">
                                      <p:stCondLst>
                                        <p:cond delay="1300"/>
                                      </p:stCondLst>
                                      <p:childTnLst>
                                        <p:set>
                                          <p:cBhvr>
                                            <p:cTn id="105" dur="1" fill="hold">
                                              <p:stCondLst>
                                                <p:cond delay="0"/>
                                              </p:stCondLst>
                                            </p:cTn>
                                            <p:tgtEl>
                                              <p:spTgt spid="18449"/>
                                            </p:tgtEl>
                                            <p:attrNameLst>
                                              <p:attrName>style.visibility</p:attrName>
                                            </p:attrNameLst>
                                          </p:cBhvr>
                                          <p:to>
                                            <p:strVal val="visible"/>
                                          </p:to>
                                        </p:set>
                                        <p:anim calcmode="lin" valueType="num" p14:bounceEnd="60000">
                                          <p:cBhvr additive="base">
                                            <p:cTn id="106" dur="750" fill="hold"/>
                                            <p:tgtEl>
                                              <p:spTgt spid="18449"/>
                                            </p:tgtEl>
                                            <p:attrNameLst>
                                              <p:attrName>ppt_x</p:attrName>
                                            </p:attrNameLst>
                                          </p:cBhvr>
                                          <p:tavLst>
                                            <p:tav tm="0">
                                              <p:val>
                                                <p:strVal val="0-#ppt_w/2"/>
                                              </p:val>
                                            </p:tav>
                                            <p:tav tm="100000">
                                              <p:val>
                                                <p:strVal val="#ppt_x"/>
                                              </p:val>
                                            </p:tav>
                                          </p:tavLst>
                                        </p:anim>
                                        <p:anim calcmode="lin" valueType="num" p14:bounceEnd="60000">
                                          <p:cBhvr additive="base">
                                            <p:cTn id="107" dur="750" fill="hold"/>
                                            <p:tgtEl>
                                              <p:spTgt spid="18449"/>
                                            </p:tgtEl>
                                            <p:attrNameLst>
                                              <p:attrName>ppt_y</p:attrName>
                                            </p:attrNameLst>
                                          </p:cBhvr>
                                          <p:tavLst>
                                            <p:tav tm="0">
                                              <p:val>
                                                <p:strVal val="#ppt_y"/>
                                              </p:val>
                                            </p:tav>
                                            <p:tav tm="100000">
                                              <p:val>
                                                <p:strVal val="#ppt_y"/>
                                              </p:val>
                                            </p:tav>
                                          </p:tavLst>
                                        </p:anim>
                                      </p:childTnLst>
                                    </p:cTn>
                                  </p:par>
                                  <p:par>
                                    <p:cTn id="108" presetID="22" presetClass="entr" presetSubtype="8" fill="hold" grpId="0" nodeType="withEffect">
                                      <p:stCondLst>
                                        <p:cond delay="900"/>
                                      </p:stCondLst>
                                      <p:childTnLst>
                                        <p:set>
                                          <p:cBhvr>
                                            <p:cTn id="109" dur="1" fill="hold">
                                              <p:stCondLst>
                                                <p:cond delay="0"/>
                                              </p:stCondLst>
                                            </p:cTn>
                                            <p:tgtEl>
                                              <p:spTgt spid="18440"/>
                                            </p:tgtEl>
                                            <p:attrNameLst>
                                              <p:attrName>style.visibility</p:attrName>
                                            </p:attrNameLst>
                                          </p:cBhvr>
                                          <p:to>
                                            <p:strVal val="visible"/>
                                          </p:to>
                                        </p:set>
                                        <p:animEffect transition="in" filter="wipe(left)">
                                          <p:cBhvr>
                                            <p:cTn id="110" dur="500"/>
                                            <p:tgtEl>
                                              <p:spTgt spid="18440"/>
                                            </p:tgtEl>
                                          </p:cBhvr>
                                        </p:animEffect>
                                      </p:childTnLst>
                                    </p:cTn>
                                  </p:par>
                                  <p:par>
                                    <p:cTn id="111" presetID="2" presetClass="entr" presetSubtype="2" fill="hold" grpId="0" nodeType="withEffect" p14:presetBounceEnd="60000">
                                      <p:stCondLst>
                                        <p:cond delay="1400"/>
                                      </p:stCondLst>
                                      <p:childTnLst>
                                        <p:set>
                                          <p:cBhvr>
                                            <p:cTn id="112" dur="1" fill="hold">
                                              <p:stCondLst>
                                                <p:cond delay="0"/>
                                              </p:stCondLst>
                                            </p:cTn>
                                            <p:tgtEl>
                                              <p:spTgt spid="18447"/>
                                            </p:tgtEl>
                                            <p:attrNameLst>
                                              <p:attrName>style.visibility</p:attrName>
                                            </p:attrNameLst>
                                          </p:cBhvr>
                                          <p:to>
                                            <p:strVal val="visible"/>
                                          </p:to>
                                        </p:set>
                                        <p:anim calcmode="lin" valueType="num" p14:bounceEnd="60000">
                                          <p:cBhvr additive="base">
                                            <p:cTn id="113" dur="750" fill="hold"/>
                                            <p:tgtEl>
                                              <p:spTgt spid="18447"/>
                                            </p:tgtEl>
                                            <p:attrNameLst>
                                              <p:attrName>ppt_x</p:attrName>
                                            </p:attrNameLst>
                                          </p:cBhvr>
                                          <p:tavLst>
                                            <p:tav tm="0">
                                              <p:val>
                                                <p:strVal val="1+#ppt_w/2"/>
                                              </p:val>
                                            </p:tav>
                                            <p:tav tm="100000">
                                              <p:val>
                                                <p:strVal val="#ppt_x"/>
                                              </p:val>
                                            </p:tav>
                                          </p:tavLst>
                                        </p:anim>
                                        <p:anim calcmode="lin" valueType="num" p14:bounceEnd="60000">
                                          <p:cBhvr additive="base">
                                            <p:cTn id="114" dur="750" fill="hold"/>
                                            <p:tgtEl>
                                              <p:spTgt spid="18447"/>
                                            </p:tgtEl>
                                            <p:attrNameLst>
                                              <p:attrName>ppt_y</p:attrName>
                                            </p:attrNameLst>
                                          </p:cBhvr>
                                          <p:tavLst>
                                            <p:tav tm="0">
                                              <p:val>
                                                <p:strVal val="#ppt_y"/>
                                              </p:val>
                                            </p:tav>
                                            <p:tav tm="100000">
                                              <p:val>
                                                <p:strVal val="#ppt_y"/>
                                              </p:val>
                                            </p:tav>
                                          </p:tavLst>
                                        </p:anim>
                                      </p:childTnLst>
                                    </p:cTn>
                                  </p:par>
                                  <p:par>
                                    <p:cTn id="115" presetID="22" presetClass="entr" presetSubtype="8" fill="hold" grpId="0" nodeType="withEffect">
                                      <p:stCondLst>
                                        <p:cond delay="1000"/>
                                      </p:stCondLst>
                                      <p:childTnLst>
                                        <p:set>
                                          <p:cBhvr>
                                            <p:cTn id="116" dur="1" fill="hold">
                                              <p:stCondLst>
                                                <p:cond delay="0"/>
                                              </p:stCondLst>
                                            </p:cTn>
                                            <p:tgtEl>
                                              <p:spTgt spid="18441"/>
                                            </p:tgtEl>
                                            <p:attrNameLst>
                                              <p:attrName>style.visibility</p:attrName>
                                            </p:attrNameLst>
                                          </p:cBhvr>
                                          <p:to>
                                            <p:strVal val="visible"/>
                                          </p:to>
                                        </p:set>
                                        <p:animEffect transition="in" filter="wipe(left)">
                                          <p:cBhvr>
                                            <p:cTn id="117" dur="500"/>
                                            <p:tgtEl>
                                              <p:spTgt spid="18441"/>
                                            </p:tgtEl>
                                          </p:cBhvr>
                                        </p:animEffect>
                                      </p:childTnLst>
                                    </p:cTn>
                                  </p:par>
                                  <p:par>
                                    <p:cTn id="118" presetID="2" presetClass="entr" presetSubtype="2" fill="hold" grpId="0" nodeType="withEffect" p14:presetBounceEnd="60000">
                                      <p:stCondLst>
                                        <p:cond delay="1500"/>
                                      </p:stCondLst>
                                      <p:childTnLst>
                                        <p:set>
                                          <p:cBhvr>
                                            <p:cTn id="119" dur="1" fill="hold">
                                              <p:stCondLst>
                                                <p:cond delay="0"/>
                                              </p:stCondLst>
                                            </p:cTn>
                                            <p:tgtEl>
                                              <p:spTgt spid="18448"/>
                                            </p:tgtEl>
                                            <p:attrNameLst>
                                              <p:attrName>style.visibility</p:attrName>
                                            </p:attrNameLst>
                                          </p:cBhvr>
                                          <p:to>
                                            <p:strVal val="visible"/>
                                          </p:to>
                                        </p:set>
                                        <p:anim calcmode="lin" valueType="num" p14:bounceEnd="60000">
                                          <p:cBhvr additive="base">
                                            <p:cTn id="120" dur="750" fill="hold"/>
                                            <p:tgtEl>
                                              <p:spTgt spid="18448"/>
                                            </p:tgtEl>
                                            <p:attrNameLst>
                                              <p:attrName>ppt_x</p:attrName>
                                            </p:attrNameLst>
                                          </p:cBhvr>
                                          <p:tavLst>
                                            <p:tav tm="0">
                                              <p:val>
                                                <p:strVal val="1+#ppt_w/2"/>
                                              </p:val>
                                            </p:tav>
                                            <p:tav tm="100000">
                                              <p:val>
                                                <p:strVal val="#ppt_x"/>
                                              </p:val>
                                            </p:tav>
                                          </p:tavLst>
                                        </p:anim>
                                        <p:anim calcmode="lin" valueType="num" p14:bounceEnd="60000">
                                          <p:cBhvr additive="base">
                                            <p:cTn id="121" dur="750" fill="hold"/>
                                            <p:tgtEl>
                                              <p:spTgt spid="18448"/>
                                            </p:tgtEl>
                                            <p:attrNameLst>
                                              <p:attrName>ppt_y</p:attrName>
                                            </p:attrNameLst>
                                          </p:cBhvr>
                                          <p:tavLst>
                                            <p:tav tm="0">
                                              <p:val>
                                                <p:strVal val="#ppt_y"/>
                                              </p:val>
                                            </p:tav>
                                            <p:tav tm="100000">
                                              <p:val>
                                                <p:strVal val="#ppt_y"/>
                                              </p:val>
                                            </p:tav>
                                          </p:tavLst>
                                        </p:anim>
                                      </p:childTnLst>
                                    </p:cTn>
                                  </p:par>
                                  <p:par>
                                    <p:cTn id="122" presetID="47" presetClass="entr" presetSubtype="0" fill="hold" grpId="0" nodeType="withEffect">
                                      <p:stCondLst>
                                        <p:cond delay="70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300"/>
                                            <p:tgtEl>
                                              <p:spTgt spid="35"/>
                                            </p:tgtEl>
                                          </p:cBhvr>
                                        </p:animEffect>
                                        <p:anim calcmode="lin" valueType="num">
                                          <p:cBhvr>
                                            <p:cTn id="125" dur="300" fill="hold"/>
                                            <p:tgtEl>
                                              <p:spTgt spid="35"/>
                                            </p:tgtEl>
                                            <p:attrNameLst>
                                              <p:attrName>ppt_x</p:attrName>
                                            </p:attrNameLst>
                                          </p:cBhvr>
                                          <p:tavLst>
                                            <p:tav tm="0">
                                              <p:val>
                                                <p:strVal val="#ppt_x"/>
                                              </p:val>
                                            </p:tav>
                                            <p:tav tm="100000">
                                              <p:val>
                                                <p:strVal val="#ppt_x"/>
                                              </p:val>
                                            </p:tav>
                                          </p:tavLst>
                                        </p:anim>
                                        <p:anim calcmode="lin" valueType="num">
                                          <p:cBhvr>
                                            <p:cTn id="126"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 calcmode="lin" valueType="num">
                                          <p:cBhvr>
                                            <p:cTn id="10" dur="300" fill="hold"/>
                                            <p:tgtEl>
                                              <p:spTgt spid="18435"/>
                                            </p:tgtEl>
                                            <p:attrNameLst>
                                              <p:attrName>ppt_w</p:attrName>
                                            </p:attrNameLst>
                                          </p:cBhvr>
                                          <p:tavLst>
                                            <p:tav tm="0">
                                              <p:val>
                                                <p:fltVal val="0"/>
                                              </p:val>
                                            </p:tav>
                                            <p:tav tm="100000">
                                              <p:val>
                                                <p:strVal val="#ppt_w"/>
                                              </p:val>
                                            </p:tav>
                                          </p:tavLst>
                                        </p:anim>
                                        <p:anim calcmode="lin" valueType="num">
                                          <p:cBhvr>
                                            <p:cTn id="11" dur="300" fill="hold"/>
                                            <p:tgtEl>
                                              <p:spTgt spid="18435"/>
                                            </p:tgtEl>
                                            <p:attrNameLst>
                                              <p:attrName>ppt_h</p:attrName>
                                            </p:attrNameLst>
                                          </p:cBhvr>
                                          <p:tavLst>
                                            <p:tav tm="0">
                                              <p:val>
                                                <p:fltVal val="0"/>
                                              </p:val>
                                            </p:tav>
                                            <p:tav tm="100000">
                                              <p:val>
                                                <p:strVal val="#ppt_h"/>
                                              </p:val>
                                            </p:tav>
                                          </p:tavLst>
                                        </p:anim>
                                        <p:animEffect transition="in" filter="fade">
                                          <p:cBhvr>
                                            <p:cTn id="12" dur="300"/>
                                            <p:tgtEl>
                                              <p:spTgt spid="18435"/>
                                            </p:tgtEl>
                                          </p:cBhvr>
                                        </p:animEffect>
                                      </p:childTnLst>
                                    </p:cTn>
                                  </p:par>
                                  <p:par>
                                    <p:cTn id="13" presetID="6" presetClass="emph" presetSubtype="0" autoRev="1" fill="hold" grpId="1" nodeType="withEffect">
                                      <p:stCondLst>
                                        <p:cond delay="300"/>
                                      </p:stCondLst>
                                      <p:childTnLst>
                                        <p:animScale>
                                          <p:cBhvr>
                                            <p:cTn id="14" dur="150" fill="hold"/>
                                            <p:tgtEl>
                                              <p:spTgt spid="18435"/>
                                            </p:tgtEl>
                                          </p:cBhvr>
                                          <p:by x="110000" y="110000"/>
                                        </p:animScale>
                                      </p:childTnLst>
                                    </p:cTn>
                                  </p:par>
                                  <p:par>
                                    <p:cTn id="15" presetID="53" presetClass="entr" presetSubtype="16" fill="hold" grpId="0" nodeType="withEffect">
                                      <p:stCondLst>
                                        <p:cond delay="100"/>
                                      </p:stCondLst>
                                      <p:childTnLst>
                                        <p:set>
                                          <p:cBhvr>
                                            <p:cTn id="16" dur="1" fill="hold">
                                              <p:stCondLst>
                                                <p:cond delay="0"/>
                                              </p:stCondLst>
                                            </p:cTn>
                                            <p:tgtEl>
                                              <p:spTgt spid="18459"/>
                                            </p:tgtEl>
                                            <p:attrNameLst>
                                              <p:attrName>style.visibility</p:attrName>
                                            </p:attrNameLst>
                                          </p:cBhvr>
                                          <p:to>
                                            <p:strVal val="visible"/>
                                          </p:to>
                                        </p:set>
                                        <p:anim calcmode="lin" valueType="num">
                                          <p:cBhvr>
                                            <p:cTn id="17" dur="300" fill="hold"/>
                                            <p:tgtEl>
                                              <p:spTgt spid="18459"/>
                                            </p:tgtEl>
                                            <p:attrNameLst>
                                              <p:attrName>ppt_w</p:attrName>
                                            </p:attrNameLst>
                                          </p:cBhvr>
                                          <p:tavLst>
                                            <p:tav tm="0">
                                              <p:val>
                                                <p:fltVal val="0"/>
                                              </p:val>
                                            </p:tav>
                                            <p:tav tm="100000">
                                              <p:val>
                                                <p:strVal val="#ppt_w"/>
                                              </p:val>
                                            </p:tav>
                                          </p:tavLst>
                                        </p:anim>
                                        <p:anim calcmode="lin" valueType="num">
                                          <p:cBhvr>
                                            <p:cTn id="18" dur="300" fill="hold"/>
                                            <p:tgtEl>
                                              <p:spTgt spid="18459"/>
                                            </p:tgtEl>
                                            <p:attrNameLst>
                                              <p:attrName>ppt_h</p:attrName>
                                            </p:attrNameLst>
                                          </p:cBhvr>
                                          <p:tavLst>
                                            <p:tav tm="0">
                                              <p:val>
                                                <p:fltVal val="0"/>
                                              </p:val>
                                            </p:tav>
                                            <p:tav tm="100000">
                                              <p:val>
                                                <p:strVal val="#ppt_h"/>
                                              </p:val>
                                            </p:tav>
                                          </p:tavLst>
                                        </p:anim>
                                        <p:animEffect transition="in" filter="fade">
                                          <p:cBhvr>
                                            <p:cTn id="19" dur="300"/>
                                            <p:tgtEl>
                                              <p:spTgt spid="18459"/>
                                            </p:tgtEl>
                                          </p:cBhvr>
                                        </p:animEffect>
                                      </p:childTnLst>
                                    </p:cTn>
                                  </p:par>
                                  <p:par>
                                    <p:cTn id="20" presetID="6" presetClass="emph" presetSubtype="0" autoRev="1" fill="hold" grpId="1" nodeType="withEffect">
                                      <p:stCondLst>
                                        <p:cond delay="400"/>
                                      </p:stCondLst>
                                      <p:childTnLst>
                                        <p:animScale>
                                          <p:cBhvr>
                                            <p:cTn id="21" dur="150" fill="hold"/>
                                            <p:tgtEl>
                                              <p:spTgt spid="18459"/>
                                            </p:tgtEl>
                                          </p:cBhvr>
                                          <p:by x="110000" y="110000"/>
                                        </p:animScale>
                                      </p:childTnLst>
                                    </p:cTn>
                                  </p:par>
                                  <p:par>
                                    <p:cTn id="22" presetID="2" presetClass="entr" presetSubtype="4" fill="hold" grpId="0" nodeType="withEffect">
                                      <p:stCondLst>
                                        <p:cond delay="400"/>
                                      </p:stCondLst>
                                      <p:childTnLst>
                                        <p:set>
                                          <p:cBhvr>
                                            <p:cTn id="23" dur="1" fill="hold">
                                              <p:stCondLst>
                                                <p:cond delay="0"/>
                                              </p:stCondLst>
                                            </p:cTn>
                                            <p:tgtEl>
                                              <p:spTgt spid="18446"/>
                                            </p:tgtEl>
                                            <p:attrNameLst>
                                              <p:attrName>style.visibility</p:attrName>
                                            </p:attrNameLst>
                                          </p:cBhvr>
                                          <p:to>
                                            <p:strVal val="visible"/>
                                          </p:to>
                                        </p:set>
                                        <p:anim calcmode="lin" valueType="num">
                                          <p:cBhvr additive="base">
                                            <p:cTn id="24" dur="750" fill="hold"/>
                                            <p:tgtEl>
                                              <p:spTgt spid="18446"/>
                                            </p:tgtEl>
                                            <p:attrNameLst>
                                              <p:attrName>ppt_x</p:attrName>
                                            </p:attrNameLst>
                                          </p:cBhvr>
                                          <p:tavLst>
                                            <p:tav tm="0">
                                              <p:val>
                                                <p:strVal val="#ppt_x"/>
                                              </p:val>
                                            </p:tav>
                                            <p:tav tm="100000">
                                              <p:val>
                                                <p:strVal val="#ppt_x"/>
                                              </p:val>
                                            </p:tav>
                                          </p:tavLst>
                                        </p:anim>
                                        <p:anim calcmode="lin" valueType="num">
                                          <p:cBhvr additive="base">
                                            <p:cTn id="25" dur="750" fill="hold"/>
                                            <p:tgtEl>
                                              <p:spTgt spid="1844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400"/>
                                      </p:stCondLst>
                                      <p:childTnLst>
                                        <p:set>
                                          <p:cBhvr>
                                            <p:cTn id="27" dur="1" fill="hold">
                                              <p:stCondLst>
                                                <p:cond delay="0"/>
                                              </p:stCondLst>
                                            </p:cTn>
                                            <p:tgtEl>
                                              <p:spTgt spid="18434"/>
                                            </p:tgtEl>
                                            <p:attrNameLst>
                                              <p:attrName>style.visibility</p:attrName>
                                            </p:attrNameLst>
                                          </p:cBhvr>
                                          <p:to>
                                            <p:strVal val="visible"/>
                                          </p:to>
                                        </p:set>
                                        <p:anim calcmode="lin" valueType="num">
                                          <p:cBhvr>
                                            <p:cTn id="28" dur="300" fill="hold"/>
                                            <p:tgtEl>
                                              <p:spTgt spid="18434"/>
                                            </p:tgtEl>
                                            <p:attrNameLst>
                                              <p:attrName>ppt_w</p:attrName>
                                            </p:attrNameLst>
                                          </p:cBhvr>
                                          <p:tavLst>
                                            <p:tav tm="0">
                                              <p:val>
                                                <p:fltVal val="0"/>
                                              </p:val>
                                            </p:tav>
                                            <p:tav tm="100000">
                                              <p:val>
                                                <p:strVal val="#ppt_w"/>
                                              </p:val>
                                            </p:tav>
                                          </p:tavLst>
                                        </p:anim>
                                        <p:anim calcmode="lin" valueType="num">
                                          <p:cBhvr>
                                            <p:cTn id="29" dur="300" fill="hold"/>
                                            <p:tgtEl>
                                              <p:spTgt spid="18434"/>
                                            </p:tgtEl>
                                            <p:attrNameLst>
                                              <p:attrName>ppt_h</p:attrName>
                                            </p:attrNameLst>
                                          </p:cBhvr>
                                          <p:tavLst>
                                            <p:tav tm="0">
                                              <p:val>
                                                <p:fltVal val="0"/>
                                              </p:val>
                                            </p:tav>
                                            <p:tav tm="100000">
                                              <p:val>
                                                <p:strVal val="#ppt_h"/>
                                              </p:val>
                                            </p:tav>
                                          </p:tavLst>
                                        </p:anim>
                                        <p:animEffect transition="in" filter="fade">
                                          <p:cBhvr>
                                            <p:cTn id="30" dur="300"/>
                                            <p:tgtEl>
                                              <p:spTgt spid="18434"/>
                                            </p:tgtEl>
                                          </p:cBhvr>
                                        </p:animEffect>
                                      </p:childTnLst>
                                    </p:cTn>
                                  </p:par>
                                  <p:par>
                                    <p:cTn id="31" presetID="6" presetClass="emph" presetSubtype="0" autoRev="1" fill="hold" grpId="1" nodeType="withEffect">
                                      <p:stCondLst>
                                        <p:cond delay="700"/>
                                      </p:stCondLst>
                                      <p:childTnLst>
                                        <p:animScale>
                                          <p:cBhvr>
                                            <p:cTn id="32" dur="150" fill="hold"/>
                                            <p:tgtEl>
                                              <p:spTgt spid="18434"/>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18451"/>
                                            </p:tgtEl>
                                            <p:attrNameLst>
                                              <p:attrName>style.visibility</p:attrName>
                                            </p:attrNameLst>
                                          </p:cBhvr>
                                          <p:to>
                                            <p:strVal val="visible"/>
                                          </p:to>
                                        </p:set>
                                        <p:anim calcmode="lin" valueType="num">
                                          <p:cBhvr>
                                            <p:cTn id="35" dur="300" fill="hold"/>
                                            <p:tgtEl>
                                              <p:spTgt spid="18451"/>
                                            </p:tgtEl>
                                            <p:attrNameLst>
                                              <p:attrName>ppt_w</p:attrName>
                                            </p:attrNameLst>
                                          </p:cBhvr>
                                          <p:tavLst>
                                            <p:tav tm="0">
                                              <p:val>
                                                <p:fltVal val="0"/>
                                              </p:val>
                                            </p:tav>
                                            <p:tav tm="100000">
                                              <p:val>
                                                <p:strVal val="#ppt_w"/>
                                              </p:val>
                                            </p:tav>
                                          </p:tavLst>
                                        </p:anim>
                                        <p:anim calcmode="lin" valueType="num">
                                          <p:cBhvr>
                                            <p:cTn id="36" dur="300" fill="hold"/>
                                            <p:tgtEl>
                                              <p:spTgt spid="18451"/>
                                            </p:tgtEl>
                                            <p:attrNameLst>
                                              <p:attrName>ppt_h</p:attrName>
                                            </p:attrNameLst>
                                          </p:cBhvr>
                                          <p:tavLst>
                                            <p:tav tm="0">
                                              <p:val>
                                                <p:fltVal val="0"/>
                                              </p:val>
                                            </p:tav>
                                            <p:tav tm="100000">
                                              <p:val>
                                                <p:strVal val="#ppt_h"/>
                                              </p:val>
                                            </p:tav>
                                          </p:tavLst>
                                        </p:anim>
                                        <p:animEffect transition="in" filter="fade">
                                          <p:cBhvr>
                                            <p:cTn id="37" dur="300"/>
                                            <p:tgtEl>
                                              <p:spTgt spid="18451"/>
                                            </p:tgtEl>
                                          </p:cBhvr>
                                        </p:animEffect>
                                      </p:childTnLst>
                                    </p:cTn>
                                  </p:par>
                                  <p:par>
                                    <p:cTn id="38" presetID="6" presetClass="emph" presetSubtype="0" autoRev="1" fill="hold" grpId="1" nodeType="withEffect">
                                      <p:stCondLst>
                                        <p:cond delay="700"/>
                                      </p:stCondLst>
                                      <p:childTnLst>
                                        <p:animScale>
                                          <p:cBhvr>
                                            <p:cTn id="39" dur="150" fill="hold"/>
                                            <p:tgtEl>
                                              <p:spTgt spid="18451"/>
                                            </p:tgtEl>
                                          </p:cBhvr>
                                          <p:by x="110000" y="110000"/>
                                        </p:animScale>
                                      </p:childTnLst>
                                    </p:cTn>
                                  </p:par>
                                  <p:par>
                                    <p:cTn id="40" presetID="2" presetClass="entr" presetSubtype="1" fill="hold" grpId="0" nodeType="withEffect">
                                      <p:stCondLst>
                                        <p:cond delay="400"/>
                                      </p:stCondLst>
                                      <p:childTnLst>
                                        <p:set>
                                          <p:cBhvr>
                                            <p:cTn id="41" dur="1" fill="hold">
                                              <p:stCondLst>
                                                <p:cond delay="0"/>
                                              </p:stCondLst>
                                            </p:cTn>
                                            <p:tgtEl>
                                              <p:spTgt spid="18445"/>
                                            </p:tgtEl>
                                            <p:attrNameLst>
                                              <p:attrName>style.visibility</p:attrName>
                                            </p:attrNameLst>
                                          </p:cBhvr>
                                          <p:to>
                                            <p:strVal val="visible"/>
                                          </p:to>
                                        </p:set>
                                        <p:anim calcmode="lin" valueType="num">
                                          <p:cBhvr additive="base">
                                            <p:cTn id="42" dur="750" fill="hold"/>
                                            <p:tgtEl>
                                              <p:spTgt spid="18445"/>
                                            </p:tgtEl>
                                            <p:attrNameLst>
                                              <p:attrName>ppt_x</p:attrName>
                                            </p:attrNameLst>
                                          </p:cBhvr>
                                          <p:tavLst>
                                            <p:tav tm="0">
                                              <p:val>
                                                <p:strVal val="#ppt_x"/>
                                              </p:val>
                                            </p:tav>
                                            <p:tav tm="100000">
                                              <p:val>
                                                <p:strVal val="#ppt_x"/>
                                              </p:val>
                                            </p:tav>
                                          </p:tavLst>
                                        </p:anim>
                                        <p:anim calcmode="lin" valueType="num">
                                          <p:cBhvr additive="base">
                                            <p:cTn id="43" dur="750" fill="hold"/>
                                            <p:tgtEl>
                                              <p:spTgt spid="18445"/>
                                            </p:tgtEl>
                                            <p:attrNameLst>
                                              <p:attrName>ppt_y</p:attrName>
                                            </p:attrNameLst>
                                          </p:cBhvr>
                                          <p:tavLst>
                                            <p:tav tm="0">
                                              <p:val>
                                                <p:strVal val="0-#ppt_h/2"/>
                                              </p:val>
                                            </p:tav>
                                            <p:tav tm="100000">
                                              <p:val>
                                                <p:strVal val="#ppt_y"/>
                                              </p:val>
                                            </p:tav>
                                          </p:tavLst>
                                        </p:anim>
                                      </p:childTnLst>
                                    </p:cTn>
                                  </p:par>
                                  <p:par>
                                    <p:cTn id="44" presetID="53" presetClass="entr" presetSubtype="16" fill="hold" grpId="0" nodeType="withEffect">
                                      <p:stCondLst>
                                        <p:cond delay="400"/>
                                      </p:stCondLst>
                                      <p:childTnLst>
                                        <p:set>
                                          <p:cBhvr>
                                            <p:cTn id="45" dur="1" fill="hold">
                                              <p:stCondLst>
                                                <p:cond delay="0"/>
                                              </p:stCondLst>
                                            </p:cTn>
                                            <p:tgtEl>
                                              <p:spTgt spid="18437"/>
                                            </p:tgtEl>
                                            <p:attrNameLst>
                                              <p:attrName>style.visibility</p:attrName>
                                            </p:attrNameLst>
                                          </p:cBhvr>
                                          <p:to>
                                            <p:strVal val="visible"/>
                                          </p:to>
                                        </p:set>
                                        <p:anim calcmode="lin" valueType="num">
                                          <p:cBhvr>
                                            <p:cTn id="46" dur="300" fill="hold"/>
                                            <p:tgtEl>
                                              <p:spTgt spid="18437"/>
                                            </p:tgtEl>
                                            <p:attrNameLst>
                                              <p:attrName>ppt_w</p:attrName>
                                            </p:attrNameLst>
                                          </p:cBhvr>
                                          <p:tavLst>
                                            <p:tav tm="0">
                                              <p:val>
                                                <p:fltVal val="0"/>
                                              </p:val>
                                            </p:tav>
                                            <p:tav tm="100000">
                                              <p:val>
                                                <p:strVal val="#ppt_w"/>
                                              </p:val>
                                            </p:tav>
                                          </p:tavLst>
                                        </p:anim>
                                        <p:anim calcmode="lin" valueType="num">
                                          <p:cBhvr>
                                            <p:cTn id="47" dur="300" fill="hold"/>
                                            <p:tgtEl>
                                              <p:spTgt spid="18437"/>
                                            </p:tgtEl>
                                            <p:attrNameLst>
                                              <p:attrName>ppt_h</p:attrName>
                                            </p:attrNameLst>
                                          </p:cBhvr>
                                          <p:tavLst>
                                            <p:tav tm="0">
                                              <p:val>
                                                <p:fltVal val="0"/>
                                              </p:val>
                                            </p:tav>
                                            <p:tav tm="100000">
                                              <p:val>
                                                <p:strVal val="#ppt_h"/>
                                              </p:val>
                                            </p:tav>
                                          </p:tavLst>
                                        </p:anim>
                                        <p:animEffect transition="in" filter="fade">
                                          <p:cBhvr>
                                            <p:cTn id="48" dur="300"/>
                                            <p:tgtEl>
                                              <p:spTgt spid="18437"/>
                                            </p:tgtEl>
                                          </p:cBhvr>
                                        </p:animEffect>
                                      </p:childTnLst>
                                    </p:cTn>
                                  </p:par>
                                  <p:par>
                                    <p:cTn id="49" presetID="6" presetClass="emph" presetSubtype="0" autoRev="1" fill="hold" grpId="1" nodeType="withEffect">
                                      <p:stCondLst>
                                        <p:cond delay="700"/>
                                      </p:stCondLst>
                                      <p:childTnLst>
                                        <p:animScale>
                                          <p:cBhvr>
                                            <p:cTn id="50" dur="150" fill="hold"/>
                                            <p:tgtEl>
                                              <p:spTgt spid="18437"/>
                                            </p:tgtEl>
                                          </p:cBhvr>
                                          <p:by x="110000" y="110000"/>
                                        </p:animScale>
                                      </p:childTnLst>
                                    </p:cTn>
                                  </p:par>
                                  <p:par>
                                    <p:cTn id="51" presetID="53" presetClass="entr" presetSubtype="16" fill="hold" nodeType="withEffect">
                                      <p:stCondLst>
                                        <p:cond delay="400"/>
                                      </p:stCondLst>
                                      <p:childTnLst>
                                        <p:set>
                                          <p:cBhvr>
                                            <p:cTn id="52" dur="1" fill="hold">
                                              <p:stCondLst>
                                                <p:cond delay="0"/>
                                              </p:stCondLst>
                                            </p:cTn>
                                            <p:tgtEl>
                                              <p:spTgt spid="18452"/>
                                            </p:tgtEl>
                                            <p:attrNameLst>
                                              <p:attrName>style.visibility</p:attrName>
                                            </p:attrNameLst>
                                          </p:cBhvr>
                                          <p:to>
                                            <p:strVal val="visible"/>
                                          </p:to>
                                        </p:set>
                                        <p:anim calcmode="lin" valueType="num">
                                          <p:cBhvr>
                                            <p:cTn id="53" dur="300" fill="hold"/>
                                            <p:tgtEl>
                                              <p:spTgt spid="18452"/>
                                            </p:tgtEl>
                                            <p:attrNameLst>
                                              <p:attrName>ppt_w</p:attrName>
                                            </p:attrNameLst>
                                          </p:cBhvr>
                                          <p:tavLst>
                                            <p:tav tm="0">
                                              <p:val>
                                                <p:fltVal val="0"/>
                                              </p:val>
                                            </p:tav>
                                            <p:tav tm="100000">
                                              <p:val>
                                                <p:strVal val="#ppt_w"/>
                                              </p:val>
                                            </p:tav>
                                          </p:tavLst>
                                        </p:anim>
                                        <p:anim calcmode="lin" valueType="num">
                                          <p:cBhvr>
                                            <p:cTn id="54" dur="300" fill="hold"/>
                                            <p:tgtEl>
                                              <p:spTgt spid="18452"/>
                                            </p:tgtEl>
                                            <p:attrNameLst>
                                              <p:attrName>ppt_h</p:attrName>
                                            </p:attrNameLst>
                                          </p:cBhvr>
                                          <p:tavLst>
                                            <p:tav tm="0">
                                              <p:val>
                                                <p:fltVal val="0"/>
                                              </p:val>
                                            </p:tav>
                                            <p:tav tm="100000">
                                              <p:val>
                                                <p:strVal val="#ppt_h"/>
                                              </p:val>
                                            </p:tav>
                                          </p:tavLst>
                                        </p:anim>
                                        <p:animEffect transition="in" filter="fade">
                                          <p:cBhvr>
                                            <p:cTn id="55" dur="300"/>
                                            <p:tgtEl>
                                              <p:spTgt spid="18452"/>
                                            </p:tgtEl>
                                          </p:cBhvr>
                                        </p:animEffect>
                                      </p:childTnLst>
                                    </p:cTn>
                                  </p:par>
                                  <p:par>
                                    <p:cTn id="56" presetID="6" presetClass="emph" presetSubtype="0" autoRev="1" fill="hold" nodeType="withEffect">
                                      <p:stCondLst>
                                        <p:cond delay="700"/>
                                      </p:stCondLst>
                                      <p:childTnLst>
                                        <p:animScale>
                                          <p:cBhvr>
                                            <p:cTn id="57" dur="150" fill="hold"/>
                                            <p:tgtEl>
                                              <p:spTgt spid="18452"/>
                                            </p:tgtEl>
                                          </p:cBhvr>
                                          <p:by x="110000" y="110000"/>
                                        </p:animScale>
                                      </p:childTnLst>
                                    </p:cTn>
                                  </p:par>
                                  <p:par>
                                    <p:cTn id="58" presetID="2" presetClass="entr" presetSubtype="8" fill="hold" grpId="0" nodeType="withEffect">
                                      <p:stCondLst>
                                        <p:cond delay="400"/>
                                      </p:stCondLst>
                                      <p:childTnLst>
                                        <p:set>
                                          <p:cBhvr>
                                            <p:cTn id="59" dur="1" fill="hold">
                                              <p:stCondLst>
                                                <p:cond delay="0"/>
                                              </p:stCondLst>
                                            </p:cTn>
                                            <p:tgtEl>
                                              <p:spTgt spid="18443"/>
                                            </p:tgtEl>
                                            <p:attrNameLst>
                                              <p:attrName>style.visibility</p:attrName>
                                            </p:attrNameLst>
                                          </p:cBhvr>
                                          <p:to>
                                            <p:strVal val="visible"/>
                                          </p:to>
                                        </p:set>
                                        <p:anim calcmode="lin" valueType="num">
                                          <p:cBhvr additive="base">
                                            <p:cTn id="60" dur="750" fill="hold"/>
                                            <p:tgtEl>
                                              <p:spTgt spid="18443"/>
                                            </p:tgtEl>
                                            <p:attrNameLst>
                                              <p:attrName>ppt_x</p:attrName>
                                            </p:attrNameLst>
                                          </p:cBhvr>
                                          <p:tavLst>
                                            <p:tav tm="0">
                                              <p:val>
                                                <p:strVal val="0-#ppt_w/2"/>
                                              </p:val>
                                            </p:tav>
                                            <p:tav tm="100000">
                                              <p:val>
                                                <p:strVal val="#ppt_x"/>
                                              </p:val>
                                            </p:tav>
                                          </p:tavLst>
                                        </p:anim>
                                        <p:anim calcmode="lin" valueType="num">
                                          <p:cBhvr additive="base">
                                            <p:cTn id="61" dur="750" fill="hold"/>
                                            <p:tgtEl>
                                              <p:spTgt spid="18443"/>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400"/>
                                      </p:stCondLst>
                                      <p:childTnLst>
                                        <p:set>
                                          <p:cBhvr>
                                            <p:cTn id="63" dur="1" fill="hold">
                                              <p:stCondLst>
                                                <p:cond delay="0"/>
                                              </p:stCondLst>
                                            </p:cTn>
                                            <p:tgtEl>
                                              <p:spTgt spid="18436"/>
                                            </p:tgtEl>
                                            <p:attrNameLst>
                                              <p:attrName>style.visibility</p:attrName>
                                            </p:attrNameLst>
                                          </p:cBhvr>
                                          <p:to>
                                            <p:strVal val="visible"/>
                                          </p:to>
                                        </p:set>
                                        <p:anim calcmode="lin" valueType="num">
                                          <p:cBhvr>
                                            <p:cTn id="64" dur="300" fill="hold"/>
                                            <p:tgtEl>
                                              <p:spTgt spid="18436"/>
                                            </p:tgtEl>
                                            <p:attrNameLst>
                                              <p:attrName>ppt_w</p:attrName>
                                            </p:attrNameLst>
                                          </p:cBhvr>
                                          <p:tavLst>
                                            <p:tav tm="0">
                                              <p:val>
                                                <p:fltVal val="0"/>
                                              </p:val>
                                            </p:tav>
                                            <p:tav tm="100000">
                                              <p:val>
                                                <p:strVal val="#ppt_w"/>
                                              </p:val>
                                            </p:tav>
                                          </p:tavLst>
                                        </p:anim>
                                        <p:anim calcmode="lin" valueType="num">
                                          <p:cBhvr>
                                            <p:cTn id="65" dur="300" fill="hold"/>
                                            <p:tgtEl>
                                              <p:spTgt spid="18436"/>
                                            </p:tgtEl>
                                            <p:attrNameLst>
                                              <p:attrName>ppt_h</p:attrName>
                                            </p:attrNameLst>
                                          </p:cBhvr>
                                          <p:tavLst>
                                            <p:tav tm="0">
                                              <p:val>
                                                <p:fltVal val="0"/>
                                              </p:val>
                                            </p:tav>
                                            <p:tav tm="100000">
                                              <p:val>
                                                <p:strVal val="#ppt_h"/>
                                              </p:val>
                                            </p:tav>
                                          </p:tavLst>
                                        </p:anim>
                                        <p:animEffect transition="in" filter="fade">
                                          <p:cBhvr>
                                            <p:cTn id="66" dur="300"/>
                                            <p:tgtEl>
                                              <p:spTgt spid="18436"/>
                                            </p:tgtEl>
                                          </p:cBhvr>
                                        </p:animEffect>
                                      </p:childTnLst>
                                    </p:cTn>
                                  </p:par>
                                  <p:par>
                                    <p:cTn id="67" presetID="6" presetClass="emph" presetSubtype="0" autoRev="1" fill="hold" grpId="1" nodeType="withEffect">
                                      <p:stCondLst>
                                        <p:cond delay="700"/>
                                      </p:stCondLst>
                                      <p:childTnLst>
                                        <p:animScale>
                                          <p:cBhvr>
                                            <p:cTn id="68" dur="150" fill="hold"/>
                                            <p:tgtEl>
                                              <p:spTgt spid="18436"/>
                                            </p:tgtEl>
                                          </p:cBhvr>
                                          <p:by x="110000" y="110000"/>
                                        </p:animScale>
                                      </p:childTnLst>
                                    </p:cTn>
                                  </p:par>
                                  <p:par>
                                    <p:cTn id="69" presetID="53" presetClass="entr" presetSubtype="16" fill="hold" nodeType="withEffect">
                                      <p:stCondLst>
                                        <p:cond delay="400"/>
                                      </p:stCondLst>
                                      <p:childTnLst>
                                        <p:set>
                                          <p:cBhvr>
                                            <p:cTn id="70" dur="1" fill="hold">
                                              <p:stCondLst>
                                                <p:cond delay="0"/>
                                              </p:stCondLst>
                                            </p:cTn>
                                            <p:tgtEl>
                                              <p:spTgt spid="18456"/>
                                            </p:tgtEl>
                                            <p:attrNameLst>
                                              <p:attrName>style.visibility</p:attrName>
                                            </p:attrNameLst>
                                          </p:cBhvr>
                                          <p:to>
                                            <p:strVal val="visible"/>
                                          </p:to>
                                        </p:set>
                                        <p:anim calcmode="lin" valueType="num">
                                          <p:cBhvr>
                                            <p:cTn id="71" dur="300" fill="hold"/>
                                            <p:tgtEl>
                                              <p:spTgt spid="18456"/>
                                            </p:tgtEl>
                                            <p:attrNameLst>
                                              <p:attrName>ppt_w</p:attrName>
                                            </p:attrNameLst>
                                          </p:cBhvr>
                                          <p:tavLst>
                                            <p:tav tm="0">
                                              <p:val>
                                                <p:fltVal val="0"/>
                                              </p:val>
                                            </p:tav>
                                            <p:tav tm="100000">
                                              <p:val>
                                                <p:strVal val="#ppt_w"/>
                                              </p:val>
                                            </p:tav>
                                          </p:tavLst>
                                        </p:anim>
                                        <p:anim calcmode="lin" valueType="num">
                                          <p:cBhvr>
                                            <p:cTn id="72" dur="300" fill="hold"/>
                                            <p:tgtEl>
                                              <p:spTgt spid="18456"/>
                                            </p:tgtEl>
                                            <p:attrNameLst>
                                              <p:attrName>ppt_h</p:attrName>
                                            </p:attrNameLst>
                                          </p:cBhvr>
                                          <p:tavLst>
                                            <p:tav tm="0">
                                              <p:val>
                                                <p:fltVal val="0"/>
                                              </p:val>
                                            </p:tav>
                                            <p:tav tm="100000">
                                              <p:val>
                                                <p:strVal val="#ppt_h"/>
                                              </p:val>
                                            </p:tav>
                                          </p:tavLst>
                                        </p:anim>
                                        <p:animEffect transition="in" filter="fade">
                                          <p:cBhvr>
                                            <p:cTn id="73" dur="300"/>
                                            <p:tgtEl>
                                              <p:spTgt spid="18456"/>
                                            </p:tgtEl>
                                          </p:cBhvr>
                                        </p:animEffect>
                                      </p:childTnLst>
                                    </p:cTn>
                                  </p:par>
                                  <p:par>
                                    <p:cTn id="74" presetID="6" presetClass="emph" presetSubtype="0" autoRev="1" fill="hold" nodeType="withEffect">
                                      <p:stCondLst>
                                        <p:cond delay="700"/>
                                      </p:stCondLst>
                                      <p:childTnLst>
                                        <p:animScale>
                                          <p:cBhvr>
                                            <p:cTn id="75" dur="150" fill="hold"/>
                                            <p:tgtEl>
                                              <p:spTgt spid="18456"/>
                                            </p:tgtEl>
                                          </p:cBhvr>
                                          <p:by x="110000" y="110000"/>
                                        </p:animScale>
                                      </p:childTnLst>
                                    </p:cTn>
                                  </p:par>
                                  <p:par>
                                    <p:cTn id="76" presetID="2" presetClass="entr" presetSubtype="2" fill="hold" grpId="0" nodeType="withEffect">
                                      <p:stCondLst>
                                        <p:cond delay="400"/>
                                      </p:stCondLst>
                                      <p:childTnLst>
                                        <p:set>
                                          <p:cBhvr>
                                            <p:cTn id="77" dur="1" fill="hold">
                                              <p:stCondLst>
                                                <p:cond delay="0"/>
                                              </p:stCondLst>
                                            </p:cTn>
                                            <p:tgtEl>
                                              <p:spTgt spid="18444"/>
                                            </p:tgtEl>
                                            <p:attrNameLst>
                                              <p:attrName>style.visibility</p:attrName>
                                            </p:attrNameLst>
                                          </p:cBhvr>
                                          <p:to>
                                            <p:strVal val="visible"/>
                                          </p:to>
                                        </p:set>
                                        <p:anim calcmode="lin" valueType="num">
                                          <p:cBhvr additive="base">
                                            <p:cTn id="78" dur="750" fill="hold"/>
                                            <p:tgtEl>
                                              <p:spTgt spid="18444"/>
                                            </p:tgtEl>
                                            <p:attrNameLst>
                                              <p:attrName>ppt_x</p:attrName>
                                            </p:attrNameLst>
                                          </p:cBhvr>
                                          <p:tavLst>
                                            <p:tav tm="0">
                                              <p:val>
                                                <p:strVal val="1+#ppt_w/2"/>
                                              </p:val>
                                            </p:tav>
                                            <p:tav tm="100000">
                                              <p:val>
                                                <p:strVal val="#ppt_x"/>
                                              </p:val>
                                            </p:tav>
                                          </p:tavLst>
                                        </p:anim>
                                        <p:anim calcmode="lin" valueType="num">
                                          <p:cBhvr additive="base">
                                            <p:cTn id="79" dur="750" fill="hold"/>
                                            <p:tgtEl>
                                              <p:spTgt spid="18444"/>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400"/>
                                      </p:stCondLst>
                                      <p:childTnLst>
                                        <p:set>
                                          <p:cBhvr>
                                            <p:cTn id="81" dur="1" fill="hold">
                                              <p:stCondLst>
                                                <p:cond delay="0"/>
                                              </p:stCondLst>
                                            </p:cTn>
                                            <p:tgtEl>
                                              <p:spTgt spid="18438"/>
                                            </p:tgtEl>
                                            <p:attrNameLst>
                                              <p:attrName>style.visibility</p:attrName>
                                            </p:attrNameLst>
                                          </p:cBhvr>
                                          <p:to>
                                            <p:strVal val="visible"/>
                                          </p:to>
                                        </p:set>
                                        <p:anim calcmode="lin" valueType="num">
                                          <p:cBhvr>
                                            <p:cTn id="82" dur="300" fill="hold"/>
                                            <p:tgtEl>
                                              <p:spTgt spid="18438"/>
                                            </p:tgtEl>
                                            <p:attrNameLst>
                                              <p:attrName>ppt_w</p:attrName>
                                            </p:attrNameLst>
                                          </p:cBhvr>
                                          <p:tavLst>
                                            <p:tav tm="0">
                                              <p:val>
                                                <p:fltVal val="0"/>
                                              </p:val>
                                            </p:tav>
                                            <p:tav tm="100000">
                                              <p:val>
                                                <p:strVal val="#ppt_w"/>
                                              </p:val>
                                            </p:tav>
                                          </p:tavLst>
                                        </p:anim>
                                        <p:anim calcmode="lin" valueType="num">
                                          <p:cBhvr>
                                            <p:cTn id="83" dur="300" fill="hold"/>
                                            <p:tgtEl>
                                              <p:spTgt spid="18438"/>
                                            </p:tgtEl>
                                            <p:attrNameLst>
                                              <p:attrName>ppt_h</p:attrName>
                                            </p:attrNameLst>
                                          </p:cBhvr>
                                          <p:tavLst>
                                            <p:tav tm="0">
                                              <p:val>
                                                <p:fltVal val="0"/>
                                              </p:val>
                                            </p:tav>
                                            <p:tav tm="100000">
                                              <p:val>
                                                <p:strVal val="#ppt_h"/>
                                              </p:val>
                                            </p:tav>
                                          </p:tavLst>
                                        </p:anim>
                                        <p:animEffect transition="in" filter="fade">
                                          <p:cBhvr>
                                            <p:cTn id="84" dur="300"/>
                                            <p:tgtEl>
                                              <p:spTgt spid="18438"/>
                                            </p:tgtEl>
                                          </p:cBhvr>
                                        </p:animEffect>
                                      </p:childTnLst>
                                    </p:cTn>
                                  </p:par>
                                  <p:par>
                                    <p:cTn id="85" presetID="6" presetClass="emph" presetSubtype="0" autoRev="1" fill="hold" grpId="1" nodeType="withEffect">
                                      <p:stCondLst>
                                        <p:cond delay="700"/>
                                      </p:stCondLst>
                                      <p:childTnLst>
                                        <p:animScale>
                                          <p:cBhvr>
                                            <p:cTn id="86" dur="150" fill="hold"/>
                                            <p:tgtEl>
                                              <p:spTgt spid="18438"/>
                                            </p:tgtEl>
                                          </p:cBhvr>
                                          <p:by x="110000" y="110000"/>
                                        </p:animScale>
                                      </p:childTnLst>
                                    </p:cTn>
                                  </p:par>
                                  <p:par>
                                    <p:cTn id="87" presetID="53" presetClass="entr" presetSubtype="16" fill="hold" grpId="0" nodeType="withEffect">
                                      <p:stCondLst>
                                        <p:cond delay="400"/>
                                      </p:stCondLst>
                                      <p:childTnLst>
                                        <p:set>
                                          <p:cBhvr>
                                            <p:cTn id="88" dur="1" fill="hold">
                                              <p:stCondLst>
                                                <p:cond delay="0"/>
                                              </p:stCondLst>
                                            </p:cTn>
                                            <p:tgtEl>
                                              <p:spTgt spid="18455"/>
                                            </p:tgtEl>
                                            <p:attrNameLst>
                                              <p:attrName>style.visibility</p:attrName>
                                            </p:attrNameLst>
                                          </p:cBhvr>
                                          <p:to>
                                            <p:strVal val="visible"/>
                                          </p:to>
                                        </p:set>
                                        <p:anim calcmode="lin" valueType="num">
                                          <p:cBhvr>
                                            <p:cTn id="89" dur="300" fill="hold"/>
                                            <p:tgtEl>
                                              <p:spTgt spid="18455"/>
                                            </p:tgtEl>
                                            <p:attrNameLst>
                                              <p:attrName>ppt_w</p:attrName>
                                            </p:attrNameLst>
                                          </p:cBhvr>
                                          <p:tavLst>
                                            <p:tav tm="0">
                                              <p:val>
                                                <p:fltVal val="0"/>
                                              </p:val>
                                            </p:tav>
                                            <p:tav tm="100000">
                                              <p:val>
                                                <p:strVal val="#ppt_w"/>
                                              </p:val>
                                            </p:tav>
                                          </p:tavLst>
                                        </p:anim>
                                        <p:anim calcmode="lin" valueType="num">
                                          <p:cBhvr>
                                            <p:cTn id="90" dur="300" fill="hold"/>
                                            <p:tgtEl>
                                              <p:spTgt spid="18455"/>
                                            </p:tgtEl>
                                            <p:attrNameLst>
                                              <p:attrName>ppt_h</p:attrName>
                                            </p:attrNameLst>
                                          </p:cBhvr>
                                          <p:tavLst>
                                            <p:tav tm="0">
                                              <p:val>
                                                <p:fltVal val="0"/>
                                              </p:val>
                                            </p:tav>
                                            <p:tav tm="100000">
                                              <p:val>
                                                <p:strVal val="#ppt_h"/>
                                              </p:val>
                                            </p:tav>
                                          </p:tavLst>
                                        </p:anim>
                                        <p:animEffect transition="in" filter="fade">
                                          <p:cBhvr>
                                            <p:cTn id="91" dur="300"/>
                                            <p:tgtEl>
                                              <p:spTgt spid="18455"/>
                                            </p:tgtEl>
                                          </p:cBhvr>
                                        </p:animEffect>
                                      </p:childTnLst>
                                    </p:cTn>
                                  </p:par>
                                  <p:par>
                                    <p:cTn id="92" presetID="6" presetClass="emph" presetSubtype="0" autoRev="1" fill="hold" grpId="1" nodeType="withEffect">
                                      <p:stCondLst>
                                        <p:cond delay="700"/>
                                      </p:stCondLst>
                                      <p:childTnLst>
                                        <p:animScale>
                                          <p:cBhvr>
                                            <p:cTn id="93" dur="150" fill="hold"/>
                                            <p:tgtEl>
                                              <p:spTgt spid="18455"/>
                                            </p:tgtEl>
                                          </p:cBhvr>
                                          <p:by x="110000" y="110000"/>
                                        </p:animScale>
                                      </p:childTnLst>
                                    </p:cTn>
                                  </p:par>
                                  <p:par>
                                    <p:cTn id="94" presetID="22" presetClass="entr" presetSubtype="2" fill="hold" grpId="0" nodeType="withEffect">
                                      <p:stCondLst>
                                        <p:cond delay="700"/>
                                      </p:stCondLst>
                                      <p:childTnLst>
                                        <p:set>
                                          <p:cBhvr>
                                            <p:cTn id="95" dur="1" fill="hold">
                                              <p:stCondLst>
                                                <p:cond delay="0"/>
                                              </p:stCondLst>
                                            </p:cTn>
                                            <p:tgtEl>
                                              <p:spTgt spid="18439"/>
                                            </p:tgtEl>
                                            <p:attrNameLst>
                                              <p:attrName>style.visibility</p:attrName>
                                            </p:attrNameLst>
                                          </p:cBhvr>
                                          <p:to>
                                            <p:strVal val="visible"/>
                                          </p:to>
                                        </p:set>
                                        <p:animEffect transition="in" filter="wipe(right)">
                                          <p:cBhvr>
                                            <p:cTn id="96" dur="500"/>
                                            <p:tgtEl>
                                              <p:spTgt spid="18439"/>
                                            </p:tgtEl>
                                          </p:cBhvr>
                                        </p:animEffect>
                                      </p:childTnLst>
                                    </p:cTn>
                                  </p:par>
                                  <p:par>
                                    <p:cTn id="97" presetID="2" presetClass="entr" presetSubtype="8" fill="hold" grpId="0" nodeType="withEffect">
                                      <p:stCondLst>
                                        <p:cond delay="1200"/>
                                      </p:stCondLst>
                                      <p:childTnLst>
                                        <p:set>
                                          <p:cBhvr>
                                            <p:cTn id="98" dur="1" fill="hold">
                                              <p:stCondLst>
                                                <p:cond delay="0"/>
                                              </p:stCondLst>
                                            </p:cTn>
                                            <p:tgtEl>
                                              <p:spTgt spid="18450"/>
                                            </p:tgtEl>
                                            <p:attrNameLst>
                                              <p:attrName>style.visibility</p:attrName>
                                            </p:attrNameLst>
                                          </p:cBhvr>
                                          <p:to>
                                            <p:strVal val="visible"/>
                                          </p:to>
                                        </p:set>
                                        <p:anim calcmode="lin" valueType="num">
                                          <p:cBhvr additive="base">
                                            <p:cTn id="99" dur="750" fill="hold"/>
                                            <p:tgtEl>
                                              <p:spTgt spid="18450"/>
                                            </p:tgtEl>
                                            <p:attrNameLst>
                                              <p:attrName>ppt_x</p:attrName>
                                            </p:attrNameLst>
                                          </p:cBhvr>
                                          <p:tavLst>
                                            <p:tav tm="0">
                                              <p:val>
                                                <p:strVal val="0-#ppt_w/2"/>
                                              </p:val>
                                            </p:tav>
                                            <p:tav tm="100000">
                                              <p:val>
                                                <p:strVal val="#ppt_x"/>
                                              </p:val>
                                            </p:tav>
                                          </p:tavLst>
                                        </p:anim>
                                        <p:anim calcmode="lin" valueType="num">
                                          <p:cBhvr additive="base">
                                            <p:cTn id="100" dur="750" fill="hold"/>
                                            <p:tgtEl>
                                              <p:spTgt spid="18450"/>
                                            </p:tgtEl>
                                            <p:attrNameLst>
                                              <p:attrName>ppt_y</p:attrName>
                                            </p:attrNameLst>
                                          </p:cBhvr>
                                          <p:tavLst>
                                            <p:tav tm="0">
                                              <p:val>
                                                <p:strVal val="#ppt_y"/>
                                              </p:val>
                                            </p:tav>
                                            <p:tav tm="100000">
                                              <p:val>
                                                <p:strVal val="#ppt_y"/>
                                              </p:val>
                                            </p:tav>
                                          </p:tavLst>
                                        </p:anim>
                                      </p:childTnLst>
                                    </p:cTn>
                                  </p:par>
                                  <p:par>
                                    <p:cTn id="101" presetID="22" presetClass="entr" presetSubtype="2" fill="hold" grpId="0" nodeType="withEffect">
                                      <p:stCondLst>
                                        <p:cond delay="800"/>
                                      </p:stCondLst>
                                      <p:childTnLst>
                                        <p:set>
                                          <p:cBhvr>
                                            <p:cTn id="102" dur="1" fill="hold">
                                              <p:stCondLst>
                                                <p:cond delay="0"/>
                                              </p:stCondLst>
                                            </p:cTn>
                                            <p:tgtEl>
                                              <p:spTgt spid="18442"/>
                                            </p:tgtEl>
                                            <p:attrNameLst>
                                              <p:attrName>style.visibility</p:attrName>
                                            </p:attrNameLst>
                                          </p:cBhvr>
                                          <p:to>
                                            <p:strVal val="visible"/>
                                          </p:to>
                                        </p:set>
                                        <p:animEffect transition="in" filter="wipe(right)">
                                          <p:cBhvr>
                                            <p:cTn id="103" dur="500"/>
                                            <p:tgtEl>
                                              <p:spTgt spid="18442"/>
                                            </p:tgtEl>
                                          </p:cBhvr>
                                        </p:animEffect>
                                      </p:childTnLst>
                                    </p:cTn>
                                  </p:par>
                                  <p:par>
                                    <p:cTn id="104" presetID="2" presetClass="entr" presetSubtype="8" fill="hold" grpId="0" nodeType="withEffect">
                                      <p:stCondLst>
                                        <p:cond delay="1300"/>
                                      </p:stCondLst>
                                      <p:childTnLst>
                                        <p:set>
                                          <p:cBhvr>
                                            <p:cTn id="105" dur="1" fill="hold">
                                              <p:stCondLst>
                                                <p:cond delay="0"/>
                                              </p:stCondLst>
                                            </p:cTn>
                                            <p:tgtEl>
                                              <p:spTgt spid="18449"/>
                                            </p:tgtEl>
                                            <p:attrNameLst>
                                              <p:attrName>style.visibility</p:attrName>
                                            </p:attrNameLst>
                                          </p:cBhvr>
                                          <p:to>
                                            <p:strVal val="visible"/>
                                          </p:to>
                                        </p:set>
                                        <p:anim calcmode="lin" valueType="num">
                                          <p:cBhvr additive="base">
                                            <p:cTn id="106" dur="750" fill="hold"/>
                                            <p:tgtEl>
                                              <p:spTgt spid="18449"/>
                                            </p:tgtEl>
                                            <p:attrNameLst>
                                              <p:attrName>ppt_x</p:attrName>
                                            </p:attrNameLst>
                                          </p:cBhvr>
                                          <p:tavLst>
                                            <p:tav tm="0">
                                              <p:val>
                                                <p:strVal val="0-#ppt_w/2"/>
                                              </p:val>
                                            </p:tav>
                                            <p:tav tm="100000">
                                              <p:val>
                                                <p:strVal val="#ppt_x"/>
                                              </p:val>
                                            </p:tav>
                                          </p:tavLst>
                                        </p:anim>
                                        <p:anim calcmode="lin" valueType="num">
                                          <p:cBhvr additive="base">
                                            <p:cTn id="107" dur="750" fill="hold"/>
                                            <p:tgtEl>
                                              <p:spTgt spid="18449"/>
                                            </p:tgtEl>
                                            <p:attrNameLst>
                                              <p:attrName>ppt_y</p:attrName>
                                            </p:attrNameLst>
                                          </p:cBhvr>
                                          <p:tavLst>
                                            <p:tav tm="0">
                                              <p:val>
                                                <p:strVal val="#ppt_y"/>
                                              </p:val>
                                            </p:tav>
                                            <p:tav tm="100000">
                                              <p:val>
                                                <p:strVal val="#ppt_y"/>
                                              </p:val>
                                            </p:tav>
                                          </p:tavLst>
                                        </p:anim>
                                      </p:childTnLst>
                                    </p:cTn>
                                  </p:par>
                                  <p:par>
                                    <p:cTn id="108" presetID="22" presetClass="entr" presetSubtype="8" fill="hold" grpId="0" nodeType="withEffect">
                                      <p:stCondLst>
                                        <p:cond delay="900"/>
                                      </p:stCondLst>
                                      <p:childTnLst>
                                        <p:set>
                                          <p:cBhvr>
                                            <p:cTn id="109" dur="1" fill="hold">
                                              <p:stCondLst>
                                                <p:cond delay="0"/>
                                              </p:stCondLst>
                                            </p:cTn>
                                            <p:tgtEl>
                                              <p:spTgt spid="18440"/>
                                            </p:tgtEl>
                                            <p:attrNameLst>
                                              <p:attrName>style.visibility</p:attrName>
                                            </p:attrNameLst>
                                          </p:cBhvr>
                                          <p:to>
                                            <p:strVal val="visible"/>
                                          </p:to>
                                        </p:set>
                                        <p:animEffect transition="in" filter="wipe(left)">
                                          <p:cBhvr>
                                            <p:cTn id="110" dur="500"/>
                                            <p:tgtEl>
                                              <p:spTgt spid="18440"/>
                                            </p:tgtEl>
                                          </p:cBhvr>
                                        </p:animEffect>
                                      </p:childTnLst>
                                    </p:cTn>
                                  </p:par>
                                  <p:par>
                                    <p:cTn id="111" presetID="2" presetClass="entr" presetSubtype="2" fill="hold" grpId="0" nodeType="withEffect">
                                      <p:stCondLst>
                                        <p:cond delay="1400"/>
                                      </p:stCondLst>
                                      <p:childTnLst>
                                        <p:set>
                                          <p:cBhvr>
                                            <p:cTn id="112" dur="1" fill="hold">
                                              <p:stCondLst>
                                                <p:cond delay="0"/>
                                              </p:stCondLst>
                                            </p:cTn>
                                            <p:tgtEl>
                                              <p:spTgt spid="18447"/>
                                            </p:tgtEl>
                                            <p:attrNameLst>
                                              <p:attrName>style.visibility</p:attrName>
                                            </p:attrNameLst>
                                          </p:cBhvr>
                                          <p:to>
                                            <p:strVal val="visible"/>
                                          </p:to>
                                        </p:set>
                                        <p:anim calcmode="lin" valueType="num">
                                          <p:cBhvr additive="base">
                                            <p:cTn id="113" dur="750" fill="hold"/>
                                            <p:tgtEl>
                                              <p:spTgt spid="18447"/>
                                            </p:tgtEl>
                                            <p:attrNameLst>
                                              <p:attrName>ppt_x</p:attrName>
                                            </p:attrNameLst>
                                          </p:cBhvr>
                                          <p:tavLst>
                                            <p:tav tm="0">
                                              <p:val>
                                                <p:strVal val="1+#ppt_w/2"/>
                                              </p:val>
                                            </p:tav>
                                            <p:tav tm="100000">
                                              <p:val>
                                                <p:strVal val="#ppt_x"/>
                                              </p:val>
                                            </p:tav>
                                          </p:tavLst>
                                        </p:anim>
                                        <p:anim calcmode="lin" valueType="num">
                                          <p:cBhvr additive="base">
                                            <p:cTn id="114" dur="750" fill="hold"/>
                                            <p:tgtEl>
                                              <p:spTgt spid="18447"/>
                                            </p:tgtEl>
                                            <p:attrNameLst>
                                              <p:attrName>ppt_y</p:attrName>
                                            </p:attrNameLst>
                                          </p:cBhvr>
                                          <p:tavLst>
                                            <p:tav tm="0">
                                              <p:val>
                                                <p:strVal val="#ppt_y"/>
                                              </p:val>
                                            </p:tav>
                                            <p:tav tm="100000">
                                              <p:val>
                                                <p:strVal val="#ppt_y"/>
                                              </p:val>
                                            </p:tav>
                                          </p:tavLst>
                                        </p:anim>
                                      </p:childTnLst>
                                    </p:cTn>
                                  </p:par>
                                  <p:par>
                                    <p:cTn id="115" presetID="22" presetClass="entr" presetSubtype="8" fill="hold" grpId="0" nodeType="withEffect">
                                      <p:stCondLst>
                                        <p:cond delay="1000"/>
                                      </p:stCondLst>
                                      <p:childTnLst>
                                        <p:set>
                                          <p:cBhvr>
                                            <p:cTn id="116" dur="1" fill="hold">
                                              <p:stCondLst>
                                                <p:cond delay="0"/>
                                              </p:stCondLst>
                                            </p:cTn>
                                            <p:tgtEl>
                                              <p:spTgt spid="18441"/>
                                            </p:tgtEl>
                                            <p:attrNameLst>
                                              <p:attrName>style.visibility</p:attrName>
                                            </p:attrNameLst>
                                          </p:cBhvr>
                                          <p:to>
                                            <p:strVal val="visible"/>
                                          </p:to>
                                        </p:set>
                                        <p:animEffect transition="in" filter="wipe(left)">
                                          <p:cBhvr>
                                            <p:cTn id="117" dur="500"/>
                                            <p:tgtEl>
                                              <p:spTgt spid="18441"/>
                                            </p:tgtEl>
                                          </p:cBhvr>
                                        </p:animEffect>
                                      </p:childTnLst>
                                    </p:cTn>
                                  </p:par>
                                  <p:par>
                                    <p:cTn id="118" presetID="2" presetClass="entr" presetSubtype="2" fill="hold" grpId="0" nodeType="withEffect">
                                      <p:stCondLst>
                                        <p:cond delay="1500"/>
                                      </p:stCondLst>
                                      <p:childTnLst>
                                        <p:set>
                                          <p:cBhvr>
                                            <p:cTn id="119" dur="1" fill="hold">
                                              <p:stCondLst>
                                                <p:cond delay="0"/>
                                              </p:stCondLst>
                                            </p:cTn>
                                            <p:tgtEl>
                                              <p:spTgt spid="18448"/>
                                            </p:tgtEl>
                                            <p:attrNameLst>
                                              <p:attrName>style.visibility</p:attrName>
                                            </p:attrNameLst>
                                          </p:cBhvr>
                                          <p:to>
                                            <p:strVal val="visible"/>
                                          </p:to>
                                        </p:set>
                                        <p:anim calcmode="lin" valueType="num">
                                          <p:cBhvr additive="base">
                                            <p:cTn id="120" dur="750" fill="hold"/>
                                            <p:tgtEl>
                                              <p:spTgt spid="18448"/>
                                            </p:tgtEl>
                                            <p:attrNameLst>
                                              <p:attrName>ppt_x</p:attrName>
                                            </p:attrNameLst>
                                          </p:cBhvr>
                                          <p:tavLst>
                                            <p:tav tm="0">
                                              <p:val>
                                                <p:strVal val="1+#ppt_w/2"/>
                                              </p:val>
                                            </p:tav>
                                            <p:tav tm="100000">
                                              <p:val>
                                                <p:strVal val="#ppt_x"/>
                                              </p:val>
                                            </p:tav>
                                          </p:tavLst>
                                        </p:anim>
                                        <p:anim calcmode="lin" valueType="num">
                                          <p:cBhvr additive="base">
                                            <p:cTn id="121" dur="750" fill="hold"/>
                                            <p:tgtEl>
                                              <p:spTgt spid="18448"/>
                                            </p:tgtEl>
                                            <p:attrNameLst>
                                              <p:attrName>ppt_y</p:attrName>
                                            </p:attrNameLst>
                                          </p:cBhvr>
                                          <p:tavLst>
                                            <p:tav tm="0">
                                              <p:val>
                                                <p:strVal val="#ppt_y"/>
                                              </p:val>
                                            </p:tav>
                                            <p:tav tm="100000">
                                              <p:val>
                                                <p:strVal val="#ppt_y"/>
                                              </p:val>
                                            </p:tav>
                                          </p:tavLst>
                                        </p:anim>
                                      </p:childTnLst>
                                    </p:cTn>
                                  </p:par>
                                  <p:par>
                                    <p:cTn id="122" presetID="47" presetClass="entr" presetSubtype="0" fill="hold" grpId="0" nodeType="withEffect">
                                      <p:stCondLst>
                                        <p:cond delay="70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300"/>
                                            <p:tgtEl>
                                              <p:spTgt spid="35"/>
                                            </p:tgtEl>
                                          </p:cBhvr>
                                        </p:animEffect>
                                        <p:anim calcmode="lin" valueType="num">
                                          <p:cBhvr>
                                            <p:cTn id="125" dur="300" fill="hold"/>
                                            <p:tgtEl>
                                              <p:spTgt spid="35"/>
                                            </p:tgtEl>
                                            <p:attrNameLst>
                                              <p:attrName>ppt_x</p:attrName>
                                            </p:attrNameLst>
                                          </p:cBhvr>
                                          <p:tavLst>
                                            <p:tav tm="0">
                                              <p:val>
                                                <p:strVal val="#ppt_x"/>
                                              </p:val>
                                            </p:tav>
                                            <p:tav tm="100000">
                                              <p:val>
                                                <p:strVal val="#ppt_x"/>
                                              </p:val>
                                            </p:tav>
                                          </p:tavLst>
                                        </p:anim>
                                        <p:anim calcmode="lin" valueType="num">
                                          <p:cBhvr>
                                            <p:cTn id="126"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P spid="34" grpId="0"/>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28834" t="7205" r="21474" b="11812"/>
          <a:stretch>
            <a:fillRect/>
          </a:stretch>
        </p:blipFill>
        <p:spPr>
          <a:xfrm>
            <a:off x="3473081" y="2911252"/>
            <a:ext cx="2374214" cy="2232248"/>
          </a:xfrm>
          <a:prstGeom prst="rect">
            <a:avLst/>
          </a:prstGeom>
        </p:spPr>
      </p:pic>
      <p:grpSp>
        <p:nvGrpSpPr>
          <p:cNvPr id="36" name="Group 35"/>
          <p:cNvGrpSpPr/>
          <p:nvPr/>
        </p:nvGrpSpPr>
        <p:grpSpPr>
          <a:xfrm flipH="1">
            <a:off x="5652120" y="1694121"/>
            <a:ext cx="185582" cy="18502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39"/>
          <p:cNvSpPr txBox="1"/>
          <p:nvPr/>
        </p:nvSpPr>
        <p:spPr>
          <a:xfrm>
            <a:off x="6028488" y="1562970"/>
            <a:ext cx="1231106"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经济制裁</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flipH="1">
            <a:off x="1475656" y="1711584"/>
            <a:ext cx="185582" cy="18502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1119" tIns="30560" rIns="61119" bIns="30560" numCol="1" anchor="t" anchorCtr="0" compatLnSpc="1"/>
            <a:lstStyle/>
            <a:p>
              <a:pPr defTabSz="685800">
                <a:lnSpc>
                  <a:spcPct val="120000"/>
                </a:lnSpc>
                <a:defRPr/>
              </a:pPr>
              <a:endParaRPr lang="id-ID"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1946810" y="1530934"/>
            <a:ext cx="1231106" cy="404983"/>
          </a:xfrm>
          <a:prstGeom prst="rect">
            <a:avLst/>
          </a:prstGeom>
          <a:noFill/>
        </p:spPr>
        <p:txBody>
          <a:bodyPr wrap="none" lIns="0" tIns="0" rIns="0" bIns="0" rtlCol="0">
            <a:spAutoFit/>
          </a:bodyPr>
          <a:lstStyle/>
          <a:p>
            <a:pPr defTabSz="685800">
              <a:lnSpc>
                <a:spcPct val="120000"/>
              </a:lnSpc>
              <a:defRPr/>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出口管制</a:t>
            </a:r>
            <a:endParaRPr lang="en-GB"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灯片编号占位符 3"/>
          <p:cNvSpPr txBox="1"/>
          <p:nvPr/>
        </p:nvSpPr>
        <p:spPr>
          <a:xfrm>
            <a:off x="251" y="141"/>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dirty="0">
              <a:solidFill>
                <a:prstClr val="black"/>
              </a:solidFill>
              <a:latin typeface="Arial" panose="020B0604020202020204"/>
              <a:ea typeface="微软雅黑" panose="020B0503020204020204" pitchFamily="34" charset="-122"/>
            </a:endParaRPr>
          </a:p>
        </p:txBody>
      </p:sp>
      <p:sp>
        <p:nvSpPr>
          <p:cNvPr id="50" name="Rectangle 37"/>
          <p:cNvSpPr/>
          <p:nvPr/>
        </p:nvSpPr>
        <p:spPr>
          <a:xfrm>
            <a:off x="1043608" y="2355726"/>
            <a:ext cx="3240360" cy="15932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部分由美国商务部工业安全局（</a:t>
            </a:r>
            <a:r>
              <a:rPr lang="en-US" sz="1280" i="1" dirty="0">
                <a:latin typeface="微软雅黑" panose="020B0503020204020204" pitchFamily="34" charset="-122"/>
                <a:ea typeface="微软雅黑" panose="020B0503020204020204" pitchFamily="34" charset="-122"/>
                <a:sym typeface="Arial" panose="020B0604020202020204" pitchFamily="34" charset="0"/>
              </a:rPr>
              <a:t>Bureau of Industry and Security of U.S. Department of Commerce</a:t>
            </a: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，简称“</a:t>
            </a:r>
            <a:r>
              <a:rPr lang="en-US" sz="1280" i="1" dirty="0">
                <a:latin typeface="微软雅黑" panose="020B0503020204020204" pitchFamily="34" charset="-122"/>
                <a:ea typeface="微软雅黑" panose="020B0503020204020204" pitchFamily="34" charset="-122"/>
                <a:sym typeface="Arial" panose="020B0604020202020204" pitchFamily="34" charset="0"/>
              </a:rPr>
              <a:t>BIS”）</a:t>
            </a: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监管。</a:t>
            </a:r>
            <a:endParaRPr lang="en-US" sz="1280" i="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Rectangle 37"/>
          <p:cNvSpPr/>
          <p:nvPr/>
        </p:nvSpPr>
        <p:spPr>
          <a:xfrm>
            <a:off x="5036408" y="2355725"/>
            <a:ext cx="3096344" cy="1593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主要由美国财政部下属的海外资产管理办公室（</a:t>
            </a:r>
            <a:r>
              <a:rPr lang="en-US" sz="1280" i="1" dirty="0">
                <a:latin typeface="微软雅黑" panose="020B0503020204020204" pitchFamily="34" charset="-122"/>
                <a:ea typeface="微软雅黑" panose="020B0503020204020204" pitchFamily="34" charset="-122"/>
                <a:sym typeface="Arial" panose="020B0604020202020204" pitchFamily="34" charset="0"/>
              </a:rPr>
              <a:t>The U.S. Treasury Department’s Office of </a:t>
            </a:r>
            <a:r>
              <a:rPr lang="en-US" sz="1280" i="1" dirty="0" err="1">
                <a:latin typeface="微软雅黑" panose="020B0503020204020204" pitchFamily="34" charset="-122"/>
                <a:ea typeface="微软雅黑" panose="020B0503020204020204" pitchFamily="34" charset="-122"/>
                <a:sym typeface="Arial" panose="020B0604020202020204" pitchFamily="34" charset="0"/>
              </a:rPr>
              <a:t>ForeignAssets</a:t>
            </a:r>
            <a:r>
              <a:rPr lang="en-US" sz="1280" i="1" dirty="0">
                <a:latin typeface="微软雅黑" panose="020B0503020204020204" pitchFamily="34" charset="-122"/>
                <a:ea typeface="微软雅黑" panose="020B0503020204020204" pitchFamily="34" charset="-122"/>
                <a:sym typeface="Arial" panose="020B0604020202020204" pitchFamily="34" charset="0"/>
              </a:rPr>
              <a:t> Control，</a:t>
            </a: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简称“</a:t>
            </a:r>
            <a:r>
              <a:rPr lang="en-US" sz="1280" i="1" dirty="0">
                <a:latin typeface="微软雅黑" panose="020B0503020204020204" pitchFamily="34" charset="-122"/>
                <a:ea typeface="微软雅黑" panose="020B0503020204020204" pitchFamily="34" charset="-122"/>
                <a:sym typeface="Arial" panose="020B0604020202020204" pitchFamily="34" charset="0"/>
              </a:rPr>
              <a:t>OFAC”）</a:t>
            </a:r>
            <a:r>
              <a:rPr lang="zh-CN" altLang="en-US" sz="1280" i="1" dirty="0">
                <a:latin typeface="微软雅黑" panose="020B0503020204020204" pitchFamily="34" charset="-122"/>
                <a:ea typeface="微软雅黑" panose="020B0503020204020204" pitchFamily="34" charset="-122"/>
                <a:sym typeface="Arial" panose="020B0604020202020204" pitchFamily="34" charset="0"/>
              </a:rPr>
              <a:t>监管。</a:t>
            </a:r>
            <a:endParaRPr lang="en-US" sz="1280" i="1"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5" name="图片 24"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4041" y="267494"/>
            <a:ext cx="1819592" cy="280688"/>
          </a:xfrm>
          <a:prstGeom prst="rect">
            <a:avLst/>
          </a:prstGeom>
          <a:noFill/>
          <a:ln>
            <a:noFill/>
          </a:ln>
        </p:spPr>
      </p:pic>
      <p:sp>
        <p:nvSpPr>
          <p:cNvPr id="19" name="Rectangle 18"/>
          <p:cNvSpPr>
            <a:spLocks noChangeArrowheads="1"/>
          </p:cNvSpPr>
          <p:nvPr/>
        </p:nvSpPr>
        <p:spPr bwMode="auto">
          <a:xfrm>
            <a:off x="463551" y="195487"/>
            <a:ext cx="38472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出口管制与经济制裁简介</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left)">
                                      <p:cBhvr>
                                        <p:cTn id="8" dur="500"/>
                                        <p:tgtEl>
                                          <p:spTgt spid="3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p:tgtEl>
                                          <p:spTgt spid="44"/>
                                        </p:tgtEl>
                                        <p:attrNameLst>
                                          <p:attrName>ppt_x</p:attrName>
                                        </p:attrNameLst>
                                      </p:cBhvr>
                                      <p:tavLst>
                                        <p:tav tm="0">
                                          <p:val>
                                            <p:strVal val="#ppt_x+#ppt_w*1.125000"/>
                                          </p:val>
                                        </p:tav>
                                        <p:tav tm="100000">
                                          <p:val>
                                            <p:strVal val="#ppt_x"/>
                                          </p:val>
                                        </p:tav>
                                      </p:tavLst>
                                    </p:anim>
                                    <p:animEffect transition="in" filter="wipe(left)">
                                      <p:cBhvr>
                                        <p:cTn id="13" dur="500"/>
                                        <p:tgtEl>
                                          <p:spTgt spid="44"/>
                                        </p:tgtEl>
                                      </p:cBhvr>
                                    </p:animEffect>
                                  </p:childTnLst>
                                </p:cTn>
                              </p:par>
                              <p:par>
                                <p:cTn id="14" presetID="47" presetClass="entr" presetSubtype="0" fill="hold" grpId="0" nodeType="withEffect">
                                  <p:stCondLst>
                                    <p:cond delay="7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300"/>
                                        <p:tgtEl>
                                          <p:spTgt spid="19"/>
                                        </p:tgtEl>
                                      </p:cBhvr>
                                    </p:animEffect>
                                    <p:anim calcmode="lin" valueType="num">
                                      <p:cBhvr>
                                        <p:cTn id="17" dur="300" fill="hold"/>
                                        <p:tgtEl>
                                          <p:spTgt spid="19"/>
                                        </p:tgtEl>
                                        <p:attrNameLst>
                                          <p:attrName>ppt_x</p:attrName>
                                        </p:attrNameLst>
                                      </p:cBhvr>
                                      <p:tavLst>
                                        <p:tav tm="0">
                                          <p:val>
                                            <p:strVal val="#ppt_x"/>
                                          </p:val>
                                        </p:tav>
                                        <p:tav tm="100000">
                                          <p:val>
                                            <p:strVal val="#ppt_x"/>
                                          </p:val>
                                        </p:tav>
                                      </p:tavLst>
                                    </p:anim>
                                    <p:anim calcmode="lin" valueType="num">
                                      <p:cBhvr>
                                        <p:cTn id="18" dur="3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11" name="文本框 10"/>
          <p:cNvSpPr txBox="1"/>
          <p:nvPr/>
        </p:nvSpPr>
        <p:spPr>
          <a:xfrm>
            <a:off x="1725687" y="1022621"/>
            <a:ext cx="5980657" cy="2793457"/>
          </a:xfrm>
          <a:prstGeom prst="rect">
            <a:avLst/>
          </a:prstGeom>
          <a:noFill/>
        </p:spPr>
        <p:txBody>
          <a:bodyPr wrap="square" rtlCol="0">
            <a:spAutoFit/>
          </a:bodyPr>
          <a:lstStyle/>
          <a:p>
            <a:pPr>
              <a:lnSpc>
                <a:spcPct val="150000"/>
              </a:lnSpc>
              <a:spcAft>
                <a:spcPts val="600"/>
              </a:spcAft>
            </a:pPr>
            <a:r>
              <a:rPr lang="zh-CN" altLang="zh-CN" sz="1400" dirty="0">
                <a:latin typeface="微软雅黑" panose="020B0503020204020204" pitchFamily="34" charset="-122"/>
                <a:ea typeface="微软雅黑" panose="020B0503020204020204" pitchFamily="34" charset="-122"/>
              </a:rPr>
              <a:t>该阶段，通过文件梳理、现场访谈等方式，全面梳理业务及制度流程，分析现有管理体系的有效性，评估合规风险</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lt"/>
              <a:buAutoNum type="arabicPeriod"/>
            </a:pPr>
            <a:r>
              <a:rPr lang="zh-CN" altLang="zh-CN" sz="1400" dirty="0">
                <a:latin typeface="微软雅黑" panose="020B0503020204020204" pitchFamily="34" charset="-122"/>
                <a:ea typeface="微软雅黑" panose="020B0503020204020204" pitchFamily="34" charset="-122"/>
              </a:rPr>
              <a:t>全面梳理</a:t>
            </a:r>
            <a:r>
              <a:rPr lang="zh-CN" altLang="en-US" sz="1400" dirty="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对外贸易</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含再出口、转移、过境、经纪活动）可能涉及的国别和地区、管制物项信息的中英文名称、海关税则编号、物项性能，形成</a:t>
            </a:r>
            <a:r>
              <a:rPr lang="zh-CN" altLang="zh-CN" sz="1400" b="1" dirty="0">
                <a:solidFill>
                  <a:srgbClr val="0070C0"/>
                </a:solidFill>
                <a:latin typeface="微软雅黑" panose="020B0503020204020204" pitchFamily="34" charset="-122"/>
                <a:ea typeface="微软雅黑" panose="020B0503020204020204" pitchFamily="34" charset="-122"/>
              </a:rPr>
              <a:t>管制物项清单</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indent="-342900" algn="just">
              <a:lnSpc>
                <a:spcPct val="150000"/>
              </a:lnSpc>
              <a:spcAft>
                <a:spcPts val="600"/>
              </a:spcAft>
              <a:buFont typeface="+mj-lt"/>
              <a:buAutoNum type="arabicPeriod"/>
            </a:pPr>
            <a:r>
              <a:rPr lang="zh-CN" altLang="zh-CN" sz="1400" dirty="0">
                <a:latin typeface="微软雅黑" panose="020B0503020204020204" pitchFamily="34" charset="-122"/>
                <a:ea typeface="微软雅黑" panose="020B0503020204020204" pitchFamily="34" charset="-122"/>
              </a:rPr>
              <a:t>全面梳理相关国家、地区的管制机构（如美国商务部产业安全局、美国国务院国防贸易管制局、欧盟委员会贸易总司、欧盟对外行动署</a:t>
            </a:r>
            <a:r>
              <a:rPr lang="zh-CN" altLang="en-US" sz="1400" dirty="0">
                <a:latin typeface="微软雅黑" panose="020B0503020204020204" pitchFamily="34" charset="-122"/>
                <a:ea typeface="微软雅黑" panose="020B0503020204020204" pitchFamily="34" charset="-122"/>
              </a:rPr>
              <a:t>、中国商务部</a:t>
            </a:r>
            <a:r>
              <a:rPr lang="zh-CN" altLang="zh-CN" sz="1400" dirty="0">
                <a:latin typeface="微软雅黑" panose="020B0503020204020204" pitchFamily="34" charset="-122"/>
                <a:ea typeface="微软雅黑" panose="020B0503020204020204" pitchFamily="34" charset="-122"/>
              </a:rPr>
              <a:t>等）的监管要求，形成</a:t>
            </a:r>
            <a:r>
              <a:rPr lang="zh-CN" altLang="zh-CN" sz="1400" b="1" dirty="0">
                <a:solidFill>
                  <a:srgbClr val="0070C0"/>
                </a:solidFill>
                <a:latin typeface="微软雅黑" panose="020B0503020204020204" pitchFamily="34" charset="-122"/>
                <a:ea typeface="微软雅黑" panose="020B0503020204020204" pitchFamily="34" charset="-122"/>
              </a:rPr>
              <a:t>合规义务清单</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Rectangle 18"/>
          <p:cNvSpPr>
            <a:spLocks noChangeArrowheads="1"/>
          </p:cNvSpPr>
          <p:nvPr/>
        </p:nvSpPr>
        <p:spPr bwMode="auto">
          <a:xfrm>
            <a:off x="463551" y="195487"/>
            <a:ext cx="4616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风险评估阶段</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0" name="文本框 9"/>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51</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anim calcmode="lin" valueType="num">
                                      <p:cBhvr>
                                        <p:cTn id="8" dur="300" fill="hold"/>
                                        <p:tgtEl>
                                          <p:spTgt spid="13"/>
                                        </p:tgtEl>
                                        <p:attrNameLst>
                                          <p:attrName>ppt_x</p:attrName>
                                        </p:attrNameLst>
                                      </p:cBhvr>
                                      <p:tavLst>
                                        <p:tav tm="0">
                                          <p:val>
                                            <p:strVal val="#ppt_x"/>
                                          </p:val>
                                        </p:tav>
                                        <p:tav tm="100000">
                                          <p:val>
                                            <p:strVal val="#ppt_x"/>
                                          </p:val>
                                        </p:tav>
                                      </p:tavLst>
                                    </p:anim>
                                    <p:anim calcmode="lin" valueType="num">
                                      <p:cBhvr>
                                        <p:cTn id="9" dur="3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11" name="文本框 10"/>
          <p:cNvSpPr txBox="1"/>
          <p:nvPr/>
        </p:nvSpPr>
        <p:spPr>
          <a:xfrm>
            <a:off x="1293639" y="1419622"/>
            <a:ext cx="6556721" cy="2793457"/>
          </a:xfrm>
          <a:prstGeom prst="rect">
            <a:avLst/>
          </a:prstGeom>
          <a:noFill/>
        </p:spPr>
        <p:txBody>
          <a:bodyPr wrap="square" rtlCol="0">
            <a:spAutoFit/>
          </a:bodyPr>
          <a:lstStyle/>
          <a:p>
            <a:pPr marL="342900" lvl="3" indent="-342900">
              <a:lnSpc>
                <a:spcPct val="150000"/>
              </a:lnSpc>
              <a:spcAft>
                <a:spcPts val="600"/>
              </a:spcAft>
              <a:buFont typeface="+mj-lt"/>
              <a:buAutoNum type="arabicPeriod" startAt="3"/>
            </a:pPr>
            <a:r>
              <a:rPr lang="zh-CN" altLang="en-US" sz="1400" dirty="0">
                <a:latin typeface="微软雅黑" panose="020B0503020204020204" pitchFamily="34" charset="-122"/>
                <a:ea typeface="微软雅黑" panose="020B0503020204020204" pitchFamily="34" charset="-122"/>
              </a:rPr>
              <a:t>通过</a:t>
            </a:r>
            <a:r>
              <a:rPr lang="zh-CN" altLang="zh-CN" sz="1400" b="1" dirty="0">
                <a:solidFill>
                  <a:srgbClr val="0070C0"/>
                </a:solidFill>
                <a:latin typeface="微软雅黑" panose="020B0503020204020204" pitchFamily="34" charset="-122"/>
                <a:ea typeface="微软雅黑" panose="020B0503020204020204" pitchFamily="34" charset="-122"/>
              </a:rPr>
              <a:t>现场访谈，充分了解</a:t>
            </a:r>
            <a:r>
              <a:rPr lang="zh-CN" altLang="en-US" sz="1400" dirty="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商业模式、部门权责、制度流程和风险防控措施，深入了解</a:t>
            </a:r>
            <a:r>
              <a:rPr lang="zh-CN" altLang="en-US" sz="1400" dirty="0">
                <a:latin typeface="微软雅黑" panose="020B0503020204020204" pitchFamily="34" charset="-122"/>
                <a:ea typeface="微软雅黑" panose="020B0503020204020204" pitchFamily="34" charset="-122"/>
              </a:rPr>
              <a:t>客户</a:t>
            </a:r>
            <a:r>
              <a:rPr lang="zh-CN" altLang="zh-CN" sz="1400" dirty="0">
                <a:latin typeface="微软雅黑" panose="020B0503020204020204" pitchFamily="34" charset="-122"/>
                <a:ea typeface="微软雅黑" panose="020B0503020204020204" pitchFamily="34" charset="-122"/>
              </a:rPr>
              <a:t>业务结算模式、文档流转涉及的部门人员、交易相对方或物流公司、合同模板等；</a:t>
            </a:r>
            <a:endParaRPr lang="en-US" altLang="zh-CN" sz="1400" dirty="0">
              <a:latin typeface="微软雅黑" panose="020B0503020204020204" pitchFamily="34" charset="-122"/>
              <a:ea typeface="微软雅黑" panose="020B0503020204020204" pitchFamily="34" charset="-122"/>
            </a:endParaRPr>
          </a:p>
          <a:p>
            <a:pPr marL="342900" lvl="3" indent="-342900">
              <a:lnSpc>
                <a:spcPct val="150000"/>
              </a:lnSpc>
              <a:spcAft>
                <a:spcPts val="600"/>
              </a:spcAft>
              <a:buFont typeface="+mj-lt"/>
              <a:buAutoNum type="arabicPeriod" startAt="3"/>
            </a:pPr>
            <a:r>
              <a:rPr lang="zh-CN" altLang="zh-CN" sz="1400" dirty="0">
                <a:latin typeface="微软雅黑" panose="020B0503020204020204" pitchFamily="34" charset="-122"/>
                <a:ea typeface="微软雅黑" panose="020B0503020204020204" pitchFamily="34" charset="-122"/>
              </a:rPr>
              <a:t>筛查交易各阶段</a:t>
            </a:r>
            <a:r>
              <a:rPr lang="zh-CN" altLang="zh-CN" sz="1400" b="1" dirty="0">
                <a:solidFill>
                  <a:srgbClr val="0070C0"/>
                </a:solidFill>
                <a:latin typeface="微软雅黑" panose="020B0503020204020204" pitchFamily="34" charset="-122"/>
                <a:ea typeface="微软雅黑" panose="020B0503020204020204" pitchFamily="34" charset="-122"/>
              </a:rPr>
              <a:t>潜在违规风险</a:t>
            </a:r>
            <a:r>
              <a:rPr lang="zh-CN" altLang="zh-CN" sz="1400" dirty="0">
                <a:latin typeface="微软雅黑" panose="020B0503020204020204" pitchFamily="34" charset="-122"/>
                <a:ea typeface="微软雅黑" panose="020B0503020204020204" pitchFamily="34" charset="-122"/>
              </a:rPr>
              <a:t>，如无许可证出口、缺乏内部沟通，未知的最终用户或最终用途，以及检查及防控措施的有效性等，形成合规风险清单。</a:t>
            </a:r>
            <a:endParaRPr lang="en-US" altLang="zh-CN" sz="1400" dirty="0">
              <a:latin typeface="微软雅黑" panose="020B0503020204020204" pitchFamily="34" charset="-122"/>
              <a:ea typeface="微软雅黑" panose="020B0503020204020204" pitchFamily="34" charset="-122"/>
            </a:endParaRPr>
          </a:p>
          <a:p>
            <a:pPr marL="342900" lvl="3" indent="-342900">
              <a:lnSpc>
                <a:spcPct val="150000"/>
              </a:lnSpc>
              <a:spcAft>
                <a:spcPts val="600"/>
              </a:spcAft>
              <a:buFont typeface="+mj-lt"/>
              <a:buAutoNum type="arabicPeriod" startAt="3"/>
            </a:pPr>
            <a:r>
              <a:rPr lang="zh-CN" altLang="zh-CN" sz="1400" dirty="0">
                <a:latin typeface="微软雅黑" panose="020B0503020204020204" pitchFamily="34" charset="-122"/>
                <a:ea typeface="微软雅黑" panose="020B0503020204020204" pitchFamily="34" charset="-122"/>
              </a:rPr>
              <a:t>全面梳理</a:t>
            </a:r>
            <a:r>
              <a:rPr lang="zh-CN" altLang="en-US" sz="1400" dirty="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现有合规制度和合规组织架构，评估</a:t>
            </a:r>
            <a:r>
              <a:rPr lang="zh-CN" altLang="en-US" sz="1400" dirty="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在资源配备、政策</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程序</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行为的建设、检查措施、监控审计、违规处理、培训沟通、评估修正等方面的管理有效性，形成</a:t>
            </a:r>
            <a:r>
              <a:rPr lang="zh-CN" altLang="zh-CN" sz="1400" b="1" dirty="0">
                <a:solidFill>
                  <a:srgbClr val="0070C0"/>
                </a:solidFill>
                <a:latin typeface="微软雅黑" panose="020B0503020204020204" pitchFamily="34" charset="-122"/>
                <a:ea typeface="微软雅黑" panose="020B0503020204020204" pitchFamily="34" charset="-122"/>
              </a:rPr>
              <a:t>合规有效性评估报告</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文本框 12"/>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52</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4" name="Rectangle 18"/>
          <p:cNvSpPr>
            <a:spLocks noChangeArrowheads="1"/>
          </p:cNvSpPr>
          <p:nvPr/>
        </p:nvSpPr>
        <p:spPr bwMode="auto">
          <a:xfrm>
            <a:off x="463551" y="195487"/>
            <a:ext cx="4616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风险评估阶段</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矩形 2"/>
          <p:cNvSpPr/>
          <p:nvPr/>
        </p:nvSpPr>
        <p:spPr>
          <a:xfrm>
            <a:off x="2305431" y="1203598"/>
            <a:ext cx="4572000" cy="1977849"/>
          </a:xfrm>
          <a:prstGeom prst="rect">
            <a:avLst/>
          </a:prstGeom>
        </p:spPr>
        <p:txBody>
          <a:bodyPr>
            <a:spAutoFit/>
          </a:bodyPr>
          <a:lstStyle/>
          <a:p>
            <a:pPr>
              <a:lnSpc>
                <a:spcPct val="150000"/>
              </a:lnSpc>
              <a:spcAft>
                <a:spcPts val="600"/>
              </a:spcAft>
            </a:pPr>
            <a:r>
              <a:rPr lang="zh-CN" altLang="en-US" sz="1400" b="1" dirty="0">
                <a:latin typeface="微软雅黑" panose="020B0503020204020204" pitchFamily="34" charset="-122"/>
                <a:ea typeface="微软雅黑" panose="020B0503020204020204" pitchFamily="34" charset="-122"/>
              </a:rPr>
              <a:t>主要工作成果：</a:t>
            </a:r>
            <a:endParaRPr lang="en-US" altLang="zh-CN" sz="1400" b="1"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公司出口管制物项清单》</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公司出口管制国别合规义务清单》</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公司出口管制合规风险清单》</a:t>
            </a:r>
            <a:endParaRPr lang="zh-CN" altLang="zh-CN" sz="1400"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公司出口管制合规有效性评估报告》</a:t>
            </a:r>
            <a:endParaRPr lang="en-US" altLang="zh-CN" sz="14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53</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2" name="Rectangle 18"/>
          <p:cNvSpPr>
            <a:spLocks noChangeArrowheads="1"/>
          </p:cNvSpPr>
          <p:nvPr/>
        </p:nvSpPr>
        <p:spPr bwMode="auto">
          <a:xfrm>
            <a:off x="463551" y="195487"/>
            <a:ext cx="4616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风险评估阶段</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1026" name="Picture 2" descr="文件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112" y="1491630"/>
            <a:ext cx="2114550" cy="1855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anim calcmode="lin" valueType="num">
                                      <p:cBhvr>
                                        <p:cTn id="8" dur="300" fill="hold"/>
                                        <p:tgtEl>
                                          <p:spTgt spid="12"/>
                                        </p:tgtEl>
                                        <p:attrNameLst>
                                          <p:attrName>ppt_x</p:attrName>
                                        </p:attrNameLst>
                                      </p:cBhvr>
                                      <p:tavLst>
                                        <p:tav tm="0">
                                          <p:val>
                                            <p:strVal val="#ppt_x"/>
                                          </p:val>
                                        </p:tav>
                                        <p:tav tm="100000">
                                          <p:val>
                                            <p:strVal val="#ppt_x"/>
                                          </p:val>
                                        </p:tav>
                                      </p:tavLst>
                                    </p:anim>
                                    <p:anim calcmode="lin" valueType="num">
                                      <p:cBhvr>
                                        <p:cTn id="9"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11" name="文本框 10"/>
          <p:cNvSpPr txBox="1"/>
          <p:nvPr/>
        </p:nvSpPr>
        <p:spPr>
          <a:xfrm>
            <a:off x="463551" y="933867"/>
            <a:ext cx="8475822" cy="377411"/>
          </a:xfrm>
          <a:prstGeom prst="rect">
            <a:avLst/>
          </a:prstGeom>
          <a:noFill/>
        </p:spPr>
        <p:txBody>
          <a:bodyPr wrap="square" rtlCol="0">
            <a:spAutoFit/>
          </a:bodyPr>
          <a:lstStyle/>
          <a:p>
            <a:pPr>
              <a:lnSpc>
                <a:spcPct val="150000"/>
              </a:lnSpc>
              <a:spcAft>
                <a:spcPts val="600"/>
              </a:spcAft>
            </a:pPr>
            <a:r>
              <a:rPr lang="zh-CN" altLang="zh-CN" sz="1400" dirty="0">
                <a:latin typeface="微软雅黑" panose="020B0503020204020204" pitchFamily="34" charset="-122"/>
                <a:ea typeface="微软雅黑" panose="020B0503020204020204" pitchFamily="34" charset="-122"/>
              </a:rPr>
              <a:t>该阶段，搭建符合</a:t>
            </a:r>
            <a:r>
              <a:rPr lang="zh-CN" altLang="en-US" sz="1400" dirty="0">
                <a:latin typeface="微软雅黑" panose="020B0503020204020204" pitchFamily="34" charset="-122"/>
                <a:ea typeface="微软雅黑" panose="020B0503020204020204" pitchFamily="34" charset="-122"/>
              </a:rPr>
              <a:t>企业</a:t>
            </a:r>
            <a:r>
              <a:rPr lang="zh-CN" altLang="zh-CN" sz="1400" dirty="0">
                <a:latin typeface="微软雅黑" panose="020B0503020204020204" pitchFamily="34" charset="-122"/>
                <a:ea typeface="微软雅黑" panose="020B0503020204020204" pitchFamily="34" charset="-122"/>
              </a:rPr>
              <a:t>特点的出口管理合规管理体系、管理机制、出口管制合规</a:t>
            </a:r>
            <a:r>
              <a:rPr lang="zh-CN" altLang="en-US" sz="1400" dirty="0">
                <a:latin typeface="微软雅黑" panose="020B0503020204020204" pitchFamily="34" charset="-122"/>
                <a:ea typeface="微软雅黑" panose="020B0503020204020204" pitchFamily="34" charset="-122"/>
              </a:rPr>
              <a:t>管控</a:t>
            </a:r>
            <a:r>
              <a:rPr lang="zh-CN" altLang="zh-CN" sz="1400" dirty="0">
                <a:latin typeface="微软雅黑" panose="020B0503020204020204" pitchFamily="34" charset="-122"/>
                <a:ea typeface="微软雅黑" panose="020B0503020204020204" pitchFamily="34" charset="-122"/>
              </a:rPr>
              <a:t>流程</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文本框 13"/>
          <p:cNvSpPr txBox="1"/>
          <p:nvPr/>
        </p:nvSpPr>
        <p:spPr>
          <a:xfrm>
            <a:off x="629160" y="1435563"/>
            <a:ext cx="7231671" cy="700576"/>
          </a:xfrm>
          <a:prstGeom prst="rect">
            <a:avLst/>
          </a:prstGeom>
          <a:noFill/>
        </p:spPr>
        <p:txBody>
          <a:bodyPr wrap="square" rtlCol="0">
            <a:spAutoFit/>
          </a:bodyPr>
          <a:lstStyle/>
          <a:p>
            <a:pPr marL="342900" lvl="3" indent="-342900" algn="just">
              <a:lnSpc>
                <a:spcPct val="150000"/>
              </a:lnSpc>
              <a:buFont typeface="+mj-lt"/>
              <a:buAutoNum type="arabicPeriod"/>
            </a:pPr>
            <a:r>
              <a:rPr lang="zh-CN" altLang="zh-CN" sz="1400" b="1" dirty="0">
                <a:latin typeface="微软雅黑" panose="020B0503020204020204" pitchFamily="34" charset="-122"/>
                <a:ea typeface="微软雅黑" panose="020B0503020204020204" pitchFamily="34" charset="-122"/>
              </a:rPr>
              <a:t>帮助</a:t>
            </a:r>
            <a:r>
              <a:rPr lang="zh-CN" altLang="en-US" sz="1400" b="1" dirty="0">
                <a:latin typeface="微软雅黑" panose="020B0503020204020204" pitchFamily="34" charset="-122"/>
                <a:ea typeface="微软雅黑" panose="020B0503020204020204" pitchFamily="34" charset="-122"/>
              </a:rPr>
              <a:t>客户</a:t>
            </a:r>
            <a:r>
              <a:rPr lang="zh-CN" altLang="zh-CN" sz="1400" b="1" dirty="0">
                <a:latin typeface="微软雅黑" panose="020B0503020204020204" pitchFamily="34" charset="-122"/>
                <a:ea typeface="微软雅黑" panose="020B0503020204020204" pitchFamily="34" charset="-122"/>
              </a:rPr>
              <a:t>设计尽职调查机制</a:t>
            </a:r>
            <a:r>
              <a:rPr lang="zh-CN" altLang="en-US" sz="1400" b="1" dirty="0">
                <a:latin typeface="微软雅黑" panose="020B0503020204020204" pitchFamily="34" charset="-122"/>
                <a:ea typeface="微软雅黑" panose="020B0503020204020204" pitchFamily="34" charset="-122"/>
              </a:rPr>
              <a:t>（以美国为例）</a:t>
            </a:r>
            <a:endParaRPr lang="en-US" altLang="zh-CN" sz="1400" b="1" dirty="0">
              <a:latin typeface="微软雅黑" panose="020B0503020204020204" pitchFamily="34" charset="-122"/>
              <a:ea typeface="微软雅黑" panose="020B0503020204020204" pitchFamily="34" charset="-122"/>
            </a:endParaRPr>
          </a:p>
          <a:p>
            <a:pPr marL="0" lvl="3" algn="just">
              <a:lnSpc>
                <a:spcPct val="150000"/>
              </a:lnSpc>
            </a:pPr>
            <a:r>
              <a:rPr lang="zh-CN" altLang="zh-CN" sz="1400" dirty="0">
                <a:latin typeface="微软雅黑" panose="020B0503020204020204" pitchFamily="34" charset="-122"/>
                <a:ea typeface="微软雅黑" panose="020B0503020204020204" pitchFamily="34" charset="-122"/>
              </a:rPr>
              <a:t>包括“了解你的商品”</a:t>
            </a:r>
            <a:r>
              <a:rPr lang="zh-CN" altLang="en-US"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、“了解你的行为”</a:t>
            </a:r>
            <a:r>
              <a:rPr lang="zh-CN" altLang="en-US"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、“了解你的客户”</a:t>
            </a:r>
            <a:r>
              <a:rPr lang="zh-CN" altLang="en-US"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等。</a:t>
            </a:r>
            <a:endParaRPr lang="zh-CN" altLang="zh-CN" sz="1400" dirty="0">
              <a:latin typeface="微软雅黑" panose="020B0503020204020204" pitchFamily="34" charset="-122"/>
              <a:ea typeface="微软雅黑" panose="020B0503020204020204" pitchFamily="34" charset="-122"/>
            </a:endParaRPr>
          </a:p>
        </p:txBody>
      </p:sp>
      <p:graphicFrame>
        <p:nvGraphicFramePr>
          <p:cNvPr id="15" name="表格 14"/>
          <p:cNvGraphicFramePr>
            <a:graphicFrameLocks noGrp="1"/>
          </p:cNvGraphicFramePr>
          <p:nvPr/>
        </p:nvGraphicFramePr>
        <p:xfrm>
          <a:off x="629160" y="2355726"/>
          <a:ext cx="8047296" cy="1990892"/>
        </p:xfrm>
        <a:graphic>
          <a:graphicData uri="http://schemas.openxmlformats.org/drawingml/2006/table">
            <a:tbl>
              <a:tblPr firstRow="1" firstCol="1" bandRow="1">
                <a:tableStyleId>{72833802-FEF1-4C79-8D5D-14CF1EAF98D9}</a:tableStyleId>
              </a:tblPr>
              <a:tblGrid>
                <a:gridCol w="2682432"/>
                <a:gridCol w="2682432"/>
                <a:gridCol w="2682432"/>
              </a:tblGrid>
              <a:tr h="322823">
                <a:tc>
                  <a:txBody>
                    <a:bodyPr/>
                    <a:lstStyle/>
                    <a:p>
                      <a:pPr algn="ctr">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了解你的商品</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了解你的行为</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了解你的客户</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668069">
                <a:tc>
                  <a:txBody>
                    <a:bodyPr/>
                    <a:lstStyle/>
                    <a:p>
                      <a:pPr algn="l">
                        <a:spcBef>
                          <a:spcPts val="1500"/>
                        </a:spcBef>
                        <a:spcAft>
                          <a:spcPts val="0"/>
                        </a:spcAft>
                      </a:pPr>
                      <a:r>
                        <a:rPr lang="zh-CN" sz="1200" b="0" kern="0" spc="75" dirty="0">
                          <a:effectLst/>
                          <a:latin typeface="微软雅黑" panose="020B0503020204020204" pitchFamily="34" charset="-122"/>
                          <a:ea typeface="微软雅黑" panose="020B0503020204020204" pitchFamily="34" charset="-122"/>
                        </a:rPr>
                        <a:t>（</a:t>
                      </a:r>
                      <a:r>
                        <a:rPr lang="en-US" sz="1200" b="0" kern="0" spc="75" dirty="0">
                          <a:effectLst/>
                          <a:latin typeface="微软雅黑" panose="020B0503020204020204" pitchFamily="34" charset="-122"/>
                          <a:ea typeface="微软雅黑" panose="020B0503020204020204" pitchFamily="34" charset="-122"/>
                        </a:rPr>
                        <a:t>1</a:t>
                      </a:r>
                      <a:r>
                        <a:rPr lang="zh-CN" sz="1200" b="0" kern="0" spc="75" dirty="0">
                          <a:effectLst/>
                          <a:latin typeface="微软雅黑" panose="020B0503020204020204" pitchFamily="34" charset="-122"/>
                          <a:ea typeface="微软雅黑" panose="020B0503020204020204" pitchFamily="34" charset="-122"/>
                        </a:rPr>
                        <a:t>）判断商品是否属于美国物项；</a:t>
                      </a:r>
                      <a:endParaRPr lang="zh-CN" sz="1200" b="0" kern="100" dirty="0">
                        <a:effectLst/>
                        <a:latin typeface="微软雅黑" panose="020B0503020204020204" pitchFamily="34" charset="-122"/>
                        <a:ea typeface="微软雅黑" panose="020B0503020204020204" pitchFamily="34" charset="-122"/>
                      </a:endParaRPr>
                    </a:p>
                    <a:p>
                      <a:pPr algn="l">
                        <a:spcBef>
                          <a:spcPts val="1500"/>
                        </a:spcBef>
                        <a:spcAft>
                          <a:spcPts val="0"/>
                        </a:spcAft>
                      </a:pPr>
                      <a:r>
                        <a:rPr lang="zh-CN" sz="1200" b="0" kern="0" spc="75" dirty="0">
                          <a:effectLst/>
                          <a:latin typeface="微软雅黑" panose="020B0503020204020204" pitchFamily="34" charset="-122"/>
                          <a:ea typeface="微软雅黑" panose="020B0503020204020204" pitchFamily="34" charset="-122"/>
                        </a:rPr>
                        <a:t>（</a:t>
                      </a:r>
                      <a:r>
                        <a:rPr lang="en-US" sz="1200" b="0" kern="0" spc="75" dirty="0">
                          <a:effectLst/>
                          <a:latin typeface="微软雅黑" panose="020B0503020204020204" pitchFamily="34" charset="-122"/>
                          <a:ea typeface="微软雅黑" panose="020B0503020204020204" pitchFamily="34" charset="-122"/>
                        </a:rPr>
                        <a:t>2</a:t>
                      </a:r>
                      <a:r>
                        <a:rPr lang="zh-CN" sz="1200" b="0" kern="0" spc="75" dirty="0">
                          <a:effectLst/>
                          <a:latin typeface="微软雅黑" panose="020B0503020204020204" pitchFamily="34" charset="-122"/>
                          <a:ea typeface="微软雅黑" panose="020B0503020204020204" pitchFamily="34" charset="-122"/>
                        </a:rPr>
                        <a:t>）判断商品是否属于美国出口管制法所特别管制的物项；</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1</a:t>
                      </a:r>
                      <a:r>
                        <a:rPr lang="zh-CN" sz="1200" kern="0" spc="75" dirty="0">
                          <a:effectLst/>
                          <a:latin typeface="微软雅黑" panose="020B0503020204020204" pitchFamily="34" charset="-122"/>
                          <a:ea typeface="微软雅黑" panose="020B0503020204020204" pitchFamily="34" charset="-122"/>
                        </a:rPr>
                        <a:t>）判断自身行为是否构成美国出口管制法规所称出口</a:t>
                      </a:r>
                      <a:r>
                        <a:rPr lang="en-US" sz="1200" kern="0" spc="75" dirty="0">
                          <a:effectLst/>
                          <a:latin typeface="微软雅黑" panose="020B0503020204020204" pitchFamily="34" charset="-122"/>
                          <a:ea typeface="微软雅黑" panose="020B0503020204020204" pitchFamily="34" charset="-122"/>
                        </a:rPr>
                        <a:t>/</a:t>
                      </a:r>
                      <a:r>
                        <a:rPr lang="zh-CN" sz="1200" kern="0" spc="75" dirty="0">
                          <a:effectLst/>
                          <a:latin typeface="微软雅黑" panose="020B0503020204020204" pitchFamily="34" charset="-122"/>
                          <a:ea typeface="微软雅黑" panose="020B0503020204020204" pitchFamily="34" charset="-122"/>
                        </a:rPr>
                        <a:t>视同行为；</a:t>
                      </a:r>
                      <a:endParaRPr lang="zh-CN" sz="1200" kern="100" dirty="0">
                        <a:effectLst/>
                        <a:latin typeface="微软雅黑" panose="020B0503020204020204" pitchFamily="34" charset="-122"/>
                        <a:ea typeface="微软雅黑" panose="020B0503020204020204" pitchFamily="34" charset="-122"/>
                      </a:endParaRPr>
                    </a:p>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2</a:t>
                      </a:r>
                      <a:r>
                        <a:rPr lang="zh-CN" sz="1200" kern="0" spc="75" dirty="0">
                          <a:effectLst/>
                          <a:latin typeface="微软雅黑" panose="020B0503020204020204" pitchFamily="34" charset="-122"/>
                          <a:ea typeface="微软雅黑" panose="020B0503020204020204" pitchFamily="34" charset="-122"/>
                        </a:rPr>
                        <a:t>）判断自身行为是否构成美国出口管制法规所称转出口</a:t>
                      </a:r>
                      <a:r>
                        <a:rPr lang="en-US" sz="1200" kern="0" spc="75" dirty="0">
                          <a:effectLst/>
                          <a:latin typeface="微软雅黑" panose="020B0503020204020204" pitchFamily="34" charset="-122"/>
                          <a:ea typeface="微软雅黑" panose="020B0503020204020204" pitchFamily="34" charset="-122"/>
                        </a:rPr>
                        <a:t>/</a:t>
                      </a:r>
                      <a:r>
                        <a:rPr lang="zh-CN" sz="1200" kern="0" spc="75" dirty="0">
                          <a:effectLst/>
                          <a:latin typeface="微软雅黑" panose="020B0503020204020204" pitchFamily="34" charset="-122"/>
                          <a:ea typeface="微软雅黑" panose="020B0503020204020204" pitchFamily="34" charset="-122"/>
                        </a:rPr>
                        <a:t>境外转移行为；</a:t>
                      </a:r>
                      <a:endParaRPr lang="zh-CN" sz="1200" kern="100" dirty="0">
                        <a:effectLst/>
                        <a:latin typeface="微软雅黑" panose="020B0503020204020204" pitchFamily="34" charset="-122"/>
                        <a:ea typeface="微软雅黑" panose="020B0503020204020204" pitchFamily="34" charset="-122"/>
                      </a:endParaRPr>
                    </a:p>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3</a:t>
                      </a:r>
                      <a:r>
                        <a:rPr lang="zh-CN" sz="1200" kern="0" spc="75" dirty="0">
                          <a:effectLst/>
                          <a:latin typeface="微软雅黑" panose="020B0503020204020204" pitchFamily="34" charset="-122"/>
                          <a:ea typeface="微软雅黑" panose="020B0503020204020204" pitchFamily="34" charset="-122"/>
                        </a:rPr>
                        <a:t>）判断自身行为是否属于对客户的出口行为的协助</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1</a:t>
                      </a:r>
                      <a:r>
                        <a:rPr lang="zh-CN" sz="1200" kern="0" spc="75" dirty="0">
                          <a:effectLst/>
                          <a:latin typeface="微软雅黑" panose="020B0503020204020204" pitchFamily="34" charset="-122"/>
                          <a:ea typeface="微软雅黑" panose="020B0503020204020204" pitchFamily="34" charset="-122"/>
                        </a:rPr>
                        <a:t>）判断客户是否属于美国出口管制所制裁</a:t>
                      </a:r>
                      <a:r>
                        <a:rPr lang="en-US" sz="1200" kern="0" spc="75" dirty="0">
                          <a:effectLst/>
                          <a:latin typeface="微软雅黑" panose="020B0503020204020204" pitchFamily="34" charset="-122"/>
                          <a:ea typeface="微软雅黑" panose="020B0503020204020204" pitchFamily="34" charset="-122"/>
                        </a:rPr>
                        <a:t>/</a:t>
                      </a:r>
                      <a:r>
                        <a:rPr lang="zh-CN" sz="1200" kern="0" spc="75" dirty="0">
                          <a:effectLst/>
                          <a:latin typeface="微软雅黑" panose="020B0503020204020204" pitchFamily="34" charset="-122"/>
                          <a:ea typeface="微软雅黑" panose="020B0503020204020204" pitchFamily="34" charset="-122"/>
                        </a:rPr>
                        <a:t>管制的对象；</a:t>
                      </a:r>
                      <a:endParaRPr lang="zh-CN" sz="1200" kern="100" dirty="0">
                        <a:effectLst/>
                        <a:latin typeface="微软雅黑" panose="020B0503020204020204" pitchFamily="34" charset="-122"/>
                        <a:ea typeface="微软雅黑" panose="020B0503020204020204" pitchFamily="34" charset="-122"/>
                      </a:endParaRPr>
                    </a:p>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2</a:t>
                      </a:r>
                      <a:r>
                        <a:rPr lang="zh-CN" sz="1200" kern="0" spc="75" dirty="0">
                          <a:effectLst/>
                          <a:latin typeface="微软雅黑" panose="020B0503020204020204" pitchFamily="34" charset="-122"/>
                          <a:ea typeface="微软雅黑" panose="020B0503020204020204" pitchFamily="34" charset="-122"/>
                        </a:rPr>
                        <a:t>）判断商品的目的地是否属于美国出口管制的地域；</a:t>
                      </a:r>
                      <a:endParaRPr lang="zh-CN" sz="1200" kern="100" dirty="0">
                        <a:effectLst/>
                        <a:latin typeface="微软雅黑" panose="020B0503020204020204" pitchFamily="34" charset="-122"/>
                        <a:ea typeface="微软雅黑" panose="020B0503020204020204" pitchFamily="34" charset="-122"/>
                      </a:endParaRPr>
                    </a:p>
                    <a:p>
                      <a:pPr algn="l">
                        <a:spcBef>
                          <a:spcPts val="1500"/>
                        </a:spcBef>
                        <a:spcAft>
                          <a:spcPts val="0"/>
                        </a:spcAft>
                      </a:pPr>
                      <a:r>
                        <a:rPr lang="zh-CN" sz="1200" kern="0" spc="75" dirty="0">
                          <a:effectLst/>
                          <a:latin typeface="微软雅黑" panose="020B0503020204020204" pitchFamily="34" charset="-122"/>
                          <a:ea typeface="微软雅黑" panose="020B0503020204020204" pitchFamily="34" charset="-122"/>
                        </a:rPr>
                        <a:t>（</a:t>
                      </a:r>
                      <a:r>
                        <a:rPr lang="en-US" sz="1200" kern="0" spc="75" dirty="0">
                          <a:effectLst/>
                          <a:latin typeface="微软雅黑" panose="020B0503020204020204" pitchFamily="34" charset="-122"/>
                          <a:ea typeface="微软雅黑" panose="020B0503020204020204" pitchFamily="34" charset="-122"/>
                        </a:rPr>
                        <a:t>3</a:t>
                      </a:r>
                      <a:r>
                        <a:rPr lang="zh-CN" sz="1200" kern="0" spc="75" dirty="0">
                          <a:effectLst/>
                          <a:latin typeface="微软雅黑" panose="020B0503020204020204" pitchFamily="34" charset="-122"/>
                          <a:ea typeface="微软雅黑" panose="020B0503020204020204" pitchFamily="34" charset="-122"/>
                        </a:rPr>
                        <a:t>）判断客户取得商品后的用途是否属于美国出口管制的用途</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建设与交付</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16" name="文本框 15"/>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54</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anim calcmode="lin" valueType="num">
                                      <p:cBhvr>
                                        <p:cTn id="8" dur="300" fill="hold"/>
                                        <p:tgtEl>
                                          <p:spTgt spid="12"/>
                                        </p:tgtEl>
                                        <p:attrNameLst>
                                          <p:attrName>ppt_x</p:attrName>
                                        </p:attrNameLst>
                                      </p:cBhvr>
                                      <p:tavLst>
                                        <p:tav tm="0">
                                          <p:val>
                                            <p:strVal val="#ppt_x"/>
                                          </p:val>
                                        </p:tav>
                                        <p:tav tm="100000">
                                          <p:val>
                                            <p:strVal val="#ppt_x"/>
                                          </p:val>
                                        </p:tav>
                                      </p:tavLst>
                                    </p:anim>
                                    <p:anim calcmode="lin" valueType="num">
                                      <p:cBhvr>
                                        <p:cTn id="9"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11" name="文本框 10"/>
          <p:cNvSpPr txBox="1"/>
          <p:nvPr/>
        </p:nvSpPr>
        <p:spPr>
          <a:xfrm>
            <a:off x="971600" y="1055121"/>
            <a:ext cx="7111702" cy="3834511"/>
          </a:xfrm>
          <a:prstGeom prst="rect">
            <a:avLst/>
          </a:prstGeom>
          <a:noFill/>
        </p:spPr>
        <p:txBody>
          <a:bodyPr wrap="square" rtlCol="0">
            <a:spAutoFit/>
          </a:bodyPr>
          <a:lstStyle/>
          <a:p>
            <a:pPr marL="342900" lvl="3" indent="-342900">
              <a:lnSpc>
                <a:spcPct val="150000"/>
              </a:lnSpc>
              <a:spcBef>
                <a:spcPts val="600"/>
              </a:spcBef>
              <a:spcAft>
                <a:spcPts val="600"/>
              </a:spcAft>
              <a:buFont typeface="+mj-lt"/>
              <a:buAutoNum type="arabicPeriod" startAt="2"/>
            </a:pPr>
            <a:r>
              <a:rPr lang="zh-CN" altLang="zh-CN" sz="1200" b="1" dirty="0">
                <a:latin typeface="微软雅黑" panose="020B0503020204020204" pitchFamily="34" charset="-122"/>
                <a:ea typeface="微软雅黑" panose="020B0503020204020204" pitchFamily="34" charset="-122"/>
              </a:rPr>
              <a:t>建立全流程出口合规审查机制：</a:t>
            </a:r>
            <a:endParaRPr lang="en-US" altLang="zh-CN" sz="1200" b="1" dirty="0">
              <a:latin typeface="微软雅黑" panose="020B0503020204020204" pitchFamily="34" charset="-122"/>
              <a:ea typeface="微软雅黑" panose="020B0503020204020204" pitchFamily="34" charset="-122"/>
            </a:endParaRPr>
          </a:p>
          <a:p>
            <a:pPr marL="285750" lvl="3" indent="-285750">
              <a:lnSpc>
                <a:spcPct val="150000"/>
              </a:lnSpc>
              <a:spcBef>
                <a:spcPts val="600"/>
              </a:spcBef>
              <a:spcAft>
                <a:spcPts val="600"/>
              </a:spcAft>
              <a:buFont typeface="Wingdings" panose="05000000000000000000" pitchFamily="2" charset="2"/>
              <a:buChar char="p"/>
            </a:pPr>
            <a:r>
              <a:rPr lang="zh-CN" altLang="zh-CN" sz="1200" dirty="0">
                <a:latin typeface="微软雅黑" panose="020B0503020204020204" pitchFamily="34" charset="-122"/>
                <a:ea typeface="微软雅黑" panose="020B0503020204020204" pitchFamily="34" charset="-122"/>
              </a:rPr>
              <a:t>包括商务部出口物项税号，美国因素与美国连接点，欧盟境内出口、再出口和过境转运等管辖连接点审查；</a:t>
            </a:r>
            <a:endParaRPr lang="en-US" altLang="zh-CN" sz="1200" dirty="0">
              <a:latin typeface="微软雅黑" panose="020B0503020204020204" pitchFamily="34" charset="-122"/>
              <a:ea typeface="微软雅黑" panose="020B0503020204020204" pitchFamily="34" charset="-122"/>
            </a:endParaRPr>
          </a:p>
          <a:p>
            <a:pPr marL="285750" lvl="3" indent="-285750">
              <a:lnSpc>
                <a:spcPct val="150000"/>
              </a:lnSpc>
              <a:spcBef>
                <a:spcPts val="600"/>
              </a:spcBef>
              <a:spcAft>
                <a:spcPts val="600"/>
              </a:spcAft>
              <a:buFont typeface="Wingdings" panose="05000000000000000000" pitchFamily="2" charset="2"/>
              <a:buChar char="p"/>
            </a:pPr>
            <a:r>
              <a:rPr lang="zh-CN" altLang="zh-CN" sz="1200" dirty="0">
                <a:latin typeface="微软雅黑" panose="020B0503020204020204" pitchFamily="34" charset="-122"/>
                <a:ea typeface="微软雅黑" panose="020B0503020204020204" pitchFamily="34" charset="-122"/>
              </a:rPr>
              <a:t>帮助</a:t>
            </a:r>
            <a:r>
              <a:rPr lang="zh-CN" altLang="en-US" sz="1200" dirty="0">
                <a:latin typeface="微软雅黑" panose="020B0503020204020204" pitchFamily="34" charset="-122"/>
                <a:ea typeface="微软雅黑" panose="020B0503020204020204" pitchFamily="34" charset="-122"/>
              </a:rPr>
              <a:t>客户</a:t>
            </a:r>
            <a:r>
              <a:rPr lang="zh-CN" altLang="zh-CN" sz="1200" dirty="0">
                <a:latin typeface="微软雅黑" panose="020B0503020204020204" pitchFamily="34" charset="-122"/>
                <a:ea typeface="微软雅黑" panose="020B0503020204020204" pitchFamily="34" charset="-122"/>
              </a:rPr>
              <a:t>建立“决策管理表”，确保东道国销售代表、合规专员、物流部门能够确认货物出口合规性；</a:t>
            </a:r>
            <a:endParaRPr lang="en-US" altLang="zh-CN" sz="1200" dirty="0">
              <a:latin typeface="微软雅黑" panose="020B0503020204020204" pitchFamily="34" charset="-122"/>
              <a:ea typeface="微软雅黑" panose="020B0503020204020204" pitchFamily="34" charset="-122"/>
            </a:endParaRPr>
          </a:p>
          <a:p>
            <a:pPr marL="285750" lvl="3" indent="-285750">
              <a:lnSpc>
                <a:spcPct val="150000"/>
              </a:lnSpc>
              <a:spcBef>
                <a:spcPts val="600"/>
              </a:spcBef>
              <a:spcAft>
                <a:spcPts val="600"/>
              </a:spcAft>
              <a:buFont typeface="Wingdings" panose="05000000000000000000" pitchFamily="2" charset="2"/>
              <a:buChar char="p"/>
            </a:pPr>
            <a:r>
              <a:rPr lang="zh-CN" altLang="zh-CN" sz="1200" dirty="0">
                <a:latin typeface="微软雅黑" panose="020B0503020204020204" pitchFamily="34" charset="-122"/>
                <a:ea typeface="微软雅黑" panose="020B0503020204020204" pitchFamily="34" charset="-122"/>
              </a:rPr>
              <a:t>帮助</a:t>
            </a:r>
            <a:r>
              <a:rPr lang="zh-CN" altLang="en-US" sz="1200" dirty="0">
                <a:latin typeface="微软雅黑" panose="020B0503020204020204" pitchFamily="34" charset="-122"/>
                <a:ea typeface="微软雅黑" panose="020B0503020204020204" pitchFamily="34" charset="-122"/>
              </a:rPr>
              <a:t>客户</a:t>
            </a:r>
            <a:r>
              <a:rPr lang="zh-CN" altLang="zh-CN" sz="1200" dirty="0">
                <a:latin typeface="微软雅黑" panose="020B0503020204020204" pitchFamily="34" charset="-122"/>
                <a:ea typeface="微软雅黑" panose="020B0503020204020204" pitchFamily="34" charset="-122"/>
              </a:rPr>
              <a:t>明确高风险环节，建立清单导向或危险信号导向的检查机制。</a:t>
            </a:r>
            <a:endParaRPr lang="en-US" altLang="zh-CN" sz="1200" dirty="0">
              <a:latin typeface="微软雅黑" panose="020B0503020204020204" pitchFamily="34" charset="-122"/>
              <a:ea typeface="微软雅黑" panose="020B0503020204020204" pitchFamily="34" charset="-122"/>
            </a:endParaRPr>
          </a:p>
          <a:p>
            <a:pPr marL="342900" lvl="3" indent="-342900">
              <a:lnSpc>
                <a:spcPct val="150000"/>
              </a:lnSpc>
              <a:spcBef>
                <a:spcPts val="600"/>
              </a:spcBef>
              <a:spcAft>
                <a:spcPts val="600"/>
              </a:spcAft>
              <a:buFont typeface="+mj-lt"/>
              <a:buAutoNum type="arabicPeriod" startAt="3"/>
            </a:pPr>
            <a:r>
              <a:rPr lang="zh-CN" altLang="zh-CN" sz="1200" b="1" dirty="0">
                <a:solidFill>
                  <a:prstClr val="black"/>
                </a:solidFill>
                <a:latin typeface="微软雅黑" panose="020B0503020204020204" pitchFamily="34" charset="-122"/>
                <a:ea typeface="微软雅黑" panose="020B0503020204020204" pitchFamily="34" charset="-122"/>
              </a:rPr>
              <a:t>帮助</a:t>
            </a:r>
            <a:r>
              <a:rPr lang="zh-CN" altLang="en-US" sz="1200" b="1" dirty="0">
                <a:solidFill>
                  <a:prstClr val="black"/>
                </a:solidFill>
                <a:latin typeface="微软雅黑" panose="020B0503020204020204" pitchFamily="34" charset="-122"/>
                <a:ea typeface="微软雅黑" panose="020B0503020204020204" pitchFamily="34" charset="-122"/>
              </a:rPr>
              <a:t>客户</a:t>
            </a:r>
            <a:r>
              <a:rPr lang="zh-CN" altLang="zh-CN" sz="1200" b="1" dirty="0">
                <a:solidFill>
                  <a:prstClr val="black"/>
                </a:solidFill>
                <a:latin typeface="微软雅黑" panose="020B0503020204020204" pitchFamily="34" charset="-122"/>
                <a:ea typeface="微软雅黑" panose="020B0503020204020204" pitchFamily="34" charset="-122"/>
              </a:rPr>
              <a:t>建立全面的出口管制合规保障措施：</a:t>
            </a:r>
            <a:endParaRPr lang="en-US" altLang="zh-CN" sz="1200" b="1" dirty="0">
              <a:solidFill>
                <a:prstClr val="black"/>
              </a:solidFill>
              <a:latin typeface="微软雅黑" panose="020B0503020204020204" pitchFamily="34" charset="-122"/>
              <a:ea typeface="微软雅黑" panose="020B0503020204020204" pitchFamily="34" charset="-122"/>
            </a:endParaRPr>
          </a:p>
          <a:p>
            <a:pPr marL="285750" lvl="3" indent="-285750">
              <a:lnSpc>
                <a:spcPct val="150000"/>
              </a:lnSpc>
              <a:spcBef>
                <a:spcPts val="600"/>
              </a:spcBef>
              <a:spcAft>
                <a:spcPts val="600"/>
              </a:spcAft>
              <a:buFont typeface="Wingdings" panose="05000000000000000000" pitchFamily="2" charset="2"/>
              <a:buChar char="p"/>
            </a:pPr>
            <a:r>
              <a:rPr lang="zh-CN" altLang="zh-CN" sz="1200" dirty="0">
                <a:solidFill>
                  <a:prstClr val="black"/>
                </a:solidFill>
                <a:latin typeface="微软雅黑" panose="020B0503020204020204" pitchFamily="34" charset="-122"/>
                <a:ea typeface="微软雅黑" panose="020B0503020204020204" pitchFamily="34" charset="-122"/>
              </a:rPr>
              <a:t>包括交易风险的“暂停”机制和处理应对机制、物项转售的监控机制、交易记录保存机制、合规监督与评估机制、违规行为的报告处理及整改机制、出口管制信息的更新机制等。</a:t>
            </a:r>
            <a:endParaRPr lang="zh-CN" altLang="zh-CN" sz="1200" dirty="0">
              <a:solidFill>
                <a:prstClr val="black"/>
              </a:solidFill>
              <a:latin typeface="微软雅黑" panose="020B0503020204020204" pitchFamily="34" charset="-122"/>
              <a:ea typeface="微软雅黑" panose="020B0503020204020204" pitchFamily="34" charset="-122"/>
            </a:endParaRPr>
          </a:p>
          <a:p>
            <a:pPr marL="0" lvl="3">
              <a:lnSpc>
                <a:spcPct val="150000"/>
              </a:lnSpc>
              <a:spcBef>
                <a:spcPts val="600"/>
              </a:spcBef>
              <a:spcAft>
                <a:spcPts val="600"/>
              </a:spcAft>
            </a:pPr>
            <a:endParaRPr lang="zh-CN" altLang="zh-CN" sz="1600" dirty="0">
              <a:latin typeface="微软雅黑" panose="020B0503020204020204" pitchFamily="34" charset="-122"/>
              <a:ea typeface="微软雅黑" panose="020B0503020204020204" pitchFamily="34" charset="-122"/>
            </a:endParaRPr>
          </a:p>
        </p:txBody>
      </p:sp>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55</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4"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建设与交付</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443958"/>
            <a:ext cx="1919101" cy="296038"/>
          </a:xfrm>
          <a:prstGeom prst="rect">
            <a:avLst/>
          </a:prstGeom>
          <a:noFill/>
          <a:ln>
            <a:noFill/>
          </a:ln>
        </p:spPr>
      </p:pic>
      <p:sp>
        <p:nvSpPr>
          <p:cNvPr id="11" name="文本框 10"/>
          <p:cNvSpPr txBox="1"/>
          <p:nvPr/>
        </p:nvSpPr>
        <p:spPr>
          <a:xfrm>
            <a:off x="1979713" y="1451232"/>
            <a:ext cx="5040560" cy="1757019"/>
          </a:xfrm>
          <a:prstGeom prst="rect">
            <a:avLst/>
          </a:prstGeom>
          <a:noFill/>
        </p:spPr>
        <p:txBody>
          <a:bodyPr wrap="square" rtlCol="0">
            <a:spAutoFit/>
          </a:bodyPr>
          <a:lstStyle/>
          <a:p>
            <a:pPr>
              <a:lnSpc>
                <a:spcPct val="150000"/>
              </a:lnSpc>
              <a:spcAft>
                <a:spcPts val="600"/>
              </a:spcAft>
            </a:pPr>
            <a:r>
              <a:rPr lang="zh-CN" altLang="en-US" sz="1600" b="1" dirty="0">
                <a:latin typeface="微软雅黑" panose="020B0503020204020204" pitchFamily="34" charset="-122"/>
                <a:ea typeface="微软雅黑" panose="020B0503020204020204" pitchFamily="34" charset="-122"/>
              </a:rPr>
              <a:t>主要工作成果：</a:t>
            </a:r>
            <a:endParaRPr lang="en-US" altLang="zh-CN" sz="1600" b="1"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公司出口管制合规尽职调查清单》</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公司出口管制合规审查表》</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spcAft>
                <a:spcPts val="600"/>
              </a:spcAft>
              <a:buFont typeface="Wingdings" panose="05000000000000000000" pitchFamily="2" charset="2"/>
              <a:buChar char="p"/>
            </a:pP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公司出口管制合规手册》</a:t>
            </a:r>
            <a:endParaRPr lang="zh-CN" altLang="zh-CN" sz="1600" dirty="0">
              <a:latin typeface="微软雅黑" panose="020B0503020204020204" pitchFamily="34" charset="-122"/>
              <a:ea typeface="微软雅黑" panose="020B0503020204020204" pitchFamily="34" charset="-122"/>
            </a:endParaRPr>
          </a:p>
        </p:txBody>
      </p:sp>
      <p:sp>
        <p:nvSpPr>
          <p:cNvPr id="9" name="AutoShape 4" descr="http://inews.gtimg.com/newsapp_bt/0/6067737716/1000/0"/>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4716016" y="4839124"/>
            <a:ext cx="360040" cy="230832"/>
          </a:xfrm>
          <a:prstGeom prst="rect">
            <a:avLst/>
          </a:prstGeom>
          <a:noFill/>
        </p:spPr>
        <p:txBody>
          <a:bodyPr wrap="square" rtlCol="0">
            <a:spAutoFit/>
          </a:bodyPr>
          <a:lstStyle/>
          <a:p>
            <a:r>
              <a:rPr lang="en-US" altLang="zh-CN" sz="900" b="1" dirty="0">
                <a:solidFill>
                  <a:schemeClr val="tx1">
                    <a:lumMod val="65000"/>
                    <a:lumOff val="35000"/>
                  </a:schemeClr>
                </a:solidFill>
                <a:latin typeface="微软雅黑 Light" panose="020B0502040204020203" pitchFamily="34" charset="-122"/>
                <a:ea typeface="微软雅黑 Light" panose="020B0502040204020203" pitchFamily="34" charset="-122"/>
              </a:rPr>
              <a:t>57</a:t>
            </a:r>
            <a:endParaRPr lang="zh-CN" altLang="en-US" sz="900" b="1"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4"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建设与交付</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7020272" y="1119310"/>
            <a:ext cx="2115495" cy="1853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10"/>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7792" r="1948" b="8730"/>
          <a:stretch>
            <a:fillRect/>
          </a:stretch>
        </p:blipFill>
        <p:spPr>
          <a:xfrm>
            <a:off x="219516" y="586053"/>
            <a:ext cx="8295834" cy="4557306"/>
          </a:xfrm>
        </p:spPr>
      </p:pic>
      <p:pic>
        <p:nvPicPr>
          <p:cNvPr id="15" name="图片 14"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
        <p:nvSpPr>
          <p:cNvPr id="10"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建设与交付</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par>
                                <p:cTn id="8" presetID="47" presetClass="entr" presetSubtype="0" fill="hold" grpId="0" nodeType="with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anim calcmode="lin" valueType="num">
                                      <p:cBhvr>
                                        <p:cTn id="11" dur="300" fill="hold"/>
                                        <p:tgtEl>
                                          <p:spTgt spid="10"/>
                                        </p:tgtEl>
                                        <p:attrNameLst>
                                          <p:attrName>ppt_x</p:attrName>
                                        </p:attrNameLst>
                                      </p:cBhvr>
                                      <p:tavLst>
                                        <p:tav tm="0">
                                          <p:val>
                                            <p:strVal val="#ppt_x"/>
                                          </p:val>
                                        </p:tav>
                                        <p:tav tm="100000">
                                          <p:val>
                                            <p:strVal val="#ppt_x"/>
                                          </p:val>
                                        </p:tav>
                                      </p:tavLst>
                                    </p:anim>
                                    <p:anim calcmode="lin" valueType="num">
                                      <p:cBhvr>
                                        <p:cTn id="12" dur="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8" name="图片 7"/>
          <p:cNvPicPr>
            <a:picLocks noChangeAspect="1"/>
          </p:cNvPicPr>
          <p:nvPr/>
        </p:nvPicPr>
        <p:blipFill>
          <a:blip r:embed="rId2"/>
          <a:stretch>
            <a:fillRect/>
          </a:stretch>
        </p:blipFill>
        <p:spPr>
          <a:xfrm>
            <a:off x="2771800" y="648071"/>
            <a:ext cx="3808972" cy="4299942"/>
          </a:xfrm>
          <a:prstGeom prst="rect">
            <a:avLst/>
          </a:prstGeom>
          <a:ln>
            <a:solidFill>
              <a:schemeClr val="accent1"/>
            </a:solidFill>
          </a:ln>
        </p:spPr>
      </p:pic>
      <p:sp>
        <p:nvSpPr>
          <p:cNvPr id="9" name="矩形 8"/>
          <p:cNvSpPr/>
          <p:nvPr/>
        </p:nvSpPr>
        <p:spPr>
          <a:xfrm>
            <a:off x="463551" y="2351721"/>
            <a:ext cx="1941557" cy="440057"/>
          </a:xfrm>
          <a:prstGeom prst="rect">
            <a:avLst/>
          </a:prstGeom>
        </p:spPr>
        <p:txBody>
          <a:bodyPr wrap="none">
            <a:spAutoFit/>
          </a:bodyPr>
          <a:lstStyle/>
          <a:p>
            <a:pPr defTabSz="685800">
              <a:lnSpc>
                <a:spcPct val="150000"/>
              </a:lnSpc>
              <a:buClr>
                <a:srgbClr val="FF9933"/>
              </a:buClr>
              <a:buSzPct val="200000"/>
            </a:pPr>
            <a:r>
              <a:rPr lang="zh-CN" altLang="en-US"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我们的成果示例：</a:t>
            </a:r>
            <a:endParaRPr lang="en-US" altLang="zh-CN"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2" name="Rectangle 18"/>
          <p:cNvSpPr>
            <a:spLocks noChangeArrowheads="1"/>
          </p:cNvSpPr>
          <p:nvPr/>
        </p:nvSpPr>
        <p:spPr bwMode="auto">
          <a:xfrm>
            <a:off x="463551" y="195487"/>
            <a:ext cx="436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企业贸易合规体系建设</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建设与交付</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7" presetClass="entr" presetSubtype="0" fill="hold" grpId="0" nodeType="withEffect">
                                  <p:stCondLst>
                                    <p:cond delay="7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anim calcmode="lin" valueType="num">
                                      <p:cBhvr>
                                        <p:cTn id="11" dur="300" fill="hold"/>
                                        <p:tgtEl>
                                          <p:spTgt spid="12"/>
                                        </p:tgtEl>
                                        <p:attrNameLst>
                                          <p:attrName>ppt_x</p:attrName>
                                        </p:attrNameLst>
                                      </p:cBhvr>
                                      <p:tavLst>
                                        <p:tav tm="0">
                                          <p:val>
                                            <p:strVal val="#ppt_x"/>
                                          </p:val>
                                        </p:tav>
                                        <p:tav tm="100000">
                                          <p:val>
                                            <p:strVal val="#ppt_x"/>
                                          </p:val>
                                        </p:tav>
                                      </p:tavLst>
                                    </p:anim>
                                    <p:anim calcmode="lin" valueType="num">
                                      <p:cBhvr>
                                        <p:cTn id="12"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862524" y="887629"/>
            <a:ext cx="3471450" cy="3577220"/>
            <a:chOff x="5311339" y="1271866"/>
            <a:chExt cx="3662363" cy="3642122"/>
          </a:xfrm>
        </p:grpSpPr>
        <p:sp>
          <p:nvSpPr>
            <p:cNvPr id="80" name="MH_Other_1"/>
            <p:cNvSpPr/>
            <p:nvPr>
              <p:custDataLst>
                <p:tags r:id="rId1"/>
              </p:custDataLst>
            </p:nvPr>
          </p:nvSpPr>
          <p:spPr bwMode="auto">
            <a:xfrm>
              <a:off x="5566133" y="1271866"/>
              <a:ext cx="3152775" cy="364212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F5F5F5"/>
            </a:solidFill>
            <a:ln>
              <a:noFill/>
            </a:ln>
            <a:effectLst>
              <a:outerShdw blurRad="228600" sx="102000" sy="102000" algn="ctr" rotWithShape="0">
                <a:prstClr val="black">
                  <a:alpha val="28000"/>
                </a:prstClr>
              </a:outerShdw>
            </a:effectLst>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81" name="MH_Other_2"/>
            <p:cNvSpPr/>
            <p:nvPr>
              <p:custDataLst>
                <p:tags r:id="rId2"/>
              </p:custDataLst>
            </p:nvPr>
          </p:nvSpPr>
          <p:spPr bwMode="auto">
            <a:xfrm>
              <a:off x="5376824" y="2493447"/>
              <a:ext cx="484584" cy="217885"/>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3">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82" name="MH_SubTitle_6"/>
            <p:cNvSpPr/>
            <p:nvPr>
              <p:custDataLst>
                <p:tags r:id="rId3"/>
              </p:custDataLst>
            </p:nvPr>
          </p:nvSpPr>
          <p:spPr bwMode="auto">
            <a:xfrm>
              <a:off x="5311339" y="2456538"/>
              <a:ext cx="1101329" cy="1272778"/>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accent3"/>
            </a:solidFill>
            <a:ln>
              <a:noFill/>
            </a:ln>
            <a:effectLst>
              <a:outerShdw blurRad="50800" dist="38100" dir="2700000" algn="tl" rotWithShape="0">
                <a:prstClr val="black">
                  <a:alpha val="40000"/>
                </a:prstClr>
              </a:outerShdw>
            </a:effectLst>
          </p:spPr>
          <p:txBody>
            <a:bodyPr bIns="296908" anchor="b" anchorCtr="1">
              <a:normAutofit/>
            </a:bodyPr>
            <a:lstStyle/>
            <a:p>
              <a:pPr algn="ctr" defTabSz="457200">
                <a:lnSpc>
                  <a:spcPct val="110000"/>
                </a:lnSpc>
                <a:defRPr/>
              </a:pPr>
              <a:endParaRPr lang="en-US" altLang="zh-CN" sz="10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457200">
                <a:lnSpc>
                  <a:spcPct val="110000"/>
                </a:lnSpc>
                <a:defRPr/>
              </a:pPr>
              <a:endParaRPr lang="en-US" altLang="zh-CN" sz="10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457200">
                <a:lnSpc>
                  <a:spcPct val="110000"/>
                </a:lnSpc>
                <a:defRPr/>
              </a:pP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两用物项和技术进出口许可证管理办法</a:t>
              </a: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3" name="MH_Other_3"/>
            <p:cNvSpPr/>
            <p:nvPr>
              <p:custDataLst>
                <p:tags r:id="rId4"/>
              </p:custDataLst>
            </p:nvPr>
          </p:nvSpPr>
          <p:spPr bwMode="auto">
            <a:xfrm>
              <a:off x="7936668" y="2493447"/>
              <a:ext cx="486965" cy="217885"/>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chemeClr val="accent3">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84" name="MH_SubTitle_3"/>
            <p:cNvSpPr/>
            <p:nvPr>
              <p:custDataLst>
                <p:tags r:id="rId5"/>
              </p:custDataLst>
            </p:nvPr>
          </p:nvSpPr>
          <p:spPr bwMode="auto">
            <a:xfrm>
              <a:off x="7872374" y="2456538"/>
              <a:ext cx="1101328" cy="1272778"/>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accent3"/>
            </a:solidFill>
            <a:ln>
              <a:noFill/>
            </a:ln>
            <a:effectLst>
              <a:outerShdw blurRad="50800" dist="38100" dir="2700000" algn="tl" rotWithShape="0">
                <a:prstClr val="black">
                  <a:alpha val="40000"/>
                </a:prstClr>
              </a:outerShdw>
            </a:effectLst>
          </p:spPr>
          <p:txBody>
            <a:bodyPr bIns="296908" anchor="b" anchorCtr="1">
              <a:normAutofit fontScale="92500" lnSpcReduction="10000"/>
            </a:bodyPr>
            <a:lstStyle/>
            <a:p>
              <a:pPr algn="ctr" defTabSz="457200">
                <a:lnSpc>
                  <a:spcPct val="110000"/>
                </a:lnSpc>
                <a:defRPr/>
              </a:pPr>
              <a:endParaRPr lang="en-US" altLang="zh-CN" sz="1200" b="1" dirty="0">
                <a:solidFill>
                  <a:srgbClr val="FFFFFF"/>
                </a:solidFill>
                <a:effectLst>
                  <a:outerShdw blurRad="38100" dist="38100" dir="2700000" algn="tl">
                    <a:srgbClr val="000000">
                      <a:alpha val="43137"/>
                    </a:srgbClr>
                  </a:outerShdw>
                </a:effectLst>
                <a:latin typeface="Calibri" panose="020F0502020204030204"/>
                <a:ea typeface="宋体" panose="02010600030101010101" pitchFamily="2" charset="-122"/>
              </a:endParaRPr>
            </a:p>
            <a:p>
              <a:pPr algn="ctr" defTabSz="457200">
                <a:lnSpc>
                  <a:spcPct val="110000"/>
                </a:lnSpc>
                <a:defRPr/>
              </a:pPr>
              <a:endParaRPr lang="en-US" altLang="zh-CN" sz="1200" b="1" dirty="0">
                <a:solidFill>
                  <a:srgbClr val="FFFFFF"/>
                </a:solidFill>
                <a:effectLst>
                  <a:outerShdw blurRad="38100" dist="38100" dir="2700000" algn="tl">
                    <a:srgbClr val="000000">
                      <a:alpha val="43137"/>
                    </a:srgbClr>
                  </a:outerShdw>
                </a:effectLst>
                <a:latin typeface="Calibri" panose="020F0502020204030204"/>
                <a:ea typeface="宋体" panose="02010600030101010101" pitchFamily="2" charset="-122"/>
              </a:endParaRPr>
            </a:p>
            <a:p>
              <a:pPr algn="ctr" defTabSz="457200">
                <a:lnSpc>
                  <a:spcPct val="110000"/>
                </a:lnSpc>
                <a:defRPr/>
              </a:pPr>
              <a:r>
                <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两用物项和技术进出口许可证管理目录</a:t>
              </a:r>
              <a:r>
                <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5" name="MH_Other_4"/>
            <p:cNvSpPr/>
            <p:nvPr>
              <p:custDataLst>
                <p:tags r:id="rId6"/>
              </p:custDataLst>
            </p:nvPr>
          </p:nvSpPr>
          <p:spPr bwMode="auto">
            <a:xfrm>
              <a:off x="6016189" y="3603110"/>
              <a:ext cx="486966" cy="217885"/>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2">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86" name="MH_SubTitle_5"/>
            <p:cNvSpPr/>
            <p:nvPr>
              <p:custDataLst>
                <p:tags r:id="rId7"/>
              </p:custDataLst>
            </p:nvPr>
          </p:nvSpPr>
          <p:spPr bwMode="auto">
            <a:xfrm>
              <a:off x="5950705" y="3565010"/>
              <a:ext cx="1102519" cy="1273969"/>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fontScale="77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lnSpc>
                  <a:spcPct val="110000"/>
                </a:lnSpc>
                <a:defRPr/>
              </a:pPr>
              <a:endParaRPr lang="en-US" altLang="zh-CN" sz="10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457200">
                <a:lnSpc>
                  <a:spcPct val="110000"/>
                </a:lnSpc>
                <a:defRPr/>
              </a:pPr>
              <a:endParaRPr lang="en-US" altLang="zh-CN" sz="10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457200">
                <a:lnSpc>
                  <a:spcPct val="110000"/>
                </a:lnSpc>
                <a:defRPr/>
              </a:pP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457200">
                <a:lnSpc>
                  <a:spcPct val="110000"/>
                </a:lnSpc>
                <a:defRPr/>
              </a:pP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关于两用物项出口经营者建立出口 管制内部合规机制的指导意见</a:t>
              </a: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7" name="MH_Other_5"/>
            <p:cNvSpPr/>
            <p:nvPr>
              <p:custDataLst>
                <p:tags r:id="rId8"/>
              </p:custDataLst>
            </p:nvPr>
          </p:nvSpPr>
          <p:spPr bwMode="auto">
            <a:xfrm>
              <a:off x="7297302" y="3603110"/>
              <a:ext cx="484585" cy="217885"/>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1">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88" name="MH_SubTitle_4"/>
            <p:cNvSpPr/>
            <p:nvPr>
              <p:custDataLst>
                <p:tags r:id="rId9"/>
              </p:custDataLst>
            </p:nvPr>
          </p:nvSpPr>
          <p:spPr bwMode="auto">
            <a:xfrm>
              <a:off x="7231818" y="3565010"/>
              <a:ext cx="1102519" cy="1273969"/>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lnSpc>
                  <a:spcPct val="110000"/>
                </a:lnSpc>
                <a:defRPr/>
              </a:pP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两用物项出口管制内部合规指南</a:t>
              </a: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9" name="MH_Other_6"/>
            <p:cNvSpPr/>
            <p:nvPr>
              <p:custDataLst>
                <p:tags r:id="rId10"/>
              </p:custDataLst>
            </p:nvPr>
          </p:nvSpPr>
          <p:spPr bwMode="auto">
            <a:xfrm>
              <a:off x="6016189" y="1384976"/>
              <a:ext cx="486966" cy="216694"/>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1">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90" name="MH_SubTitle_1"/>
            <p:cNvSpPr/>
            <p:nvPr>
              <p:custDataLst>
                <p:tags r:id="rId11"/>
              </p:custDataLst>
            </p:nvPr>
          </p:nvSpPr>
          <p:spPr bwMode="auto">
            <a:xfrm>
              <a:off x="5950705" y="1346875"/>
              <a:ext cx="1102519" cy="1272778"/>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lnSpc>
                  <a:spcPct val="110000"/>
                </a:lnSpc>
                <a:defRPr/>
              </a:pPr>
              <a:endParaRPr lang="en-US" altLang="zh-CN" sz="900" b="1" dirty="0">
                <a:solidFill>
                  <a:srgbClr val="FFFF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pPr algn="ctr" defTabSz="457200">
                <a:lnSpc>
                  <a:spcPct val="110000"/>
                </a:lnSpc>
                <a:defRPr/>
              </a:pP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中华人民共和国出口管制法</a:t>
              </a: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1" name="MH_Other_7"/>
            <p:cNvSpPr/>
            <p:nvPr>
              <p:custDataLst>
                <p:tags r:id="rId12"/>
              </p:custDataLst>
            </p:nvPr>
          </p:nvSpPr>
          <p:spPr bwMode="auto">
            <a:xfrm>
              <a:off x="6016189" y="1384975"/>
              <a:ext cx="406250"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75000"/>
              </a:schemeClr>
            </a:solidFill>
            <a:ln>
              <a:noFill/>
            </a:ln>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01</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2" name="MH_Other_8"/>
            <p:cNvSpPr/>
            <p:nvPr>
              <p:custDataLst>
                <p:tags r:id="rId13"/>
              </p:custDataLst>
            </p:nvPr>
          </p:nvSpPr>
          <p:spPr bwMode="auto">
            <a:xfrm>
              <a:off x="7297302" y="1384976"/>
              <a:ext cx="484585" cy="216694"/>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2">
                <a:lumMod val="50000"/>
              </a:schemeClr>
            </a:solidFill>
            <a:ln>
              <a:noFill/>
            </a:ln>
          </p:spPr>
          <p:txBody>
            <a:bodyPr/>
            <a:lstStyle/>
            <a:p>
              <a:pPr defTabSz="457200">
                <a:defRPr/>
              </a:pPr>
              <a:endParaRPr lang="zh-CN" altLang="en-US" sz="1350">
                <a:solidFill>
                  <a:prstClr val="black"/>
                </a:solidFill>
                <a:latin typeface="Calibri" panose="020F0502020204030204"/>
                <a:ea typeface="宋体" panose="02010600030101010101" pitchFamily="2" charset="-122"/>
              </a:endParaRPr>
            </a:p>
          </p:txBody>
        </p:sp>
        <p:sp>
          <p:nvSpPr>
            <p:cNvPr id="93" name="MH_SubTitle_2"/>
            <p:cNvSpPr/>
            <p:nvPr>
              <p:custDataLst>
                <p:tags r:id="rId14"/>
              </p:custDataLst>
            </p:nvPr>
          </p:nvSpPr>
          <p:spPr bwMode="auto">
            <a:xfrm>
              <a:off x="7231818" y="1346876"/>
              <a:ext cx="1102519" cy="1272778"/>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lnSpc>
                  <a:spcPct val="110000"/>
                </a:lnSpc>
                <a:defRPr/>
              </a:pP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中华人民共和国密码法</a:t>
              </a:r>
              <a:r>
                <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05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4" name="MH_Other_9"/>
            <p:cNvSpPr/>
            <p:nvPr>
              <p:custDataLst>
                <p:tags r:id="rId15"/>
              </p:custDataLst>
            </p:nvPr>
          </p:nvSpPr>
          <p:spPr bwMode="auto">
            <a:xfrm>
              <a:off x="7297302" y="1384975"/>
              <a:ext cx="421282"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75000"/>
              </a:schemeClr>
            </a:solidFill>
            <a:ln>
              <a:noFill/>
            </a:ln>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02</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5" name="MH_Other_10"/>
            <p:cNvSpPr/>
            <p:nvPr>
              <p:custDataLst>
                <p:tags r:id="rId16"/>
              </p:custDataLst>
            </p:nvPr>
          </p:nvSpPr>
          <p:spPr bwMode="auto">
            <a:xfrm>
              <a:off x="7297302" y="3603109"/>
              <a:ext cx="454137"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75000"/>
              </a:schemeClr>
            </a:solidFill>
            <a:ln>
              <a:noFill/>
            </a:ln>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04</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6" name="MH_Other_11"/>
            <p:cNvSpPr/>
            <p:nvPr>
              <p:custDataLst>
                <p:tags r:id="rId17"/>
              </p:custDataLst>
            </p:nvPr>
          </p:nvSpPr>
          <p:spPr bwMode="auto">
            <a:xfrm>
              <a:off x="6016189" y="3603109"/>
              <a:ext cx="500217"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75000"/>
              </a:schemeClr>
            </a:solidFill>
            <a:ln>
              <a:noFill/>
            </a:ln>
            <a:effectLst>
              <a:outerShdw blurRad="50800" dist="38100" dir="2700000" algn="tl" rotWithShape="0">
                <a:prstClr val="black">
                  <a:alpha val="40000"/>
                </a:prstClr>
              </a:outerShdw>
            </a:effectLst>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05</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7" name="MH_Other_12"/>
            <p:cNvSpPr/>
            <p:nvPr>
              <p:custDataLst>
                <p:tags r:id="rId18"/>
              </p:custDataLst>
            </p:nvPr>
          </p:nvSpPr>
          <p:spPr bwMode="auto">
            <a:xfrm>
              <a:off x="5376824" y="2493447"/>
              <a:ext cx="484583"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75000"/>
              </a:schemeClr>
            </a:solidFill>
            <a:ln>
              <a:noFill/>
            </a:ln>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06</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8" name="MH_Other_13"/>
            <p:cNvSpPr/>
            <p:nvPr>
              <p:custDataLst>
                <p:tags r:id="rId19"/>
              </p:custDataLst>
            </p:nvPr>
          </p:nvSpPr>
          <p:spPr bwMode="auto">
            <a:xfrm>
              <a:off x="7936667" y="2493447"/>
              <a:ext cx="486965"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75000"/>
              </a:schemeClr>
            </a:solidFill>
            <a:ln>
              <a:noFill/>
            </a:ln>
          </p:spPr>
          <p:txBody>
            <a:bodyPr anchor="b" anchorCtr="1"/>
            <a:lstStyle/>
            <a:p>
              <a:pPr defTabSz="457200">
                <a:defRPr/>
              </a:pPr>
              <a:r>
                <a:rPr lang="en-US" altLang="zh-CN" sz="1000" dirty="0">
                  <a:solidFill>
                    <a:srgbClr val="FFFFFF"/>
                  </a:solidFill>
                  <a:latin typeface="Impact" panose="020B0806030902050204" pitchFamily="34" charset="0"/>
                  <a:ea typeface="宋体" panose="02010600030101010101" pitchFamily="2" charset="-122"/>
                </a:rPr>
                <a:t>03</a:t>
              </a:r>
              <a:endParaRPr lang="zh-CN" altLang="en-US" sz="1000" dirty="0">
                <a:solidFill>
                  <a:srgbClr val="FFFFFF"/>
                </a:solidFill>
                <a:latin typeface="Impact" panose="020B0806030902050204" pitchFamily="34" charset="0"/>
                <a:ea typeface="宋体" panose="02010600030101010101" pitchFamily="2" charset="-122"/>
              </a:endParaRPr>
            </a:p>
          </p:txBody>
        </p:sp>
        <p:sp>
          <p:nvSpPr>
            <p:cNvPr id="99" name="MH_Other_14"/>
            <p:cNvSpPr/>
            <p:nvPr>
              <p:custDataLst>
                <p:tags r:id="rId20"/>
              </p:custDataLst>
            </p:nvPr>
          </p:nvSpPr>
          <p:spPr bwMode="auto">
            <a:xfrm>
              <a:off x="6953211" y="2562503"/>
              <a:ext cx="377428" cy="467916"/>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457200">
                <a:defRPr/>
              </a:pPr>
              <a:endParaRPr lang="zh-CN" altLang="en-US" sz="2400">
                <a:solidFill>
                  <a:prstClr val="black"/>
                </a:solidFill>
                <a:latin typeface="Calibri" panose="020F0502020204030204"/>
                <a:ea typeface="宋体" panose="02010600030101010101" pitchFamily="2" charset="-122"/>
              </a:endParaRPr>
            </a:p>
          </p:txBody>
        </p:sp>
        <p:sp>
          <p:nvSpPr>
            <p:cNvPr id="100" name="MH_Other_15"/>
            <p:cNvSpPr/>
            <p:nvPr>
              <p:custDataLst>
                <p:tags r:id="rId21"/>
              </p:custDataLst>
            </p:nvPr>
          </p:nvSpPr>
          <p:spPr bwMode="auto">
            <a:xfrm>
              <a:off x="6765093" y="2649419"/>
              <a:ext cx="240506" cy="381000"/>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457200">
                <a:defRPr/>
              </a:pPr>
              <a:endParaRPr lang="zh-CN" altLang="en-US" sz="2400">
                <a:solidFill>
                  <a:prstClr val="black"/>
                </a:solidFill>
                <a:latin typeface="Calibri" panose="020F0502020204030204"/>
                <a:ea typeface="宋体" panose="02010600030101010101" pitchFamily="2" charset="-122"/>
              </a:endParaRPr>
            </a:p>
          </p:txBody>
        </p:sp>
        <p:sp>
          <p:nvSpPr>
            <p:cNvPr id="101" name="MH_Other_16"/>
            <p:cNvSpPr/>
            <p:nvPr>
              <p:custDataLst>
                <p:tags r:id="rId22"/>
              </p:custDataLst>
            </p:nvPr>
          </p:nvSpPr>
          <p:spPr bwMode="auto">
            <a:xfrm>
              <a:off x="7279442" y="2649419"/>
              <a:ext cx="241697" cy="381000"/>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457200">
                <a:defRPr/>
              </a:pPr>
              <a:endParaRPr lang="zh-CN" altLang="en-US" sz="2400">
                <a:solidFill>
                  <a:prstClr val="black"/>
                </a:solidFill>
                <a:latin typeface="Calibri" panose="020F0502020204030204"/>
                <a:ea typeface="宋体" panose="02010600030101010101" pitchFamily="2" charset="-122"/>
              </a:endParaRPr>
            </a:p>
          </p:txBody>
        </p:sp>
        <p:sp>
          <p:nvSpPr>
            <p:cNvPr id="102" name="MH_Other_17"/>
            <p:cNvSpPr/>
            <p:nvPr>
              <p:custDataLst>
                <p:tags r:id="rId23"/>
              </p:custDataLst>
            </p:nvPr>
          </p:nvSpPr>
          <p:spPr bwMode="auto">
            <a:xfrm>
              <a:off x="6774618" y="2562503"/>
              <a:ext cx="735806" cy="467916"/>
            </a:xfrm>
            <a:custGeom>
              <a:avLst/>
              <a:gdLst>
                <a:gd name="connsiteX0" fmla="*/ 787131 w 980661"/>
                <a:gd name="connsiteY0" fmla="*/ 114940 h 622772"/>
                <a:gd name="connsiteX1" fmla="*/ 905903 w 980661"/>
                <a:gd name="connsiteY1" fmla="*/ 233307 h 622772"/>
                <a:gd name="connsiteX2" fmla="*/ 829276 w 980661"/>
                <a:gd name="connsiteY2" fmla="*/ 344037 h 622772"/>
                <a:gd name="connsiteX3" fmla="*/ 859927 w 980661"/>
                <a:gd name="connsiteY3" fmla="*/ 344037 h 622772"/>
                <a:gd name="connsiteX4" fmla="*/ 974867 w 980661"/>
                <a:gd name="connsiteY4" fmla="*/ 534952 h 622772"/>
                <a:gd name="connsiteX5" fmla="*/ 959542 w 980661"/>
                <a:gd name="connsiteY5" fmla="*/ 622772 h 622772"/>
                <a:gd name="connsiteX6" fmla="*/ 821613 w 980661"/>
                <a:gd name="connsiteY6" fmla="*/ 622772 h 622772"/>
                <a:gd name="connsiteX7" fmla="*/ 790962 w 980661"/>
                <a:gd name="connsiteY7" fmla="*/ 382220 h 622772"/>
                <a:gd name="connsiteX8" fmla="*/ 821613 w 980661"/>
                <a:gd name="connsiteY8" fmla="*/ 351674 h 622772"/>
                <a:gd name="connsiteX9" fmla="*/ 756480 w 980661"/>
                <a:gd name="connsiteY9" fmla="*/ 351674 h 622772"/>
                <a:gd name="connsiteX10" fmla="*/ 783300 w 980661"/>
                <a:gd name="connsiteY10" fmla="*/ 382220 h 622772"/>
                <a:gd name="connsiteX11" fmla="*/ 756480 w 980661"/>
                <a:gd name="connsiteY11" fmla="*/ 622772 h 622772"/>
                <a:gd name="connsiteX12" fmla="*/ 721998 w 980661"/>
                <a:gd name="connsiteY12" fmla="*/ 622772 h 622772"/>
                <a:gd name="connsiteX13" fmla="*/ 733492 w 980661"/>
                <a:gd name="connsiteY13" fmla="*/ 512042 h 622772"/>
                <a:gd name="connsiteX14" fmla="*/ 725829 w 980661"/>
                <a:gd name="connsiteY14" fmla="*/ 481496 h 622772"/>
                <a:gd name="connsiteX15" fmla="*/ 679853 w 980661"/>
                <a:gd name="connsiteY15" fmla="*/ 359310 h 622772"/>
                <a:gd name="connsiteX16" fmla="*/ 718167 w 980661"/>
                <a:gd name="connsiteY16" fmla="*/ 344037 h 622772"/>
                <a:gd name="connsiteX17" fmla="*/ 748817 w 980661"/>
                <a:gd name="connsiteY17" fmla="*/ 344037 h 622772"/>
                <a:gd name="connsiteX18" fmla="*/ 672190 w 980661"/>
                <a:gd name="connsiteY18" fmla="*/ 233307 h 622772"/>
                <a:gd name="connsiteX19" fmla="*/ 787131 w 980661"/>
                <a:gd name="connsiteY19" fmla="*/ 114940 h 622772"/>
                <a:gd name="connsiteX20" fmla="*/ 192273 w 980661"/>
                <a:gd name="connsiteY20" fmla="*/ 114940 h 622772"/>
                <a:gd name="connsiteX21" fmla="*/ 306468 w 980661"/>
                <a:gd name="connsiteY21" fmla="*/ 233307 h 622772"/>
                <a:gd name="connsiteX22" fmla="*/ 230338 w 980661"/>
                <a:gd name="connsiteY22" fmla="*/ 344037 h 622772"/>
                <a:gd name="connsiteX23" fmla="*/ 260790 w 980661"/>
                <a:gd name="connsiteY23" fmla="*/ 344037 h 622772"/>
                <a:gd name="connsiteX24" fmla="*/ 298855 w 980661"/>
                <a:gd name="connsiteY24" fmla="*/ 359310 h 622772"/>
                <a:gd name="connsiteX25" fmla="*/ 253177 w 980661"/>
                <a:gd name="connsiteY25" fmla="*/ 481496 h 622772"/>
                <a:gd name="connsiteX26" fmla="*/ 245564 w 980661"/>
                <a:gd name="connsiteY26" fmla="*/ 512042 h 622772"/>
                <a:gd name="connsiteX27" fmla="*/ 256984 w 980661"/>
                <a:gd name="connsiteY27" fmla="*/ 622772 h 622772"/>
                <a:gd name="connsiteX28" fmla="*/ 222725 w 980661"/>
                <a:gd name="connsiteY28" fmla="*/ 622772 h 622772"/>
                <a:gd name="connsiteX29" fmla="*/ 196080 w 980661"/>
                <a:gd name="connsiteY29" fmla="*/ 382220 h 622772"/>
                <a:gd name="connsiteX30" fmla="*/ 222725 w 980661"/>
                <a:gd name="connsiteY30" fmla="*/ 351674 h 622772"/>
                <a:gd name="connsiteX31" fmla="*/ 158015 w 980661"/>
                <a:gd name="connsiteY31" fmla="*/ 351674 h 622772"/>
                <a:gd name="connsiteX32" fmla="*/ 188467 w 980661"/>
                <a:gd name="connsiteY32" fmla="*/ 382220 h 622772"/>
                <a:gd name="connsiteX33" fmla="*/ 158015 w 980661"/>
                <a:gd name="connsiteY33" fmla="*/ 622772 h 622772"/>
                <a:gd name="connsiteX34" fmla="*/ 20982 w 980661"/>
                <a:gd name="connsiteY34" fmla="*/ 622772 h 622772"/>
                <a:gd name="connsiteX35" fmla="*/ 5756 w 980661"/>
                <a:gd name="connsiteY35" fmla="*/ 534952 h 622772"/>
                <a:gd name="connsiteX36" fmla="*/ 119950 w 980661"/>
                <a:gd name="connsiteY36" fmla="*/ 344037 h 622772"/>
                <a:gd name="connsiteX37" fmla="*/ 150402 w 980661"/>
                <a:gd name="connsiteY37" fmla="*/ 344037 h 622772"/>
                <a:gd name="connsiteX38" fmla="*/ 74273 w 980661"/>
                <a:gd name="connsiteY38" fmla="*/ 233307 h 622772"/>
                <a:gd name="connsiteX39" fmla="*/ 192273 w 980661"/>
                <a:gd name="connsiteY39" fmla="*/ 114940 h 622772"/>
                <a:gd name="connsiteX40" fmla="*/ 489328 w 980661"/>
                <a:gd name="connsiteY40" fmla="*/ 0 h 622772"/>
                <a:gd name="connsiteX41" fmla="*/ 634318 w 980661"/>
                <a:gd name="connsiteY41" fmla="*/ 145186 h 622772"/>
                <a:gd name="connsiteX42" fmla="*/ 538930 w 980661"/>
                <a:gd name="connsiteY42" fmla="*/ 278910 h 622772"/>
                <a:gd name="connsiteX43" fmla="*/ 577085 w 980661"/>
                <a:gd name="connsiteY43" fmla="*/ 278910 h 622772"/>
                <a:gd name="connsiteX44" fmla="*/ 718260 w 980661"/>
                <a:gd name="connsiteY44" fmla="*/ 515793 h 622772"/>
                <a:gd name="connsiteX45" fmla="*/ 699182 w 980661"/>
                <a:gd name="connsiteY45" fmla="*/ 622772 h 622772"/>
                <a:gd name="connsiteX46" fmla="*/ 527483 w 980661"/>
                <a:gd name="connsiteY46" fmla="*/ 622772 h 622772"/>
                <a:gd name="connsiteX47" fmla="*/ 493144 w 980661"/>
                <a:gd name="connsiteY47" fmla="*/ 328579 h 622772"/>
                <a:gd name="connsiteX48" fmla="*/ 531299 w 980661"/>
                <a:gd name="connsiteY48" fmla="*/ 290372 h 622772"/>
                <a:gd name="connsiteX49" fmla="*/ 447358 w 980661"/>
                <a:gd name="connsiteY49" fmla="*/ 290372 h 622772"/>
                <a:gd name="connsiteX50" fmla="*/ 485513 w 980661"/>
                <a:gd name="connsiteY50" fmla="*/ 328579 h 622772"/>
                <a:gd name="connsiteX51" fmla="*/ 451173 w 980661"/>
                <a:gd name="connsiteY51" fmla="*/ 622772 h 622772"/>
                <a:gd name="connsiteX52" fmla="*/ 279475 w 980661"/>
                <a:gd name="connsiteY52" fmla="*/ 622772 h 622772"/>
                <a:gd name="connsiteX53" fmla="*/ 260397 w 980661"/>
                <a:gd name="connsiteY53" fmla="*/ 515793 h 622772"/>
                <a:gd name="connsiteX54" fmla="*/ 401571 w 980661"/>
                <a:gd name="connsiteY54" fmla="*/ 278910 h 622772"/>
                <a:gd name="connsiteX55" fmla="*/ 439726 w 980661"/>
                <a:gd name="connsiteY55" fmla="*/ 278910 h 622772"/>
                <a:gd name="connsiteX56" fmla="*/ 344338 w 980661"/>
                <a:gd name="connsiteY56" fmla="*/ 145186 h 622772"/>
                <a:gd name="connsiteX57" fmla="*/ 489328 w 980661"/>
                <a:gd name="connsiteY57" fmla="*/ 0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80661" h="622772">
                  <a:moveTo>
                    <a:pt x="787131" y="114940"/>
                  </a:moveTo>
                  <a:cubicBezTo>
                    <a:pt x="852264" y="114940"/>
                    <a:pt x="905903" y="168396"/>
                    <a:pt x="905903" y="233307"/>
                  </a:cubicBezTo>
                  <a:cubicBezTo>
                    <a:pt x="905903" y="282945"/>
                    <a:pt x="871421" y="324946"/>
                    <a:pt x="829276" y="344037"/>
                  </a:cubicBezTo>
                  <a:cubicBezTo>
                    <a:pt x="829276" y="344037"/>
                    <a:pt x="829276" y="344037"/>
                    <a:pt x="859927" y="344037"/>
                  </a:cubicBezTo>
                  <a:cubicBezTo>
                    <a:pt x="921228" y="344037"/>
                    <a:pt x="959542" y="496769"/>
                    <a:pt x="974867" y="534952"/>
                  </a:cubicBezTo>
                  <a:cubicBezTo>
                    <a:pt x="994024" y="592226"/>
                    <a:pt x="959542" y="622772"/>
                    <a:pt x="959542" y="622772"/>
                  </a:cubicBezTo>
                  <a:cubicBezTo>
                    <a:pt x="959542" y="622772"/>
                    <a:pt x="959542" y="622772"/>
                    <a:pt x="821613" y="622772"/>
                  </a:cubicBezTo>
                  <a:cubicBezTo>
                    <a:pt x="821613" y="622772"/>
                    <a:pt x="821613" y="622772"/>
                    <a:pt x="790962" y="382220"/>
                  </a:cubicBezTo>
                  <a:cubicBezTo>
                    <a:pt x="790962" y="382220"/>
                    <a:pt x="790962" y="382220"/>
                    <a:pt x="821613" y="351674"/>
                  </a:cubicBezTo>
                  <a:cubicBezTo>
                    <a:pt x="821613" y="351674"/>
                    <a:pt x="821613" y="351674"/>
                    <a:pt x="756480" y="351674"/>
                  </a:cubicBezTo>
                  <a:cubicBezTo>
                    <a:pt x="756480" y="351674"/>
                    <a:pt x="756480" y="351674"/>
                    <a:pt x="783300" y="382220"/>
                  </a:cubicBezTo>
                  <a:cubicBezTo>
                    <a:pt x="783300" y="382220"/>
                    <a:pt x="783300" y="382220"/>
                    <a:pt x="756480" y="622772"/>
                  </a:cubicBezTo>
                  <a:cubicBezTo>
                    <a:pt x="756480" y="622772"/>
                    <a:pt x="756480" y="622772"/>
                    <a:pt x="721998" y="622772"/>
                  </a:cubicBezTo>
                  <a:cubicBezTo>
                    <a:pt x="737323" y="603681"/>
                    <a:pt x="756480" y="565498"/>
                    <a:pt x="733492" y="512042"/>
                  </a:cubicBezTo>
                  <a:cubicBezTo>
                    <a:pt x="733492" y="504405"/>
                    <a:pt x="729661" y="492950"/>
                    <a:pt x="725829" y="481496"/>
                  </a:cubicBezTo>
                  <a:cubicBezTo>
                    <a:pt x="714335" y="447131"/>
                    <a:pt x="699010" y="401312"/>
                    <a:pt x="679853" y="359310"/>
                  </a:cubicBezTo>
                  <a:cubicBezTo>
                    <a:pt x="691347" y="347856"/>
                    <a:pt x="702841" y="344037"/>
                    <a:pt x="718167" y="344037"/>
                  </a:cubicBezTo>
                  <a:cubicBezTo>
                    <a:pt x="718167" y="344037"/>
                    <a:pt x="718167" y="344037"/>
                    <a:pt x="748817" y="344037"/>
                  </a:cubicBezTo>
                  <a:cubicBezTo>
                    <a:pt x="702841" y="324946"/>
                    <a:pt x="672190" y="282945"/>
                    <a:pt x="672190" y="233307"/>
                  </a:cubicBezTo>
                  <a:cubicBezTo>
                    <a:pt x="672190" y="168396"/>
                    <a:pt x="721998" y="114940"/>
                    <a:pt x="787131" y="114940"/>
                  </a:cubicBezTo>
                  <a:close/>
                  <a:moveTo>
                    <a:pt x="192273" y="114940"/>
                  </a:moveTo>
                  <a:cubicBezTo>
                    <a:pt x="256984" y="114940"/>
                    <a:pt x="306468" y="168396"/>
                    <a:pt x="306468" y="233307"/>
                  </a:cubicBezTo>
                  <a:cubicBezTo>
                    <a:pt x="306468" y="282945"/>
                    <a:pt x="276016" y="324946"/>
                    <a:pt x="230338" y="344037"/>
                  </a:cubicBezTo>
                  <a:cubicBezTo>
                    <a:pt x="230338" y="344037"/>
                    <a:pt x="230338" y="344037"/>
                    <a:pt x="260790" y="344037"/>
                  </a:cubicBezTo>
                  <a:cubicBezTo>
                    <a:pt x="276016" y="344037"/>
                    <a:pt x="287435" y="347856"/>
                    <a:pt x="298855" y="359310"/>
                  </a:cubicBezTo>
                  <a:cubicBezTo>
                    <a:pt x="279822" y="401312"/>
                    <a:pt x="264597" y="447131"/>
                    <a:pt x="253177" y="481496"/>
                  </a:cubicBezTo>
                  <a:cubicBezTo>
                    <a:pt x="249371" y="492950"/>
                    <a:pt x="245564" y="504405"/>
                    <a:pt x="245564" y="512042"/>
                  </a:cubicBezTo>
                  <a:cubicBezTo>
                    <a:pt x="222725" y="565498"/>
                    <a:pt x="241758" y="603681"/>
                    <a:pt x="256984" y="622772"/>
                  </a:cubicBezTo>
                  <a:cubicBezTo>
                    <a:pt x="256984" y="622772"/>
                    <a:pt x="256984" y="622772"/>
                    <a:pt x="222725" y="622772"/>
                  </a:cubicBezTo>
                  <a:cubicBezTo>
                    <a:pt x="222725" y="622772"/>
                    <a:pt x="222725" y="622772"/>
                    <a:pt x="196080" y="382220"/>
                  </a:cubicBezTo>
                  <a:cubicBezTo>
                    <a:pt x="196080" y="382220"/>
                    <a:pt x="196080" y="382220"/>
                    <a:pt x="222725" y="351674"/>
                  </a:cubicBezTo>
                  <a:cubicBezTo>
                    <a:pt x="222725" y="351674"/>
                    <a:pt x="222725" y="351674"/>
                    <a:pt x="158015" y="351674"/>
                  </a:cubicBezTo>
                  <a:cubicBezTo>
                    <a:pt x="158015" y="351674"/>
                    <a:pt x="158015" y="351674"/>
                    <a:pt x="188467" y="382220"/>
                  </a:cubicBezTo>
                  <a:cubicBezTo>
                    <a:pt x="188467" y="382220"/>
                    <a:pt x="188467" y="382220"/>
                    <a:pt x="158015" y="622772"/>
                  </a:cubicBezTo>
                  <a:cubicBezTo>
                    <a:pt x="158015" y="622772"/>
                    <a:pt x="158015" y="622772"/>
                    <a:pt x="20982" y="622772"/>
                  </a:cubicBezTo>
                  <a:cubicBezTo>
                    <a:pt x="20982" y="622772"/>
                    <a:pt x="-13276" y="592226"/>
                    <a:pt x="5756" y="534952"/>
                  </a:cubicBezTo>
                  <a:cubicBezTo>
                    <a:pt x="20982" y="496769"/>
                    <a:pt x="59047" y="344037"/>
                    <a:pt x="119950" y="344037"/>
                  </a:cubicBezTo>
                  <a:cubicBezTo>
                    <a:pt x="119950" y="344037"/>
                    <a:pt x="119950" y="344037"/>
                    <a:pt x="150402" y="344037"/>
                  </a:cubicBezTo>
                  <a:cubicBezTo>
                    <a:pt x="108531" y="324946"/>
                    <a:pt x="74273" y="282945"/>
                    <a:pt x="74273" y="233307"/>
                  </a:cubicBezTo>
                  <a:cubicBezTo>
                    <a:pt x="74273" y="168396"/>
                    <a:pt x="127563" y="114940"/>
                    <a:pt x="192273" y="114940"/>
                  </a:cubicBezTo>
                  <a:close/>
                  <a:moveTo>
                    <a:pt x="489328" y="0"/>
                  </a:moveTo>
                  <a:cubicBezTo>
                    <a:pt x="569454" y="0"/>
                    <a:pt x="634318" y="64952"/>
                    <a:pt x="634318" y="145186"/>
                  </a:cubicBezTo>
                  <a:cubicBezTo>
                    <a:pt x="634318" y="206317"/>
                    <a:pt x="592347" y="259807"/>
                    <a:pt x="538930" y="278910"/>
                  </a:cubicBezTo>
                  <a:cubicBezTo>
                    <a:pt x="538930" y="278910"/>
                    <a:pt x="538930" y="278910"/>
                    <a:pt x="577085" y="278910"/>
                  </a:cubicBezTo>
                  <a:cubicBezTo>
                    <a:pt x="653396" y="278910"/>
                    <a:pt x="699182" y="469945"/>
                    <a:pt x="718260" y="515793"/>
                  </a:cubicBezTo>
                  <a:cubicBezTo>
                    <a:pt x="741153" y="584565"/>
                    <a:pt x="699182" y="622772"/>
                    <a:pt x="699182" y="622772"/>
                  </a:cubicBezTo>
                  <a:cubicBezTo>
                    <a:pt x="699182" y="622772"/>
                    <a:pt x="699182" y="622772"/>
                    <a:pt x="527483" y="622772"/>
                  </a:cubicBezTo>
                  <a:cubicBezTo>
                    <a:pt x="527483" y="622772"/>
                    <a:pt x="527483" y="622772"/>
                    <a:pt x="493144" y="328579"/>
                  </a:cubicBezTo>
                  <a:cubicBezTo>
                    <a:pt x="493144" y="328579"/>
                    <a:pt x="493144" y="328579"/>
                    <a:pt x="531299" y="290372"/>
                  </a:cubicBezTo>
                  <a:cubicBezTo>
                    <a:pt x="531299" y="290372"/>
                    <a:pt x="531299" y="290372"/>
                    <a:pt x="447358" y="290372"/>
                  </a:cubicBezTo>
                  <a:cubicBezTo>
                    <a:pt x="447358" y="290372"/>
                    <a:pt x="447358" y="290372"/>
                    <a:pt x="485513" y="328579"/>
                  </a:cubicBezTo>
                  <a:cubicBezTo>
                    <a:pt x="485513" y="328579"/>
                    <a:pt x="485513" y="328579"/>
                    <a:pt x="451173" y="622772"/>
                  </a:cubicBezTo>
                  <a:cubicBezTo>
                    <a:pt x="451173" y="622772"/>
                    <a:pt x="451173" y="622772"/>
                    <a:pt x="279475" y="622772"/>
                  </a:cubicBezTo>
                  <a:cubicBezTo>
                    <a:pt x="279475" y="622772"/>
                    <a:pt x="237504" y="584565"/>
                    <a:pt x="260397" y="515793"/>
                  </a:cubicBezTo>
                  <a:cubicBezTo>
                    <a:pt x="279475" y="469945"/>
                    <a:pt x="325261" y="278910"/>
                    <a:pt x="401571" y="278910"/>
                  </a:cubicBezTo>
                  <a:cubicBezTo>
                    <a:pt x="401571" y="278910"/>
                    <a:pt x="401571" y="278910"/>
                    <a:pt x="439726" y="278910"/>
                  </a:cubicBezTo>
                  <a:cubicBezTo>
                    <a:pt x="386309" y="259807"/>
                    <a:pt x="344338" y="206317"/>
                    <a:pt x="344338" y="145186"/>
                  </a:cubicBezTo>
                  <a:cubicBezTo>
                    <a:pt x="344338" y="64952"/>
                    <a:pt x="409202" y="0"/>
                    <a:pt x="48932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457200">
                <a:defRPr/>
              </a:pPr>
              <a:endParaRPr lang="zh-CN" altLang="en-US" sz="2400">
                <a:solidFill>
                  <a:prstClr val="black"/>
                </a:solidFill>
                <a:latin typeface="Calibri" panose="020F0502020204030204"/>
                <a:ea typeface="宋体" panose="02010600030101010101" pitchFamily="2" charset="-122"/>
              </a:endParaRPr>
            </a:p>
          </p:txBody>
        </p:sp>
        <p:sp>
          <p:nvSpPr>
            <p:cNvPr id="103" name="MH_Title_1"/>
            <p:cNvSpPr txBox="1">
              <a:spLocks noChangeArrowheads="1"/>
            </p:cNvSpPr>
            <p:nvPr>
              <p:custDataLst>
                <p:tags r:id="rId24"/>
              </p:custDataLst>
            </p:nvPr>
          </p:nvSpPr>
          <p:spPr bwMode="auto">
            <a:xfrm>
              <a:off x="6412668" y="3030420"/>
              <a:ext cx="1459706"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457200">
                <a:defRPr/>
              </a:pPr>
              <a:r>
                <a:rPr lang="zh-CN" altLang="en-US" sz="1400" b="1" dirty="0">
                  <a:solidFill>
                    <a:prstClr val="black"/>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Tahoma" panose="020B0604030504040204" pitchFamily="34" charset="0"/>
                </a:rPr>
                <a:t>相关立法</a:t>
              </a:r>
              <a:endParaRPr lang="zh-CN" altLang="en-US" sz="1400" b="1" dirty="0">
                <a:solidFill>
                  <a:prstClr val="black"/>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cs typeface="Tahoma" panose="020B0604030504040204" pitchFamily="34" charset="0"/>
              </a:endParaRPr>
            </a:p>
          </p:txBody>
        </p:sp>
      </p:grpSp>
      <p:pic>
        <p:nvPicPr>
          <p:cNvPr id="108" name="图片 107" descr="logo.png"/>
          <p:cNvPicPr>
            <a:picLocks noChangeAspect="1"/>
          </p:cNvPicPr>
          <p:nvPr/>
        </p:nvPicPr>
        <p:blipFill rotWithShape="1">
          <a:blip r:embed="rId25"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
        <p:nvSpPr>
          <p:cNvPr id="109" name="文本框 108"/>
          <p:cNvSpPr txBox="1"/>
          <p:nvPr/>
        </p:nvSpPr>
        <p:spPr>
          <a:xfrm>
            <a:off x="340570" y="175031"/>
            <a:ext cx="5239542" cy="40011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algn="l" defTabSz="685800">
              <a:defRPr/>
            </a:pPr>
            <a:r>
              <a:rPr lang="zh-CN" altLang="en-US" sz="2000" dirty="0">
                <a:solidFill>
                  <a:srgbClr val="5B9BD5"/>
                </a:solidFill>
              </a:rPr>
              <a:t>中国两用物项出口管制</a:t>
            </a:r>
            <a:r>
              <a:rPr lang="zh-CN" altLang="en-US" sz="2000" dirty="0">
                <a:solidFill>
                  <a:srgbClr val="F79646">
                    <a:lumMod val="75000"/>
                  </a:srgbClr>
                </a:solidFill>
              </a:rPr>
              <a:t>相关立法和许可目录</a:t>
            </a:r>
            <a:endParaRPr lang="zh-CN" altLang="en-US" sz="2000" dirty="0">
              <a:solidFill>
                <a:srgbClr val="F79646">
                  <a:lumMod val="75000"/>
                </a:srgbClr>
              </a:solidFill>
            </a:endParaRPr>
          </a:p>
        </p:txBody>
      </p:sp>
      <p:sp>
        <p:nvSpPr>
          <p:cNvPr id="3" name="矩形 2"/>
          <p:cNvSpPr/>
          <p:nvPr/>
        </p:nvSpPr>
        <p:spPr>
          <a:xfrm>
            <a:off x="4810028" y="1399980"/>
            <a:ext cx="3810735" cy="2516073"/>
          </a:xfrm>
          <a:prstGeom prst="rect">
            <a:avLst/>
          </a:prstGeom>
        </p:spPr>
        <p:txBody>
          <a:bodyPr wrap="square">
            <a:spAutoFit/>
          </a:bodyPr>
          <a:lstStyle/>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核</a:t>
            </a:r>
            <a:r>
              <a:rPr lang="zh-CN" altLang="en-US" sz="1050" dirty="0">
                <a:solidFill>
                  <a:prstClr val="black"/>
                </a:solidFill>
                <a:latin typeface="微软雅黑" panose="020B0503020204020204" pitchFamily="34" charset="-122"/>
                <a:ea typeface="微软雅黑" panose="020B0503020204020204" pitchFamily="34" charset="-122"/>
              </a:rPr>
              <a:t>出口管制条例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核两用品及相关技术</a:t>
            </a:r>
            <a:r>
              <a:rPr lang="zh-CN" altLang="en-US" sz="1050" dirty="0">
                <a:solidFill>
                  <a:prstClr val="black"/>
                </a:solidFill>
                <a:latin typeface="微软雅黑" panose="020B0503020204020204" pitchFamily="34" charset="-122"/>
                <a:ea typeface="微软雅黑" panose="020B0503020204020204" pitchFamily="34" charset="-122"/>
              </a:rPr>
              <a:t>出口管制条例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导弹</a:t>
            </a:r>
            <a:r>
              <a:rPr lang="zh-CN" altLang="en-US" sz="1050" dirty="0">
                <a:solidFill>
                  <a:prstClr val="black"/>
                </a:solidFill>
                <a:latin typeface="微软雅黑" panose="020B0503020204020204" pitchFamily="34" charset="-122"/>
                <a:ea typeface="微软雅黑" panose="020B0503020204020204" pitchFamily="34" charset="-122"/>
              </a:rPr>
              <a:t>及相关物项和技术出口管制条例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生物两用品及相关设备和技术</a:t>
            </a:r>
            <a:r>
              <a:rPr lang="zh-CN" altLang="en-US" sz="1050" dirty="0">
                <a:solidFill>
                  <a:prstClr val="black"/>
                </a:solidFill>
                <a:latin typeface="微软雅黑" panose="020B0503020204020204" pitchFamily="34" charset="-122"/>
                <a:ea typeface="微软雅黑" panose="020B0503020204020204" pitchFamily="34" charset="-122"/>
              </a:rPr>
              <a:t>出口管制条例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监控化学品</a:t>
            </a:r>
            <a:r>
              <a:rPr lang="zh-CN" altLang="en-US" sz="1050" dirty="0">
                <a:solidFill>
                  <a:prstClr val="black"/>
                </a:solidFill>
                <a:latin typeface="微软雅黑" panose="020B0503020204020204" pitchFamily="34" charset="-122"/>
                <a:ea typeface="微软雅黑" panose="020B0503020204020204" pitchFamily="34" charset="-122"/>
              </a:rPr>
              <a:t>管理条例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易制毒化学品</a:t>
            </a:r>
            <a:r>
              <a:rPr lang="zh-CN" altLang="en-US" sz="1050" dirty="0">
                <a:solidFill>
                  <a:prstClr val="black"/>
                </a:solidFill>
                <a:latin typeface="微软雅黑" panose="020B0503020204020204" pitchFamily="34" charset="-122"/>
                <a:ea typeface="微软雅黑" panose="020B0503020204020204" pitchFamily="34" charset="-122"/>
              </a:rPr>
              <a:t>管理条例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中华人民共和国</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放射性同位素与射线装置</a:t>
            </a:r>
            <a:r>
              <a:rPr lang="zh-CN" altLang="en-US" sz="1050" dirty="0">
                <a:solidFill>
                  <a:prstClr val="black"/>
                </a:solidFill>
                <a:latin typeface="微软雅黑" panose="020B0503020204020204" pitchFamily="34" charset="-122"/>
                <a:ea typeface="微软雅黑" panose="020B0503020204020204" pitchFamily="34" charset="-122"/>
              </a:rPr>
              <a:t>安全和防护条例</a:t>
            </a:r>
            <a:r>
              <a:rPr lang="en-US" altLang="zh-CN"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endParaRPr lang="en-US" altLang="zh-CN" sz="1050" dirty="0">
              <a:solidFill>
                <a:prstClr val="black"/>
              </a:solidFill>
              <a:latin typeface="微软雅黑" panose="020B0503020204020204" pitchFamily="34" charset="-122"/>
              <a:ea typeface="微软雅黑" panose="020B0503020204020204" pitchFamily="34" charset="-122"/>
            </a:endParaRPr>
          </a:p>
          <a:p>
            <a:pPr defTabSz="685800"/>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有关化学品及相关设备和技术</a:t>
            </a:r>
            <a:r>
              <a:rPr lang="zh-CN" altLang="en-US" sz="1050" dirty="0">
                <a:solidFill>
                  <a:prstClr val="black"/>
                </a:solidFill>
                <a:latin typeface="微软雅黑" panose="020B0503020204020204" pitchFamily="34" charset="-122"/>
                <a:ea typeface="微软雅黑" panose="020B0503020204020204" pitchFamily="34" charset="-122"/>
              </a:rPr>
              <a:t>出口管制办法</a:t>
            </a:r>
            <a:r>
              <a:rPr lang="en-US" altLang="zh-CN" sz="1050" dirty="0">
                <a:solidFill>
                  <a:prstClr val="black"/>
                </a:solidFill>
                <a:latin typeface="微软雅黑" panose="020B0503020204020204" pitchFamily="34" charset="-122"/>
                <a:ea typeface="微软雅黑" panose="020B0503020204020204" pitchFamily="34" charset="-122"/>
              </a:rPr>
              <a:t>》</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8"/>
          <p:cNvSpPr/>
          <p:nvPr/>
        </p:nvSpPr>
        <p:spPr bwMode="auto">
          <a:xfrm>
            <a:off x="3852028" y="1663309"/>
            <a:ext cx="2461466" cy="2076760"/>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 name="Oval 56"/>
          <p:cNvSpPr>
            <a:spLocks noChangeArrowheads="1"/>
          </p:cNvSpPr>
          <p:nvPr/>
        </p:nvSpPr>
        <p:spPr bwMode="auto">
          <a:xfrm>
            <a:off x="4077901" y="1386283"/>
            <a:ext cx="433704" cy="433704"/>
          </a:xfrm>
          <a:prstGeom prst="ellipse">
            <a:avLst/>
          </a:prstGeom>
          <a:solidFill>
            <a:schemeClr val="accent1"/>
          </a:solidFill>
          <a:ln>
            <a:noFill/>
          </a:ln>
        </p:spPr>
        <p:txBody>
          <a:bodyPr vert="horz" wrap="square" lIns="0" tIns="0" rIns="0" bIns="0" numCol="1" anchor="t" anchorCtr="0" compatLnSpc="1"/>
          <a:lstStyle/>
          <a:p>
            <a:pPr algn="ctr" defTabSz="914400">
              <a:defRPr/>
            </a:pPr>
            <a:r>
              <a:rPr lang="en-US" altLang="zh-CN" dirty="0">
                <a:solidFill>
                  <a:prstClr val="white"/>
                </a:solidFill>
                <a:latin typeface="微软雅黑" panose="020B0503020204020204" pitchFamily="34" charset="-122"/>
                <a:ea typeface="微软雅黑" panose="020B0503020204020204" pitchFamily="34" charset="-122"/>
              </a:rPr>
              <a:t>01</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3" name="Oval 58"/>
          <p:cNvSpPr>
            <a:spLocks noChangeArrowheads="1"/>
          </p:cNvSpPr>
          <p:nvPr/>
        </p:nvSpPr>
        <p:spPr bwMode="auto">
          <a:xfrm>
            <a:off x="4958509" y="3513636"/>
            <a:ext cx="433704" cy="452866"/>
          </a:xfrm>
          <a:prstGeom prst="ellipse">
            <a:avLst/>
          </a:prstGeom>
          <a:solidFill>
            <a:schemeClr val="accent3"/>
          </a:solidFill>
          <a:ln>
            <a:noFill/>
          </a:ln>
        </p:spPr>
        <p:txBody>
          <a:bodyPr vert="horz" wrap="square" lIns="0" tIns="0" rIns="0" bIns="0" numCol="1" anchor="t" anchorCtr="0" compatLnSpc="1"/>
          <a:lstStyle/>
          <a:p>
            <a:pPr algn="ctr" defTabSz="914400">
              <a:defRPr/>
            </a:pPr>
            <a:r>
              <a:rPr lang="en-US" altLang="zh-CN" dirty="0">
                <a:solidFill>
                  <a:prstClr val="white"/>
                </a:solidFill>
                <a:latin typeface="微软雅黑" panose="020B0503020204020204" pitchFamily="34" charset="-122"/>
                <a:ea typeface="微软雅黑" panose="020B0503020204020204" pitchFamily="34" charset="-122"/>
              </a:rPr>
              <a:t>03</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9" name="Oval 59"/>
          <p:cNvSpPr>
            <a:spLocks noChangeArrowheads="1"/>
          </p:cNvSpPr>
          <p:nvPr/>
        </p:nvSpPr>
        <p:spPr bwMode="auto">
          <a:xfrm>
            <a:off x="5592702" y="1386283"/>
            <a:ext cx="435712" cy="433704"/>
          </a:xfrm>
          <a:prstGeom prst="ellipse">
            <a:avLst/>
          </a:prstGeom>
          <a:solidFill>
            <a:schemeClr val="accent4"/>
          </a:solidFill>
          <a:ln>
            <a:noFill/>
          </a:ln>
        </p:spPr>
        <p:txBody>
          <a:bodyPr vert="horz" wrap="square" lIns="0" tIns="0" rIns="0" bIns="0" numCol="1" anchor="t" anchorCtr="0" compatLnSpc="1"/>
          <a:lstStyle/>
          <a:p>
            <a:pPr algn="ctr" defTabSz="914400">
              <a:defRPr/>
            </a:pPr>
            <a:r>
              <a:rPr lang="en-US" altLang="zh-CN" dirty="0">
                <a:solidFill>
                  <a:prstClr val="white"/>
                </a:solidFill>
                <a:latin typeface="微软雅黑" panose="020B0503020204020204" pitchFamily="34" charset="-122"/>
                <a:ea typeface="微软雅黑" panose="020B0503020204020204" pitchFamily="34" charset="-122"/>
              </a:rPr>
              <a:t>02</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7" name="矩形 56"/>
          <p:cNvSpPr/>
          <p:nvPr/>
        </p:nvSpPr>
        <p:spPr>
          <a:xfrm>
            <a:off x="99885" y="4803750"/>
            <a:ext cx="1448116" cy="296580"/>
          </a:xfrm>
          <a:prstGeom prst="rect">
            <a:avLst/>
          </a:prstGeom>
          <a:solidFill>
            <a:srgbClr val="EE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pic>
        <p:nvPicPr>
          <p:cNvPr id="56" name="图片 55"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58" name="矩形 57"/>
          <p:cNvSpPr/>
          <p:nvPr/>
        </p:nvSpPr>
        <p:spPr>
          <a:xfrm>
            <a:off x="7236000" y="4755005"/>
            <a:ext cx="1448116" cy="296580"/>
          </a:xfrm>
          <a:prstGeom prst="rect">
            <a:avLst/>
          </a:prstGeom>
          <a:solidFill>
            <a:srgbClr val="EE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35" name="文本框 34"/>
          <p:cNvSpPr txBox="1"/>
          <p:nvPr/>
        </p:nvSpPr>
        <p:spPr>
          <a:xfrm>
            <a:off x="340571" y="175031"/>
            <a:ext cx="5051642" cy="40011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algn="l" defTabSz="685800">
              <a:defRPr/>
            </a:pPr>
            <a:r>
              <a:rPr lang="zh-CN" altLang="en-US" sz="2000" dirty="0">
                <a:solidFill>
                  <a:srgbClr val="5B9BD5"/>
                </a:solidFill>
              </a:rPr>
              <a:t>中国两用物项出口管制</a:t>
            </a:r>
            <a:r>
              <a:rPr lang="zh-CN" altLang="en-US" sz="2000" dirty="0">
                <a:solidFill>
                  <a:srgbClr val="ED8036"/>
                </a:solidFill>
                <a:latin typeface="Impact" panose="020B0806030902050204" pitchFamily="34" charset="0"/>
              </a:rPr>
              <a:t>相关立法和许可目录</a:t>
            </a:r>
            <a:endParaRPr lang="zh-CN" altLang="en-US" sz="2000" dirty="0">
              <a:solidFill>
                <a:srgbClr val="ED8036"/>
              </a:solidFill>
              <a:latin typeface="Impact" panose="020B0806030902050204" pitchFamily="34" charset="0"/>
            </a:endParaRPr>
          </a:p>
        </p:txBody>
      </p:sp>
      <p:sp>
        <p:nvSpPr>
          <p:cNvPr id="37" name="Rectangle 24"/>
          <p:cNvSpPr>
            <a:spLocks noChangeArrowheads="1"/>
          </p:cNvSpPr>
          <p:nvPr/>
        </p:nvSpPr>
        <p:spPr bwMode="auto">
          <a:xfrm>
            <a:off x="484646" y="1137241"/>
            <a:ext cx="3366738" cy="33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en-US" altLang="zh-CN" sz="1200" b="1" dirty="0">
                <a:solidFill>
                  <a:srgbClr val="0070C0"/>
                </a:solidFill>
                <a:latin typeface="微软雅黑" panose="020B0503020204020204" pitchFamily="34" charset="-122"/>
                <a:ea typeface="微软雅黑" panose="020B0503020204020204" pitchFamily="34" charset="-122"/>
              </a:rPr>
              <a:t>01《</a:t>
            </a:r>
            <a:r>
              <a:rPr lang="zh-CN" altLang="en-US" sz="1200" b="1" dirty="0">
                <a:solidFill>
                  <a:srgbClr val="0070C0"/>
                </a:solidFill>
                <a:latin typeface="微软雅黑" panose="020B0503020204020204" pitchFamily="34" charset="-122"/>
                <a:ea typeface="微软雅黑" panose="020B0503020204020204" pitchFamily="34" charset="-122"/>
              </a:rPr>
              <a:t>两用物项和技术进出口许可证管理目录</a:t>
            </a:r>
            <a:r>
              <a:rPr lang="en-US" altLang="zh-CN" sz="1200" b="1" dirty="0">
                <a:solidFill>
                  <a:srgbClr val="0070C0"/>
                </a:solidFill>
                <a:latin typeface="微软雅黑" panose="020B0503020204020204" pitchFamily="34" charset="-122"/>
                <a:ea typeface="微软雅黑" panose="020B0503020204020204" pitchFamily="34" charset="-122"/>
              </a:rPr>
              <a:t>》</a:t>
            </a:r>
            <a:r>
              <a:rPr lang="en-US" altLang="zh-CN" sz="1200" b="1" dirty="0">
                <a:solidFill>
                  <a:srgbClr val="4472C4"/>
                </a:solidFill>
                <a:latin typeface="微软雅黑" panose="020B0503020204020204" pitchFamily="34" charset="-122"/>
                <a:ea typeface="微软雅黑" panose="020B0503020204020204" pitchFamily="34" charset="-122"/>
              </a:rPr>
              <a:t> </a:t>
            </a:r>
            <a:endParaRPr lang="zh-CN" altLang="en-US" sz="1200" b="1" dirty="0">
              <a:solidFill>
                <a:srgbClr val="4472C4"/>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其中，出口许可证管理目录包括：</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核出口管制清单所列物项和技术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核两用品及相关技术出口管制清单所列物项和技术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生物两用品及相关设备和技术出口管制清单所列物项和技术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监控化学品管理条例名录所列物项</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有关化学品及相关设备和技术出口管制清单所列物项和技术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导弹及相关物项和技术出口管制清单所列物项和技术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易制毒化学品</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一</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易制毒化学品</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二</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部分两用物项和技术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特殊民用物项和技术</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商用密码出口管制清单</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6445794" y="1137241"/>
            <a:ext cx="2101961" cy="16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en-US" altLang="zh-CN" sz="1200" b="1" dirty="0">
                <a:solidFill>
                  <a:srgbClr val="4472C4"/>
                </a:solidFill>
                <a:latin typeface="微软雅黑" panose="020B0503020204020204" pitchFamily="34" charset="-122"/>
                <a:ea typeface="微软雅黑" panose="020B0503020204020204" pitchFamily="34" charset="-122"/>
              </a:rPr>
              <a:t>02《</a:t>
            </a:r>
            <a:r>
              <a:rPr lang="zh-CN" altLang="en-US" sz="1200" b="1" dirty="0">
                <a:solidFill>
                  <a:srgbClr val="4472C4"/>
                </a:solidFill>
                <a:latin typeface="微软雅黑" panose="020B0503020204020204" pitchFamily="34" charset="-122"/>
                <a:ea typeface="微软雅黑" panose="020B0503020204020204" pitchFamily="34" charset="-122"/>
              </a:rPr>
              <a:t>商用密码出口管制清单</a:t>
            </a:r>
            <a:r>
              <a:rPr lang="en-US" altLang="zh-CN" sz="1200" b="1" dirty="0">
                <a:solidFill>
                  <a:srgbClr val="4472C4"/>
                </a:solidFill>
                <a:latin typeface="微软雅黑" panose="020B0503020204020204" pitchFamily="34" charset="-122"/>
                <a:ea typeface="微软雅黑" panose="020B0503020204020204" pitchFamily="34" charset="-122"/>
              </a:rPr>
              <a:t>》</a:t>
            </a:r>
            <a:endParaRPr lang="zh-CN" altLang="en-US" sz="1200" b="1" dirty="0">
              <a:solidFill>
                <a:srgbClr val="4472C4"/>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系统、设备和部件</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测试、检查和生产设备</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软件</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lnSpc>
                <a:spcPct val="120000"/>
              </a:lnSpc>
              <a:spcBef>
                <a:spcPts val="300"/>
              </a:spcBef>
              <a:buFont typeface="Wingdings" panose="05000000000000000000" pitchFamily="2" charset="2"/>
              <a:buChar char="l"/>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技术</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zh-CN" altLang="en-US"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9" name="Rectangle 24"/>
          <p:cNvSpPr>
            <a:spLocks noChangeArrowheads="1"/>
          </p:cNvSpPr>
          <p:nvPr/>
        </p:nvSpPr>
        <p:spPr bwMode="auto">
          <a:xfrm>
            <a:off x="5705955" y="3829859"/>
            <a:ext cx="2698207"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en-US" altLang="zh-CN" sz="1200" b="1" dirty="0">
                <a:solidFill>
                  <a:srgbClr val="4472C4"/>
                </a:solidFill>
                <a:latin typeface="微软雅黑" panose="020B0503020204020204" pitchFamily="34" charset="-122"/>
                <a:ea typeface="微软雅黑" panose="020B0503020204020204" pitchFamily="34" charset="-122"/>
              </a:rPr>
              <a:t>03《</a:t>
            </a:r>
            <a:r>
              <a:rPr lang="zh-CN" altLang="en-US" sz="1200" b="1" dirty="0">
                <a:solidFill>
                  <a:srgbClr val="4472C4"/>
                </a:solidFill>
                <a:latin typeface="微软雅黑" panose="020B0503020204020204" pitchFamily="34" charset="-122"/>
                <a:ea typeface="微软雅黑" panose="020B0503020204020204" pitchFamily="34" charset="-122"/>
              </a:rPr>
              <a:t>核两用品及相关技术出口管制清单</a:t>
            </a:r>
            <a:r>
              <a:rPr lang="en-US" altLang="zh-CN" sz="1200" b="1" dirty="0">
                <a:solidFill>
                  <a:srgbClr val="4472C4"/>
                </a:solidFill>
                <a:latin typeface="微软雅黑" panose="020B0503020204020204" pitchFamily="34" charset="-122"/>
                <a:ea typeface="微软雅黑" panose="020B0503020204020204" pitchFamily="34" charset="-122"/>
              </a:rPr>
              <a:t>》</a:t>
            </a:r>
            <a:endParaRPr lang="en-US" altLang="zh-CN" sz="1200" b="1" dirty="0">
              <a:solidFill>
                <a:srgbClr val="4472C4"/>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par>
                                    <p:cTn id="8" presetID="53" presetClass="entr" presetSubtype="16" fill="hold" grpId="0" nodeType="withEffect">
                                      <p:stCondLst>
                                        <p:cond delay="190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grpId="0" nodeType="withEffect">
                                      <p:stCondLst>
                                        <p:cond delay="290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340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2" presetClass="entr" presetSubtype="8" fill="hold" grpId="0" nodeType="withEffect" p14:presetBounceEnd="60000">
                                      <p:stCondLst>
                                        <p:cond delay="2400"/>
                                      </p:stCondLst>
                                      <p:childTnLst>
                                        <p:set>
                                          <p:cBhvr>
                                            <p:cTn id="24" dur="1" fill="hold">
                                              <p:stCondLst>
                                                <p:cond delay="0"/>
                                              </p:stCondLst>
                                            </p:cTn>
                                            <p:tgtEl>
                                              <p:spTgt spid="37"/>
                                            </p:tgtEl>
                                            <p:attrNameLst>
                                              <p:attrName>style.visibility</p:attrName>
                                            </p:attrNameLst>
                                          </p:cBhvr>
                                          <p:to>
                                            <p:strVal val="visible"/>
                                          </p:to>
                                        </p:set>
                                        <p:anim calcmode="lin" valueType="num" p14:bounceEnd="60000">
                                          <p:cBhvr additive="base">
                                            <p:cTn id="25" dur="500" fill="hold"/>
                                            <p:tgtEl>
                                              <p:spTgt spid="37"/>
                                            </p:tgtEl>
                                            <p:attrNameLst>
                                              <p:attrName>ppt_x</p:attrName>
                                            </p:attrNameLst>
                                          </p:cBhvr>
                                          <p:tavLst>
                                            <p:tav tm="0">
                                              <p:val>
                                                <p:strVal val="0-#ppt_w/2"/>
                                              </p:val>
                                            </p:tav>
                                            <p:tav tm="100000">
                                              <p:val>
                                                <p:strVal val="#ppt_x"/>
                                              </p:val>
                                            </p:tav>
                                          </p:tavLst>
                                        </p:anim>
                                        <p:anim calcmode="lin" valueType="num" p14:bounceEnd="60000">
                                          <p:cBhvr additive="base">
                                            <p:cTn id="26" dur="500" fill="hold"/>
                                            <p:tgtEl>
                                              <p:spTgt spid="3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60000">
                                      <p:stCondLst>
                                        <p:cond delay="2400"/>
                                      </p:stCondLst>
                                      <p:childTnLst>
                                        <p:set>
                                          <p:cBhvr>
                                            <p:cTn id="28" dur="1" fill="hold">
                                              <p:stCondLst>
                                                <p:cond delay="0"/>
                                              </p:stCondLst>
                                            </p:cTn>
                                            <p:tgtEl>
                                              <p:spTgt spid="38"/>
                                            </p:tgtEl>
                                            <p:attrNameLst>
                                              <p:attrName>style.visibility</p:attrName>
                                            </p:attrNameLst>
                                          </p:cBhvr>
                                          <p:to>
                                            <p:strVal val="visible"/>
                                          </p:to>
                                        </p:set>
                                        <p:anim calcmode="lin" valueType="num" p14:bounceEnd="6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6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60000">
                                      <p:stCondLst>
                                        <p:cond delay="2400"/>
                                      </p:stCondLst>
                                      <p:childTnLst>
                                        <p:set>
                                          <p:cBhvr>
                                            <p:cTn id="32" dur="1" fill="hold">
                                              <p:stCondLst>
                                                <p:cond delay="0"/>
                                              </p:stCondLst>
                                            </p:cTn>
                                            <p:tgtEl>
                                              <p:spTgt spid="59"/>
                                            </p:tgtEl>
                                            <p:attrNameLst>
                                              <p:attrName>style.visibility</p:attrName>
                                            </p:attrNameLst>
                                          </p:cBhvr>
                                          <p:to>
                                            <p:strVal val="visible"/>
                                          </p:to>
                                        </p:set>
                                        <p:anim calcmode="lin" valueType="num" p14:bounceEnd="60000">
                                          <p:cBhvr additive="base">
                                            <p:cTn id="33" dur="500" fill="hold"/>
                                            <p:tgtEl>
                                              <p:spTgt spid="59"/>
                                            </p:tgtEl>
                                            <p:attrNameLst>
                                              <p:attrName>ppt_x</p:attrName>
                                            </p:attrNameLst>
                                          </p:cBhvr>
                                          <p:tavLst>
                                            <p:tav tm="0">
                                              <p:val>
                                                <p:strVal val="0-#ppt_w/2"/>
                                              </p:val>
                                            </p:tav>
                                            <p:tav tm="100000">
                                              <p:val>
                                                <p:strVal val="#ppt_x"/>
                                              </p:val>
                                            </p:tav>
                                          </p:tavLst>
                                        </p:anim>
                                        <p:anim calcmode="lin" valueType="num" p14:bounceEnd="60000">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9" grpId="0" animBg="1"/>
          <p:bldP spid="37" grpId="0"/>
          <p:bldP spid="3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par>
                                    <p:cTn id="8" presetID="53" presetClass="entr" presetSubtype="16" fill="hold" grpId="0" nodeType="withEffect">
                                      <p:stCondLst>
                                        <p:cond delay="190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grpId="0" nodeType="withEffect">
                                      <p:stCondLst>
                                        <p:cond delay="290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340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2" presetClass="entr" presetSubtype="8" fill="hold" grpId="0" nodeType="withEffect">
                                      <p:stCondLst>
                                        <p:cond delay="240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40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40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9" grpId="0" animBg="1"/>
          <p:bldP spid="37" grpId="0"/>
          <p:bldP spid="38" grpId="0"/>
          <p:bldP spid="5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508928" y="1911341"/>
          <a:ext cx="8126144" cy="2554110"/>
        </p:xfrm>
        <a:graphic>
          <a:graphicData uri="http://schemas.openxmlformats.org/drawingml/2006/table">
            <a:tbl>
              <a:tblPr firstRow="1" bandRow="1">
                <a:tableStyleId>{5C22544A-7EE6-4342-B048-85BDC9FD1C3A}</a:tableStyleId>
              </a:tblPr>
              <a:tblGrid>
                <a:gridCol w="2373122"/>
                <a:gridCol w="2948424"/>
                <a:gridCol w="2804598"/>
              </a:tblGrid>
              <a:tr h="268693">
                <a:tc>
                  <a:txBody>
                    <a:bodyPr/>
                    <a:lstStyle/>
                    <a:p>
                      <a:endParaRPr lang="zh-CN" altLang="en-US" sz="1300" dirty="0">
                        <a:latin typeface="微软雅黑" panose="020B0503020204020204" pitchFamily="34" charset="-122"/>
                        <a:ea typeface="微软雅黑" panose="020B0503020204020204" pitchFamily="34" charset="-122"/>
                      </a:endParaRPr>
                    </a:p>
                  </a:txBody>
                  <a:tcPr marL="91435" marR="91435"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国际武器贸易条例（</a:t>
                      </a:r>
                      <a:r>
                        <a:rPr lang="en-US" altLang="zh-CN" sz="1300" dirty="0">
                          <a:latin typeface="微软雅黑" panose="020B0503020204020204" pitchFamily="34" charset="-122"/>
                          <a:ea typeface="微软雅黑" panose="020B0503020204020204" pitchFamily="34" charset="-122"/>
                        </a:rPr>
                        <a:t>ITAR</a:t>
                      </a:r>
                      <a:r>
                        <a:rPr lang="zh-CN" altLang="en-US" sz="1300" dirty="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a:txBody>
                  <a:tcPr marL="91435" marR="91435" marT="45717" marB="45717"/>
                </a:tc>
                <a:tc>
                  <a:txBody>
                    <a:bodyPr/>
                    <a:lstStyle/>
                    <a:p>
                      <a:r>
                        <a:rPr lang="zh-CN" altLang="en-US" sz="1300" dirty="0">
                          <a:latin typeface="微软雅黑" panose="020B0503020204020204" pitchFamily="34" charset="-122"/>
                          <a:ea typeface="微软雅黑" panose="020B0503020204020204" pitchFamily="34" charset="-122"/>
                        </a:rPr>
                        <a:t>出口管理条例（</a:t>
                      </a:r>
                      <a:r>
                        <a:rPr lang="en-US" altLang="zh-CN" sz="1300" dirty="0">
                          <a:latin typeface="微软雅黑" panose="020B0503020204020204" pitchFamily="34" charset="-122"/>
                          <a:ea typeface="微软雅黑" panose="020B0503020204020204" pitchFamily="34" charset="-122"/>
                        </a:rPr>
                        <a:t>EAR</a:t>
                      </a:r>
                      <a:r>
                        <a:rPr lang="zh-CN" altLang="en-US" sz="1300" dirty="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a:txBody>
                  <a:tcPr marL="91435" marR="91435" marT="45717" marB="45717"/>
                </a:tc>
              </a:tr>
              <a:tr h="313860">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主管部门</a:t>
                      </a:r>
                      <a:endPar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国务院，军品贸易管制局（</a:t>
                      </a:r>
                      <a:r>
                        <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DDTC</a:t>
                      </a:r>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商务部，产业安全局（</a:t>
                      </a:r>
                      <a:r>
                        <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BIS</a:t>
                      </a:r>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r>
              <a:tr h="268693">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管控项目</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军工产品和军工服务</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商用和军民两用品</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r>
              <a:tr h="452539">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管控内容</a:t>
                      </a:r>
                      <a:endPar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美国军需品清单</a:t>
                      </a:r>
                      <a:r>
                        <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United States Munitions List (USML)</a:t>
                      </a:r>
                      <a:endPar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商业控制清单</a:t>
                      </a:r>
                      <a:r>
                        <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CCL</a:t>
                      </a:r>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ECCN</a:t>
                      </a:r>
                      <a:endPar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r>
              <a:tr h="647919">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被限被禁主体清单</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不扩散制裁清单</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被拒清单</a:t>
                      </a:r>
                      <a:endPar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未经核实清单</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实体清单</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被拒绝的人清单</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r>
              <a:tr h="466181">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被限制目的地</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武器禁运（例如：中国、俄罗斯等）</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c>
                  <a:txBody>
                    <a:bodyPr/>
                    <a:lstStyle/>
                    <a:p>
                      <a:r>
                        <a:rPr lang="zh-CN" altLang="en-US"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rPr>
                        <a:t>伊朗、古巴、克里米亚、朝鲜、苏丹、叙利亚等</a:t>
                      </a:r>
                      <a:endParaRPr lang="en-US" altLang="zh-CN" sz="1300" b="1" kern="120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txBody>
                  <a:tcPr marL="91435" marR="91435" marT="45717" marB="45717"/>
                </a:tc>
              </a:tr>
            </a:tbl>
          </a:graphicData>
        </a:graphic>
      </p:graphicFrame>
      <p:pic>
        <p:nvPicPr>
          <p:cNvPr id="18" name="图片 17"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pic>
        <p:nvPicPr>
          <p:cNvPr id="2" name="图片 1"/>
          <p:cNvPicPr>
            <a:picLocks noChangeAspect="1"/>
          </p:cNvPicPr>
          <p:nvPr/>
        </p:nvPicPr>
        <p:blipFill>
          <a:blip r:embed="rId2"/>
          <a:stretch>
            <a:fillRect/>
          </a:stretch>
        </p:blipFill>
        <p:spPr>
          <a:xfrm>
            <a:off x="6694009" y="688911"/>
            <a:ext cx="1005927" cy="1060796"/>
          </a:xfrm>
          <a:prstGeom prst="rect">
            <a:avLst/>
          </a:prstGeom>
        </p:spPr>
      </p:pic>
      <p:sp>
        <p:nvSpPr>
          <p:cNvPr id="14" name="TextBox 8"/>
          <p:cNvSpPr txBox="1"/>
          <p:nvPr/>
        </p:nvSpPr>
        <p:spPr>
          <a:xfrm>
            <a:off x="4139952" y="1065420"/>
            <a:ext cx="2730995"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spAutoFit/>
          </a:bodyPr>
          <a:lstStyle/>
          <a:p>
            <a:r>
              <a:rPr lang="zh-CN" altLang="en-US" sz="20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出口管制体系</a:t>
            </a:r>
            <a:endParaRPr lang="zh-CN" altLang="en-US" sz="20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a:blip r:embed="rId3"/>
          <a:stretch>
            <a:fillRect/>
          </a:stretch>
        </p:blipFill>
        <p:spPr>
          <a:xfrm>
            <a:off x="1187624" y="587716"/>
            <a:ext cx="2181225" cy="1095375"/>
          </a:xfrm>
          <a:prstGeom prst="rect">
            <a:avLst/>
          </a:prstGeom>
        </p:spPr>
      </p:pic>
      <p:sp>
        <p:nvSpPr>
          <p:cNvPr id="11" name="Rectangle 18"/>
          <p:cNvSpPr>
            <a:spLocks noChangeArrowheads="1"/>
          </p:cNvSpPr>
          <p:nvPr/>
        </p:nvSpPr>
        <p:spPr bwMode="auto">
          <a:xfrm>
            <a:off x="463551" y="195487"/>
            <a:ext cx="2564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出口管制体系</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065810" y="2896975"/>
            <a:ext cx="3429296" cy="1853952"/>
          </a:xfrm>
          <a:prstGeom prst="rect">
            <a:avLst/>
          </a:prstGeom>
        </p:spPr>
      </p:pic>
      <p:sp>
        <p:nvSpPr>
          <p:cNvPr id="8" name="文本框 7"/>
          <p:cNvSpPr txBox="1"/>
          <p:nvPr/>
        </p:nvSpPr>
        <p:spPr>
          <a:xfrm>
            <a:off x="340570" y="175031"/>
            <a:ext cx="3844931" cy="40011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algn="l" defTabSz="685800">
              <a:defRPr/>
            </a:pPr>
            <a:r>
              <a:rPr lang="en-US" altLang="zh-CN" sz="2000" dirty="0">
                <a:solidFill>
                  <a:srgbClr val="5B9BD5"/>
                </a:solidFill>
              </a:rPr>
              <a:t>《</a:t>
            </a:r>
            <a:r>
              <a:rPr lang="zh-CN" altLang="en-US" sz="2000" dirty="0">
                <a:solidFill>
                  <a:srgbClr val="5B9BD5"/>
                </a:solidFill>
              </a:rPr>
              <a:t>指南</a:t>
            </a:r>
            <a:r>
              <a:rPr lang="en-US" altLang="zh-CN" sz="2000" dirty="0">
                <a:solidFill>
                  <a:srgbClr val="5B9BD5"/>
                </a:solidFill>
              </a:rPr>
              <a:t>》</a:t>
            </a:r>
            <a:r>
              <a:rPr lang="zh-CN" altLang="en-US" sz="2000" dirty="0">
                <a:solidFill>
                  <a:srgbClr val="5B9BD5"/>
                </a:solidFill>
              </a:rPr>
              <a:t>所涉及的</a:t>
            </a:r>
            <a:r>
              <a:rPr lang="zh-CN" altLang="en-US" sz="2000" dirty="0">
                <a:solidFill>
                  <a:srgbClr val="F79646">
                    <a:lumMod val="75000"/>
                  </a:srgbClr>
                </a:solidFill>
              </a:rPr>
              <a:t>企业类型</a:t>
            </a:r>
            <a:endParaRPr lang="zh-CN" altLang="en-US" sz="2000" dirty="0">
              <a:solidFill>
                <a:srgbClr val="F79646">
                  <a:lumMod val="75000"/>
                </a:srgbClr>
              </a:solidFill>
              <a:latin typeface="Impact" panose="020B0806030902050204" pitchFamily="34" charset="0"/>
            </a:endParaRPr>
          </a:p>
        </p:txBody>
      </p:sp>
      <p:sp>
        <p:nvSpPr>
          <p:cNvPr id="7" name="文本框 6"/>
          <p:cNvSpPr txBox="1"/>
          <p:nvPr/>
        </p:nvSpPr>
        <p:spPr>
          <a:xfrm>
            <a:off x="1000501" y="1238258"/>
            <a:ext cx="3429296" cy="2318503"/>
          </a:xfrm>
          <a:prstGeom prst="rect">
            <a:avLst/>
          </a:prstGeom>
          <a:solidFill>
            <a:schemeClr val="bg1">
              <a:lumMod val="95000"/>
            </a:schemeClr>
          </a:solidFill>
        </p:spPr>
        <p:txBody>
          <a:bodyPr wrap="square" lIns="337500" tIns="170100" rIns="337500" rtlCol="0">
            <a:spAutoFit/>
          </a:bodyPr>
          <a:lstStyle/>
          <a:p>
            <a:pPr marL="214630" indent="-214630" defTabSz="914400">
              <a:buFont typeface="Wingdings" panose="05000000000000000000" pitchFamily="2" charset="2"/>
              <a:buChar char="l"/>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在商务部</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申办</a:t>
            </a:r>
            <a:r>
              <a:rPr lang="en-US" altLang="zh-CN" sz="1050" b="1" dirty="0">
                <a:solidFill>
                  <a:srgbClr val="F79646">
                    <a:lumMod val="75000"/>
                  </a:srgbClr>
                </a:solidFill>
                <a:latin typeface="微软雅黑" panose="020B0503020204020204" pitchFamily="34" charset="-122"/>
                <a:ea typeface="微软雅黑" panose="020B0503020204020204" pitchFamily="34" charset="-122"/>
              </a:rPr>
              <a:t>《</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最终用户和最终用途说明</a:t>
            </a:r>
            <a:r>
              <a:rPr lang="en-US" altLang="zh-CN" sz="1050" b="1" dirty="0">
                <a:solidFill>
                  <a:srgbClr val="F79646">
                    <a:lumMod val="75000"/>
                  </a:srgbClr>
                </a:solidFill>
                <a:latin typeface="微软雅黑" panose="020B0503020204020204" pitchFamily="34" charset="-122"/>
                <a:ea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的经营者</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从事商用密码产品、易制毒化学品</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进出口</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的经营者</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为两用物项出口</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提供代理、货运、寄递、报关、第三方电子商务交易平台和金融等服务</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的经营者</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从事两用物项</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研发、生产</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等业务的企业、科研院所</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12" name="图片 11"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801846" y="1059581"/>
            <a:ext cx="3510000" cy="3006245"/>
          </a:xfrm>
          <a:prstGeom prst="rect">
            <a:avLst/>
          </a:prstGeom>
          <a:solidFill>
            <a:schemeClr val="accent5">
              <a:lumMod val="20000"/>
              <a:lumOff val="80000"/>
            </a:schemeClr>
          </a:solidFill>
          <a:ln>
            <a:noFill/>
          </a:ln>
        </p:spPr>
        <p:txBody>
          <a:bodyPr wrap="square" lIns="108000" tIns="108000" rIns="108000" bIns="108000">
            <a:spAutoFit/>
          </a:bodyPr>
          <a:lstStyle/>
          <a:p>
            <a:pPr algn="ctr" defTabSz="914400" fontAlgn="base">
              <a:spcBef>
                <a:spcPct val="0"/>
              </a:spcBef>
              <a:spcAft>
                <a:spcPct val="0"/>
              </a:spcAft>
              <a:defRPr/>
            </a:pPr>
            <a:r>
              <a:rPr lang="zh-CN" altLang="en-US" sz="1200"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rPr>
              <a:t>合规总体目标</a:t>
            </a:r>
            <a:endParaRPr lang="zh-CN" altLang="en-US" sz="1200"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a:p>
            <a:pPr defTabSz="914400" fontAlgn="base">
              <a:spcBef>
                <a:spcPct val="0"/>
              </a:spcBef>
              <a:spcAft>
                <a:spcPct val="0"/>
              </a:spcAft>
              <a:defRPr/>
            </a:pPr>
            <a:endParaRPr lang="en-US" altLang="zh-CN" sz="1200" b="1" dirty="0">
              <a:solidFill>
                <a:srgbClr val="F79646">
                  <a:lumMod val="75000"/>
                </a:srgbClr>
              </a:solidFill>
              <a:latin typeface="Impact" panose="020B0806030902050204" pitchFamily="34" charset="0"/>
              <a:ea typeface="微软雅黑" panose="020B0503020204020204" pitchFamily="34" charset="-122"/>
              <a:cs typeface="宋体" panose="02010600030101010101" pitchFamily="2" charset="-122"/>
            </a:endParaRPr>
          </a:p>
          <a:p>
            <a:pPr defTabSz="914400">
              <a:lnSpc>
                <a:spcPct val="120000"/>
              </a:lnSpc>
            </a:pPr>
            <a:r>
              <a:rPr lang="zh-CN" altLang="en-US" sz="1200" b="1" dirty="0">
                <a:solidFill>
                  <a:srgbClr val="4472C4">
                    <a:lumMod val="50000"/>
                  </a:srgbClr>
                </a:solidFill>
                <a:latin typeface="微软雅黑" panose="020B0503020204020204" pitchFamily="34" charset="-122"/>
                <a:ea typeface="微软雅黑" panose="020B0503020204020204" pitchFamily="34" charset="-122"/>
              </a:rPr>
              <a:t>从国内视野看：</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建立健全出口管制内部合规制度，严格执行国家出口管制法律法规，树立负责任的企业形象，履行社会责任。</a:t>
            </a: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zh-CN" altLang="en-US"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200" b="1" dirty="0">
                <a:solidFill>
                  <a:srgbClr val="4472C4">
                    <a:lumMod val="50000"/>
                  </a:srgbClr>
                </a:solidFill>
                <a:latin typeface="微软雅黑" panose="020B0503020204020204" pitchFamily="34" charset="-122"/>
                <a:ea typeface="微软雅黑" panose="020B0503020204020204" pitchFamily="34" charset="-122"/>
              </a:rPr>
              <a:t>从国际视野看：</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在严峻的贸易摩擦形势和复杂的国际环境下，有序开展国际经贸合作，守护国家利益。</a:t>
            </a:r>
            <a:endParaRPr lang="zh-CN" altLang="en-US"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832154" y="1059582"/>
            <a:ext cx="3510000" cy="3006245"/>
          </a:xfrm>
          <a:prstGeom prst="rect">
            <a:avLst/>
          </a:prstGeom>
          <a:solidFill>
            <a:schemeClr val="accent5">
              <a:lumMod val="20000"/>
              <a:lumOff val="80000"/>
            </a:schemeClr>
          </a:solidFill>
        </p:spPr>
        <p:txBody>
          <a:bodyPr wrap="square" lIns="108000" tIns="108000" rIns="108000" bIns="108000" rtlCol="0">
            <a:spAutoFit/>
          </a:bodyPr>
          <a:lstStyle/>
          <a:p>
            <a:pPr algn="ctr" defTabSz="914400"/>
            <a:r>
              <a:rPr lang="zh-CN" altLang="en-US" sz="1200" b="1" dirty="0">
                <a:solidFill>
                  <a:srgbClr val="F79646">
                    <a:lumMod val="75000"/>
                  </a:srgbClr>
                </a:solidFill>
                <a:latin typeface="Impact" panose="020B0806030902050204" pitchFamily="34" charset="0"/>
                <a:ea typeface="微软雅黑" panose="020B0503020204020204" pitchFamily="34" charset="-122"/>
              </a:rPr>
              <a:t>合规重要意义</a:t>
            </a:r>
            <a:endParaRPr lang="en-US" altLang="zh-CN" sz="1200" b="1" dirty="0">
              <a:solidFill>
                <a:srgbClr val="F79646">
                  <a:lumMod val="75000"/>
                </a:srgbClr>
              </a:solidFill>
              <a:latin typeface="Impact" panose="020B0806030902050204" pitchFamily="34" charset="0"/>
              <a:ea typeface="微软雅黑" panose="020B0503020204020204" pitchFamily="34" charset="-122"/>
            </a:endParaRPr>
          </a:p>
          <a:p>
            <a:pPr defTabSz="914400"/>
            <a:endParaRPr lang="en-US" altLang="zh-CN" sz="1200" dirty="0">
              <a:solidFill>
                <a:prstClr val="black"/>
              </a:solidFill>
              <a:latin typeface="Calibri" panose="020F0502020204030204"/>
              <a:ea typeface="宋体" panose="02010600030101010101" pitchFamily="2" charset="-122"/>
            </a:endParaRPr>
          </a:p>
          <a:p>
            <a:pPr defTabSz="914400">
              <a:lnSpc>
                <a:spcPct val="120000"/>
              </a:lnSpc>
            </a:pPr>
            <a:r>
              <a:rPr lang="zh-CN" altLang="en-US" sz="1200" b="1" dirty="0">
                <a:solidFill>
                  <a:srgbClr val="4472C4">
                    <a:lumMod val="50000"/>
                  </a:srgbClr>
                </a:solidFill>
                <a:latin typeface="微软雅黑" panose="020B0503020204020204" pitchFamily="34" charset="-122"/>
                <a:ea typeface="微软雅黑" panose="020B0503020204020204" pitchFamily="34" charset="-122"/>
              </a:rPr>
              <a:t>从国内视野看：</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出口管制内部合规建设是企业稳健运行的基础，有利于提高企业内部运行效率，使企业具备长期良性竞争的制度基础；有利于顺利获得监管部门的出口许可；有利于减少出口违规的风险，减轻潜在的违规处罚。</a:t>
            </a: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zh-CN" altLang="en-US" sz="120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200" b="1" dirty="0">
                <a:solidFill>
                  <a:srgbClr val="4472C4">
                    <a:lumMod val="50000"/>
                  </a:srgbClr>
                </a:solidFill>
                <a:latin typeface="微软雅黑" panose="020B0503020204020204" pitchFamily="34" charset="-122"/>
                <a:ea typeface="微软雅黑" panose="020B0503020204020204" pitchFamily="34" charset="-122"/>
              </a:rPr>
              <a:t>从国际视野看：</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有利于树立中国企业合规形象，提升交易伙伴的合作信心，赢得更多高端商业机会，提升中国企业在国际经贸合作中的整体竞争力。</a:t>
            </a:r>
            <a:endParaRPr lang="en-US" altLang="zh-CN" sz="12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0570" y="175031"/>
            <a:ext cx="5011498" cy="40011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defTabSz="685800">
              <a:defRPr/>
            </a:pPr>
            <a:r>
              <a:rPr lang="zh-CN" altLang="en-US" sz="2000" dirty="0">
                <a:solidFill>
                  <a:srgbClr val="5B9BD5"/>
                </a:solidFill>
              </a:rPr>
              <a:t>中国两用物项出口管制</a:t>
            </a:r>
            <a:r>
              <a:rPr lang="zh-CN" altLang="en-US" sz="2000" dirty="0">
                <a:solidFill>
                  <a:srgbClr val="F79646">
                    <a:lumMod val="75000"/>
                  </a:srgbClr>
                </a:solidFill>
              </a:rPr>
              <a:t>合规总体目标和意义</a:t>
            </a:r>
            <a:endParaRPr lang="zh-CN" altLang="en-US" sz="2000" dirty="0">
              <a:solidFill>
                <a:srgbClr val="F79646">
                  <a:lumMod val="75000"/>
                </a:srgbClr>
              </a:solidFill>
              <a:latin typeface="Impact" panose="020B0806030902050204" pitchFamily="34" charset="0"/>
            </a:endParaRPr>
          </a:p>
        </p:txBody>
      </p:sp>
      <p:pic>
        <p:nvPicPr>
          <p:cNvPr id="9" name="图片 8"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p:nvPr/>
        </p:nvSpPr>
        <p:spPr>
          <a:xfrm>
            <a:off x="4405335" y="333002"/>
            <a:ext cx="4738667"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345491" y="2690484"/>
            <a:ext cx="2151378" cy="1825266"/>
            <a:chOff x="917575" y="1467648"/>
            <a:chExt cx="2859088" cy="2425700"/>
          </a:xfrm>
        </p:grpSpPr>
        <p:grpSp>
          <p:nvGrpSpPr>
            <p:cNvPr id="29" name="组合 28"/>
            <p:cNvGrpSpPr/>
            <p:nvPr/>
          </p:nvGrpSpPr>
          <p:grpSpPr>
            <a:xfrm>
              <a:off x="1563688" y="1586710"/>
              <a:ext cx="1566863" cy="2306638"/>
              <a:chOff x="1563688" y="1971675"/>
              <a:chExt cx="1566863" cy="2306638"/>
            </a:xfrm>
            <a:solidFill>
              <a:schemeClr val="tx2">
                <a:lumMod val="60000"/>
                <a:lumOff val="40000"/>
              </a:schemeClr>
            </a:solidFill>
          </p:grpSpPr>
          <p:sp>
            <p:nvSpPr>
              <p:cNvPr id="42"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817813" y="2078835"/>
              <a:ext cx="958850" cy="1814513"/>
              <a:chOff x="2817813" y="2463800"/>
              <a:chExt cx="958850" cy="1814513"/>
            </a:xfrm>
            <a:solidFill>
              <a:schemeClr val="tx1">
                <a:lumMod val="75000"/>
                <a:lumOff val="25000"/>
              </a:schemeClr>
            </a:solidFill>
          </p:grpSpPr>
          <p:sp>
            <p:nvSpPr>
              <p:cNvPr id="39"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7575" y="2078835"/>
              <a:ext cx="958850" cy="1814513"/>
              <a:chOff x="917575" y="2463800"/>
              <a:chExt cx="958850" cy="1814513"/>
            </a:xfrm>
            <a:solidFill>
              <a:schemeClr val="tx1">
                <a:lumMod val="75000"/>
                <a:lumOff val="25000"/>
              </a:schemeClr>
            </a:solidFill>
          </p:grpSpPr>
          <p:sp>
            <p:nvSpPr>
              <p:cNvPr id="36"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32"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60" name="Rectangle 20"/>
          <p:cNvSpPr>
            <a:spLocks noChangeArrowheads="1"/>
          </p:cNvSpPr>
          <p:nvPr/>
        </p:nvSpPr>
        <p:spPr bwMode="auto">
          <a:xfrm>
            <a:off x="463551" y="869224"/>
            <a:ext cx="66438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base">
              <a:spcBef>
                <a:spcPct val="0"/>
              </a:spcBef>
              <a:spcAft>
                <a:spcPct val="0"/>
              </a:spcAft>
              <a:defRPr/>
            </a:pPr>
            <a:r>
              <a:rPr lang="en-US" altLang="zh-CN" b="1"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指南</a:t>
            </a:r>
            <a:r>
              <a:rPr lang="en-US" altLang="zh-CN" b="1"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b="1"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中关于出口管制内部合规机制应当具备的</a:t>
            </a:r>
            <a:r>
              <a:rPr lang="zh-CN" altLang="en-US" b="1" dirty="0">
                <a:solidFill>
                  <a:srgbClr val="F79646">
                    <a:lumMod val="75000"/>
                  </a:srgbClr>
                </a:solidFill>
                <a:latin typeface="微软雅黑" panose="020B0503020204020204" pitchFamily="34" charset="-122"/>
                <a:ea typeface="微软雅黑" panose="020B0503020204020204" pitchFamily="34" charset="-122"/>
                <a:cs typeface="Arial" panose="020B0604020202020204" pitchFamily="34" charset="0"/>
              </a:rPr>
              <a:t>九个基本要素</a:t>
            </a:r>
            <a:endParaRPr lang="zh-CN" altLang="en-US" b="1" dirty="0">
              <a:solidFill>
                <a:srgbClr val="F79646">
                  <a:lumMod val="75000"/>
                </a:srgb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2" name="图片 6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44" name="Rectangle 18"/>
          <p:cNvSpPr>
            <a:spLocks noChangeArrowheads="1"/>
          </p:cNvSpPr>
          <p:nvPr/>
        </p:nvSpPr>
        <p:spPr bwMode="auto">
          <a:xfrm>
            <a:off x="463551" y="195488"/>
            <a:ext cx="4873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合规实施要点及要求</a:t>
            </a:r>
            <a:endParaRPr lang="en-US" altLang="zh-CN" sz="2000" b="1" dirty="0">
              <a:solidFill>
                <a:srgbClr val="5B9BD5"/>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78226" y="1532870"/>
            <a:ext cx="2946268" cy="2793072"/>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defTabSz="685800">
              <a:lnSpc>
                <a:spcPct val="120000"/>
              </a:lnSpc>
            </a:pPr>
            <a:endParaRPr lang="en-US" altLang="zh-CN" sz="1350" dirty="0">
              <a:solidFill>
                <a:prstClr val="white"/>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prstClr val="white"/>
                </a:solidFill>
                <a:latin typeface="微软雅黑" panose="020B0503020204020204" pitchFamily="34" charset="-122"/>
                <a:ea typeface="微软雅黑" panose="020B0503020204020204" pitchFamily="34" charset="-122"/>
              </a:rPr>
              <a:t>（一）拟定政策声明</a:t>
            </a:r>
            <a:endParaRPr lang="zh-CN" altLang="zh-CN" sz="1350" dirty="0">
              <a:solidFill>
                <a:prstClr val="white"/>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F79646">
                    <a:lumMod val="20000"/>
                    <a:lumOff val="80000"/>
                  </a:srgbClr>
                </a:solidFill>
                <a:latin typeface="微软雅黑" panose="020B0503020204020204" pitchFamily="34" charset="-122"/>
                <a:ea typeface="微软雅黑" panose="020B0503020204020204" pitchFamily="34" charset="-122"/>
              </a:rPr>
              <a:t>（二）建立组织机构</a:t>
            </a:r>
            <a:endParaRPr lang="zh-CN" altLang="zh-CN" sz="1350" dirty="0">
              <a:solidFill>
                <a:srgbClr val="F79646">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4BACC6">
                    <a:lumMod val="20000"/>
                    <a:lumOff val="80000"/>
                  </a:srgbClr>
                </a:solidFill>
                <a:latin typeface="微软雅黑" panose="020B0503020204020204" pitchFamily="34" charset="-122"/>
                <a:ea typeface="微软雅黑" panose="020B0503020204020204" pitchFamily="34" charset="-122"/>
              </a:rPr>
              <a:t>（三）全面风险评估</a:t>
            </a:r>
            <a:endParaRPr lang="zh-CN" altLang="zh-CN" sz="1350" dirty="0">
              <a:solidFill>
                <a:srgbClr val="4BACC6">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8064A2">
                    <a:lumMod val="20000"/>
                    <a:lumOff val="80000"/>
                  </a:srgbClr>
                </a:solidFill>
                <a:latin typeface="微软雅黑" panose="020B0503020204020204" pitchFamily="34" charset="-122"/>
                <a:ea typeface="微软雅黑" panose="020B0503020204020204" pitchFamily="34" charset="-122"/>
              </a:rPr>
              <a:t>（四）确立审查程序</a:t>
            </a:r>
            <a:endParaRPr lang="zh-CN" altLang="zh-CN" sz="1350" dirty="0">
              <a:solidFill>
                <a:srgbClr val="8064A2">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9BBB59">
                    <a:lumMod val="20000"/>
                    <a:lumOff val="80000"/>
                  </a:srgbClr>
                </a:solidFill>
                <a:latin typeface="微软雅黑" panose="020B0503020204020204" pitchFamily="34" charset="-122"/>
                <a:ea typeface="微软雅黑" panose="020B0503020204020204" pitchFamily="34" charset="-122"/>
              </a:rPr>
              <a:t>（五）制定应急措施</a:t>
            </a:r>
            <a:endParaRPr lang="zh-CN" altLang="zh-CN" sz="1350" dirty="0">
              <a:solidFill>
                <a:srgbClr val="9BBB59">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F79646">
                    <a:lumMod val="20000"/>
                    <a:lumOff val="80000"/>
                  </a:srgbClr>
                </a:solidFill>
                <a:latin typeface="微软雅黑" panose="020B0503020204020204" pitchFamily="34" charset="-122"/>
                <a:ea typeface="微软雅黑" panose="020B0503020204020204" pitchFamily="34" charset="-122"/>
              </a:rPr>
              <a:t>（六）开展教育培训</a:t>
            </a:r>
            <a:endParaRPr lang="zh-CN" altLang="zh-CN" sz="1350" dirty="0">
              <a:solidFill>
                <a:srgbClr val="F79646">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4BACC6">
                    <a:lumMod val="20000"/>
                    <a:lumOff val="80000"/>
                  </a:srgbClr>
                </a:solidFill>
                <a:latin typeface="微软雅黑" panose="020B0503020204020204" pitchFamily="34" charset="-122"/>
                <a:ea typeface="微软雅黑" panose="020B0503020204020204" pitchFamily="34" charset="-122"/>
              </a:rPr>
              <a:t>（七）完善合规审计</a:t>
            </a:r>
            <a:endParaRPr lang="zh-CN" altLang="zh-CN" sz="1350" dirty="0">
              <a:solidFill>
                <a:srgbClr val="4BACC6">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8064A2">
                    <a:lumMod val="20000"/>
                    <a:lumOff val="80000"/>
                  </a:srgbClr>
                </a:solidFill>
                <a:latin typeface="微软雅黑" panose="020B0503020204020204" pitchFamily="34" charset="-122"/>
                <a:ea typeface="微软雅黑" panose="020B0503020204020204" pitchFamily="34" charset="-122"/>
              </a:rPr>
              <a:t>（八）保留资料档案</a:t>
            </a:r>
            <a:endParaRPr lang="zh-CN" altLang="zh-CN" sz="1350" dirty="0">
              <a:solidFill>
                <a:srgbClr val="8064A2">
                  <a:lumMod val="20000"/>
                  <a:lumOff val="80000"/>
                </a:srgbClr>
              </a:solidFill>
              <a:latin typeface="微软雅黑" panose="020B0503020204020204" pitchFamily="34" charset="-122"/>
              <a:ea typeface="微软雅黑" panose="020B0503020204020204" pitchFamily="34" charset="-122"/>
            </a:endParaRPr>
          </a:p>
          <a:p>
            <a:pPr algn="ctr" defTabSz="685800">
              <a:lnSpc>
                <a:spcPct val="120000"/>
              </a:lnSpc>
            </a:pPr>
            <a:r>
              <a:rPr lang="zh-CN" altLang="zh-CN" sz="1350" dirty="0">
                <a:solidFill>
                  <a:srgbClr val="9BBB59">
                    <a:lumMod val="20000"/>
                    <a:lumOff val="80000"/>
                  </a:srgbClr>
                </a:solidFill>
                <a:latin typeface="微软雅黑" panose="020B0503020204020204" pitchFamily="34" charset="-122"/>
                <a:ea typeface="微软雅黑" panose="020B0503020204020204" pitchFamily="34" charset="-122"/>
              </a:rPr>
              <a:t>（九）编制管理手册</a:t>
            </a:r>
            <a:endParaRPr lang="zh-CN" altLang="zh-CN" sz="1350" dirty="0">
              <a:solidFill>
                <a:srgbClr val="9BBB59">
                  <a:lumMod val="20000"/>
                  <a:lumOff val="80000"/>
                </a:srgbClr>
              </a:solidFill>
              <a:latin typeface="微软雅黑" panose="020B0503020204020204" pitchFamily="34" charset="-122"/>
              <a:ea typeface="微软雅黑" panose="020B0503020204020204" pitchFamily="34" charset="-122"/>
            </a:endParaRPr>
          </a:p>
          <a:p>
            <a:pPr defTabSz="685800"/>
            <a:endParaRPr kumimoji="1" lang="zh-CN" altLang="en-US" sz="1350" dirty="0">
              <a:solidFill>
                <a:prstClr val="white"/>
              </a:solidFill>
              <a:latin typeface="Calibri" panose="020F0502020204030204"/>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3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310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42" presetClass="entr" presetSubtype="0" fill="hold" grpId="0" nodeType="withEffect">
                                  <p:stCondLst>
                                    <p:cond delay="70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300"/>
                                        <p:tgtEl>
                                          <p:spTgt spid="60"/>
                                        </p:tgtEl>
                                      </p:cBhvr>
                                    </p:animEffect>
                                    <p:anim calcmode="lin" valueType="num">
                                      <p:cBhvr>
                                        <p:cTn id="16" dur="300" fill="hold"/>
                                        <p:tgtEl>
                                          <p:spTgt spid="60"/>
                                        </p:tgtEl>
                                        <p:attrNameLst>
                                          <p:attrName>ppt_x</p:attrName>
                                        </p:attrNameLst>
                                      </p:cBhvr>
                                      <p:tavLst>
                                        <p:tav tm="0">
                                          <p:val>
                                            <p:strVal val="#ppt_x"/>
                                          </p:val>
                                        </p:tav>
                                        <p:tav tm="100000">
                                          <p:val>
                                            <p:strVal val="#ppt_x"/>
                                          </p:val>
                                        </p:tav>
                                      </p:tavLst>
                                    </p:anim>
                                    <p:anim calcmode="lin" valueType="num">
                                      <p:cBhvr>
                                        <p:cTn id="17" dur="300" fill="hold"/>
                                        <p:tgtEl>
                                          <p:spTgt spid="6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7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300"/>
                                        <p:tgtEl>
                                          <p:spTgt spid="44"/>
                                        </p:tgtEl>
                                      </p:cBhvr>
                                    </p:animEffect>
                                    <p:anim calcmode="lin" valueType="num">
                                      <p:cBhvr>
                                        <p:cTn id="21" dur="300" fill="hold"/>
                                        <p:tgtEl>
                                          <p:spTgt spid="44"/>
                                        </p:tgtEl>
                                        <p:attrNameLst>
                                          <p:attrName>ppt_x</p:attrName>
                                        </p:attrNameLst>
                                      </p:cBhvr>
                                      <p:tavLst>
                                        <p:tav tm="0">
                                          <p:val>
                                            <p:strVal val="#ppt_x"/>
                                          </p:val>
                                        </p:tav>
                                        <p:tav tm="100000">
                                          <p:val>
                                            <p:strVal val="#ppt_x"/>
                                          </p:val>
                                        </p:tav>
                                      </p:tavLst>
                                    </p:anim>
                                    <p:anim calcmode="lin" valueType="num">
                                      <p:cBhvr>
                                        <p:cTn id="22" dur="3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0" grpId="0"/>
      <p:bldP spid="4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19871" t="38411" r="33041" b="15062"/>
          <a:stretch>
            <a:fillRect/>
          </a:stretch>
        </p:blipFill>
        <p:spPr>
          <a:xfrm>
            <a:off x="5401558" y="3181547"/>
            <a:ext cx="3715340" cy="1866866"/>
          </a:xfrm>
          <a:prstGeom prst="rect">
            <a:avLst/>
          </a:prstGeom>
        </p:spPr>
      </p:pic>
      <p:grpSp>
        <p:nvGrpSpPr>
          <p:cNvPr id="3" name="组合 2"/>
          <p:cNvGrpSpPr/>
          <p:nvPr/>
        </p:nvGrpSpPr>
        <p:grpSpPr>
          <a:xfrm>
            <a:off x="207941" y="904127"/>
            <a:ext cx="6314718" cy="2463745"/>
            <a:chOff x="1872672" y="2155065"/>
            <a:chExt cx="5450799" cy="2463746"/>
          </a:xfrm>
        </p:grpSpPr>
        <p:grpSp>
          <p:nvGrpSpPr>
            <p:cNvPr id="2" name="组合 1"/>
            <p:cNvGrpSpPr/>
            <p:nvPr/>
          </p:nvGrpSpPr>
          <p:grpSpPr>
            <a:xfrm>
              <a:off x="1872672" y="2156904"/>
              <a:ext cx="1138540" cy="2461907"/>
              <a:chOff x="3111110" y="2906352"/>
              <a:chExt cx="1973626" cy="3282542"/>
            </a:xfrm>
          </p:grpSpPr>
          <p:sp>
            <p:nvSpPr>
              <p:cNvPr id="19" name="圆角矩形 18"/>
              <p:cNvSpPr/>
              <p:nvPr/>
            </p:nvSpPr>
            <p:spPr>
              <a:xfrm>
                <a:off x="3135349" y="3208763"/>
                <a:ext cx="1900268"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grpSp>
            <p:nvGrpSpPr>
              <p:cNvPr id="20" name="组合 19"/>
              <p:cNvGrpSpPr/>
              <p:nvPr/>
            </p:nvGrpSpPr>
            <p:grpSpPr>
              <a:xfrm>
                <a:off x="3111110" y="2906352"/>
                <a:ext cx="1973626" cy="2168550"/>
                <a:chOff x="3917149" y="3866355"/>
                <a:chExt cx="1934714" cy="1142902"/>
              </a:xfrm>
            </p:grpSpPr>
            <p:grpSp>
              <p:nvGrpSpPr>
                <p:cNvPr id="25" name="组合 24"/>
                <p:cNvGrpSpPr/>
                <p:nvPr/>
              </p:nvGrpSpPr>
              <p:grpSpPr>
                <a:xfrm>
                  <a:off x="3917149" y="3866355"/>
                  <a:ext cx="1934714" cy="498045"/>
                  <a:chOff x="3917149" y="3866355"/>
                  <a:chExt cx="1934714" cy="498045"/>
                </a:xfrm>
              </p:grpSpPr>
              <p:sp>
                <p:nvSpPr>
                  <p:cNvPr id="27" name="圆角矩形 26"/>
                  <p:cNvSpPr/>
                  <p:nvPr/>
                </p:nvSpPr>
                <p:spPr>
                  <a:xfrm>
                    <a:off x="3917149" y="3866355"/>
                    <a:ext cx="1872959" cy="49804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28" name="文本框 63"/>
                  <p:cNvSpPr txBox="1"/>
                  <p:nvPr/>
                </p:nvSpPr>
                <p:spPr>
                  <a:xfrm>
                    <a:off x="3989064" y="3993448"/>
                    <a:ext cx="1862799" cy="367674"/>
                  </a:xfrm>
                  <a:prstGeom prst="rect">
                    <a:avLst/>
                  </a:prstGeom>
                  <a:noFill/>
                </p:spPr>
                <p:txBody>
                  <a:bodyPr wrap="square" rtlCol="0">
                    <a:spAutoFit/>
                  </a:bodyP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高层主导</a:t>
                    </a:r>
                    <a:endParaRPr lang="zh-CN" altLang="en-US" sz="1400" b="1" dirty="0">
                      <a:solidFill>
                        <a:prstClr val="white"/>
                      </a:solidFill>
                      <a:latin typeface="微软雅黑" panose="020B0503020204020204" pitchFamily="34" charset="-122"/>
                      <a:ea typeface="微软雅黑" panose="020B0503020204020204" pitchFamily="34" charset="-122"/>
                    </a:endParaRPr>
                  </a:p>
                  <a:p>
                    <a:pPr algn="ctr" defTabSz="914400"/>
                    <a:endParaRPr lang="zh-CN" altLang="en-US" sz="1400" b="1" dirty="0">
                      <a:solidFill>
                        <a:prstClr val="white"/>
                      </a:solidFill>
                      <a:latin typeface="微软雅黑" panose="020B0503020204020204" pitchFamily="34" charset="-122"/>
                      <a:ea typeface="微软雅黑" panose="020B0503020204020204" pitchFamily="34" charset="-122"/>
                    </a:endParaRPr>
                  </a:p>
                </p:txBody>
              </p:sp>
            </p:grpSp>
            <p:sp>
              <p:nvSpPr>
                <p:cNvPr id="26" name="文本框 61"/>
                <p:cNvSpPr txBox="1"/>
                <p:nvPr/>
              </p:nvSpPr>
              <p:spPr>
                <a:xfrm>
                  <a:off x="4024615" y="4425304"/>
                  <a:ext cx="1695390" cy="583953"/>
                </a:xfrm>
                <a:prstGeom prst="rect">
                  <a:avLst/>
                </a:prstGeom>
                <a:noFill/>
              </p:spPr>
              <p:txBody>
                <a:bodyPr wrap="square" rtlCol="0">
                  <a:spAutoFit/>
                </a:bodyPr>
                <a:lstStyle/>
                <a:p>
                  <a:pPr algn="just" defTabSz="9144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企业的中高层管理人员应带头践行合规政策 。</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86" name="组合 85"/>
            <p:cNvGrpSpPr/>
            <p:nvPr/>
          </p:nvGrpSpPr>
          <p:grpSpPr>
            <a:xfrm>
              <a:off x="3000161" y="2155070"/>
              <a:ext cx="2907450" cy="2461683"/>
              <a:chOff x="1118413" y="2888667"/>
              <a:chExt cx="1627295" cy="3285270"/>
            </a:xfrm>
          </p:grpSpPr>
          <p:sp>
            <p:nvSpPr>
              <p:cNvPr id="87" name="圆角矩形 18"/>
              <p:cNvSpPr/>
              <p:nvPr/>
            </p:nvSpPr>
            <p:spPr>
              <a:xfrm>
                <a:off x="1118413" y="3193806"/>
                <a:ext cx="1627295"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grpSp>
            <p:nvGrpSpPr>
              <p:cNvPr id="88" name="组合 87"/>
              <p:cNvGrpSpPr/>
              <p:nvPr/>
            </p:nvGrpSpPr>
            <p:grpSpPr>
              <a:xfrm>
                <a:off x="1118413" y="2888667"/>
                <a:ext cx="1627295" cy="2953421"/>
                <a:chOff x="1963739" y="3857031"/>
                <a:chExt cx="1595210" cy="1556555"/>
              </a:xfrm>
            </p:grpSpPr>
            <p:grpSp>
              <p:nvGrpSpPr>
                <p:cNvPr id="89" name="组合 88"/>
                <p:cNvGrpSpPr/>
                <p:nvPr/>
              </p:nvGrpSpPr>
              <p:grpSpPr>
                <a:xfrm>
                  <a:off x="1963739" y="3857031"/>
                  <a:ext cx="1595210" cy="486424"/>
                  <a:chOff x="1963739" y="3857031"/>
                  <a:chExt cx="1595210" cy="486424"/>
                </a:xfrm>
              </p:grpSpPr>
              <p:sp>
                <p:nvSpPr>
                  <p:cNvPr id="91" name="圆角矩形 26"/>
                  <p:cNvSpPr/>
                  <p:nvPr/>
                </p:nvSpPr>
                <p:spPr>
                  <a:xfrm>
                    <a:off x="1963739" y="3857031"/>
                    <a:ext cx="1595210" cy="48642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92" name="文本框 63"/>
                  <p:cNvSpPr txBox="1"/>
                  <p:nvPr/>
                </p:nvSpPr>
                <p:spPr>
                  <a:xfrm>
                    <a:off x="1967018" y="3990195"/>
                    <a:ext cx="1561795" cy="216478"/>
                  </a:xfrm>
                  <a:prstGeom prst="rect">
                    <a:avLst/>
                  </a:prstGeom>
                  <a:noFill/>
                </p:spPr>
                <p:txBody>
                  <a:bodyPr wrap="square" rtlCol="0">
                    <a:spAutoFit/>
                  </a:bodyP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全面覆盖</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grpSp>
            <p:sp>
              <p:nvSpPr>
                <p:cNvPr id="90" name="文本框 61"/>
                <p:cNvSpPr txBox="1"/>
                <p:nvPr/>
              </p:nvSpPr>
              <p:spPr>
                <a:xfrm>
                  <a:off x="1997387" y="4417787"/>
                  <a:ext cx="1531426" cy="995799"/>
                </a:xfrm>
                <a:prstGeom prst="rect">
                  <a:avLst/>
                </a:prstGeom>
                <a:noFill/>
              </p:spPr>
              <p:txBody>
                <a:bodyPr wrap="square" rtlCol="0">
                  <a:spAutoFit/>
                </a:bodyPr>
                <a:lstStyle/>
                <a:p>
                  <a:pPr algn="just" defTabSz="9144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声明面向全体员工，也可向合作伙伴</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如供应商、货运代理、分销商、销售代理、合资合作伙伴、技术交流方、其他代理商等</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分发声明，宣示本企业的出口管制合规立场。</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914400"/>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914400"/>
                  <a:r>
                    <a:rPr lang="zh-CN" altLang="en-US" sz="1350" dirty="0">
                      <a:solidFill>
                        <a:srgbClr val="F79646">
                          <a:lumMod val="75000"/>
                        </a:srgbClr>
                      </a:solidFill>
                      <a:latin typeface="微软雅黑" panose="020B0503020204020204" pitchFamily="34" charset="-122"/>
                      <a:ea typeface="微软雅黑" panose="020B0503020204020204" pitchFamily="34" charset="-122"/>
                    </a:rPr>
                    <a:t>如有必要，可以要求合作伙伴签署出口管制合规承诺书。</a:t>
                  </a:r>
                  <a:endParaRPr lang="zh-CN" altLang="en-US" sz="1350" dirty="0">
                    <a:solidFill>
                      <a:srgbClr val="F79646">
                        <a:lumMod val="75000"/>
                      </a:srgbClr>
                    </a:solidFill>
                    <a:latin typeface="微软雅黑" panose="020B0503020204020204" pitchFamily="34" charset="-122"/>
                    <a:ea typeface="微软雅黑" panose="020B0503020204020204" pitchFamily="34" charset="-122"/>
                  </a:endParaRPr>
                </a:p>
              </p:txBody>
            </p:sp>
          </p:grpSp>
        </p:grpSp>
        <p:grpSp>
          <p:nvGrpSpPr>
            <p:cNvPr id="93" name="组合 92"/>
            <p:cNvGrpSpPr/>
            <p:nvPr/>
          </p:nvGrpSpPr>
          <p:grpSpPr>
            <a:xfrm>
              <a:off x="5993051" y="2155065"/>
              <a:ext cx="1330420" cy="2424431"/>
              <a:chOff x="-193568" y="2888193"/>
              <a:chExt cx="2884060" cy="3232571"/>
            </a:xfrm>
          </p:grpSpPr>
          <p:sp>
            <p:nvSpPr>
              <p:cNvPr id="94" name="圆角矩形 18"/>
              <p:cNvSpPr/>
              <p:nvPr/>
            </p:nvSpPr>
            <p:spPr>
              <a:xfrm>
                <a:off x="-114788" y="3140633"/>
                <a:ext cx="2731002" cy="298013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grpSp>
            <p:nvGrpSpPr>
              <p:cNvPr id="95" name="组合 94"/>
              <p:cNvGrpSpPr/>
              <p:nvPr/>
            </p:nvGrpSpPr>
            <p:grpSpPr>
              <a:xfrm>
                <a:off x="-193568" y="2888193"/>
                <a:ext cx="2884060" cy="3155836"/>
                <a:chOff x="677625" y="3856786"/>
                <a:chExt cx="2827196" cy="1663237"/>
              </a:xfrm>
            </p:grpSpPr>
            <p:grpSp>
              <p:nvGrpSpPr>
                <p:cNvPr id="96" name="组合 95"/>
                <p:cNvGrpSpPr/>
                <p:nvPr/>
              </p:nvGrpSpPr>
              <p:grpSpPr>
                <a:xfrm>
                  <a:off x="677625" y="3856786"/>
                  <a:ext cx="2827196" cy="599279"/>
                  <a:chOff x="677625" y="3856786"/>
                  <a:chExt cx="2827196" cy="599279"/>
                </a:xfrm>
              </p:grpSpPr>
              <p:sp>
                <p:nvSpPr>
                  <p:cNvPr id="98" name="圆角矩形 26"/>
                  <p:cNvSpPr/>
                  <p:nvPr/>
                </p:nvSpPr>
                <p:spPr>
                  <a:xfrm>
                    <a:off x="677625" y="3856786"/>
                    <a:ext cx="2791113" cy="4993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99" name="文本框 63"/>
                  <p:cNvSpPr txBox="1"/>
                  <p:nvPr/>
                </p:nvSpPr>
                <p:spPr>
                  <a:xfrm>
                    <a:off x="694636" y="4012694"/>
                    <a:ext cx="2810185" cy="443371"/>
                  </a:xfrm>
                  <a:prstGeom prst="rect">
                    <a:avLst/>
                  </a:prstGeom>
                  <a:noFill/>
                </p:spPr>
                <p:txBody>
                  <a:bodyPr wrap="square" rtlCol="0">
                    <a:spAutoFit/>
                  </a:bodyP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适时更新 </a:t>
                    </a:r>
                    <a:endParaRPr lang="zh-CN" altLang="en-US" sz="1400" b="1" dirty="0">
                      <a:solidFill>
                        <a:prstClr val="white"/>
                      </a:solidFill>
                      <a:latin typeface="微软雅黑" panose="020B0503020204020204" pitchFamily="34" charset="-122"/>
                      <a:ea typeface="微软雅黑" panose="020B0503020204020204" pitchFamily="34" charset="-122"/>
                    </a:endParaRPr>
                  </a:p>
                  <a:p>
                    <a:pPr algn="ctr" defTabSz="914400"/>
                    <a:endParaRPr lang="zh-CN" altLang="en-US" sz="2100" b="1" dirty="0">
                      <a:solidFill>
                        <a:prstClr val="white"/>
                      </a:solidFill>
                      <a:latin typeface="微软雅黑" panose="020B0503020204020204" pitchFamily="34" charset="-122"/>
                      <a:ea typeface="微软雅黑" panose="020B0503020204020204" pitchFamily="34" charset="-122"/>
                    </a:endParaRPr>
                  </a:p>
                </p:txBody>
              </p:sp>
            </p:grpSp>
            <p:sp>
              <p:nvSpPr>
                <p:cNvPr id="97" name="文本框 61"/>
                <p:cNvSpPr txBox="1"/>
                <p:nvPr/>
              </p:nvSpPr>
              <p:spPr>
                <a:xfrm>
                  <a:off x="867084" y="4417002"/>
                  <a:ext cx="2412196" cy="1103021"/>
                </a:xfrm>
                <a:prstGeom prst="rect">
                  <a:avLst/>
                </a:prstGeom>
                <a:noFill/>
              </p:spPr>
              <p:txBody>
                <a:bodyPr wrap="square" rtlCol="0">
                  <a:spAutoFit/>
                </a:bodyPr>
                <a:lstStyle/>
                <a:p>
                  <a:pPr algn="just" defTabSz="9144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声明应适时进行更新，以确保声明能够符合现时有效的法律法规要求、满足最新形势的要求、契合企业自身的合规需求。</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pic>
        <p:nvPicPr>
          <p:cNvPr id="31" name="图片 30"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32"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拟定政策声明</a:t>
            </a:r>
            <a:endParaRPr lang="en-US" altLang="zh-CN" sz="2000" b="1"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anim calcmode="lin" valueType="num">
                                      <p:cBhvr>
                                        <p:cTn id="8" dur="300" fill="hold"/>
                                        <p:tgtEl>
                                          <p:spTgt spid="32"/>
                                        </p:tgtEl>
                                        <p:attrNameLst>
                                          <p:attrName>ppt_x</p:attrName>
                                        </p:attrNameLst>
                                      </p:cBhvr>
                                      <p:tavLst>
                                        <p:tav tm="0">
                                          <p:val>
                                            <p:strVal val="#ppt_x"/>
                                          </p:val>
                                        </p:tav>
                                        <p:tav tm="100000">
                                          <p:val>
                                            <p:strVal val="#ppt_x"/>
                                          </p:val>
                                        </p:tav>
                                      </p:tavLst>
                                    </p:anim>
                                    <p:anim calcmode="lin" valueType="num">
                                      <p:cBhvr>
                                        <p:cTn id="9" dur="3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551" y="798647"/>
            <a:ext cx="4544384" cy="1954381"/>
          </a:xfrm>
          <a:prstGeom prst="rect">
            <a:avLst/>
          </a:prstGeom>
          <a:noFill/>
        </p:spPr>
        <p:txBody>
          <a:bodyPr wrap="square" rtlCol="0">
            <a:spAutoFit/>
          </a:bodyPr>
          <a:lstStyle/>
          <a:p>
            <a:pPr defTabSz="914400"/>
            <a:r>
              <a:rPr lang="zh-CN" altLang="en-US" sz="1100" b="1" dirty="0">
                <a:solidFill>
                  <a:srgbClr val="4472C4">
                    <a:lumMod val="50000"/>
                  </a:srgbClr>
                </a:solidFill>
                <a:latin typeface="微软雅黑" panose="020B0503020204020204" pitchFamily="34" charset="-122"/>
                <a:ea typeface="微软雅黑" panose="020B0503020204020204" pitchFamily="34" charset="-122"/>
              </a:rPr>
              <a:t>建立组织机构的内容</a:t>
            </a:r>
            <a:endParaRPr lang="en-US" altLang="zh-CN" sz="1100" b="1"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100" dirty="0">
                <a:solidFill>
                  <a:srgbClr val="4472C4">
                    <a:lumMod val="50000"/>
                  </a:srgbClr>
                </a:solidFill>
                <a:latin typeface="微软雅黑" panose="020B0503020204020204" pitchFamily="34" charset="-122"/>
                <a:ea typeface="微软雅黑" panose="020B0503020204020204" pitchFamily="34" charset="-122"/>
              </a:rPr>
              <a:t>有条件的出口经营者可参考示例的组织管理体系，或将出口管制合规组织机构嵌入现有合规管理体系。</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100" dirty="0">
                <a:solidFill>
                  <a:srgbClr val="4472C4">
                    <a:lumMod val="50000"/>
                  </a:srgbClr>
                </a:solidFill>
                <a:latin typeface="微软雅黑" panose="020B0503020204020204" pitchFamily="34" charset="-122"/>
                <a:ea typeface="微软雅黑" panose="020B0503020204020204" pitchFamily="34" charset="-122"/>
              </a:rPr>
              <a:t>下属单位可参照。具有独立法人资格的下属单位也可建立独立的出口管制内部合规制度。</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100" dirty="0">
                <a:solidFill>
                  <a:srgbClr val="4472C4">
                    <a:lumMod val="50000"/>
                  </a:srgbClr>
                </a:solidFill>
                <a:latin typeface="微软雅黑" panose="020B0503020204020204" pitchFamily="34" charset="-122"/>
                <a:ea typeface="微软雅黑" panose="020B0503020204020204" pitchFamily="34" charset="-122"/>
              </a:rPr>
              <a:t>尚不具备条件的出口经营者可根据出口管制业务规模、全面风险评估结果等酌情调整。</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27612" y="833272"/>
            <a:ext cx="3255494" cy="4154984"/>
          </a:xfrm>
          <a:prstGeom prst="rect">
            <a:avLst/>
          </a:prstGeom>
          <a:solidFill>
            <a:schemeClr val="accent3">
              <a:lumMod val="20000"/>
              <a:lumOff val="80000"/>
            </a:schemeClr>
          </a:solidFill>
        </p:spPr>
        <p:txBody>
          <a:bodyPr wrap="square" rtlCol="0">
            <a:spAutoFit/>
          </a:bodyPr>
          <a:lstStyle/>
          <a:p>
            <a:pPr defTabSz="914400"/>
            <a:r>
              <a:rPr lang="zh-CN" altLang="en-US" sz="1100" b="1" dirty="0">
                <a:solidFill>
                  <a:srgbClr val="4472C4">
                    <a:lumMod val="50000"/>
                  </a:srgbClr>
                </a:solidFill>
                <a:latin typeface="微软雅黑" panose="020B0503020204020204" pitchFamily="34" charset="-122"/>
                <a:ea typeface="微软雅黑" panose="020B0503020204020204" pitchFamily="34" charset="-122"/>
              </a:rPr>
              <a:t>建立组织机构的实施要点</a:t>
            </a:r>
            <a:endParaRPr lang="en-US" altLang="zh-CN" sz="1100" b="1"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zh-CN" altLang="en-US" sz="1100" b="1" dirty="0">
              <a:solidFill>
                <a:srgbClr val="4472C4">
                  <a:lumMod val="50000"/>
                </a:srgbClr>
              </a:solidFill>
              <a:latin typeface="微软雅黑" panose="020B0503020204020204" pitchFamily="34" charset="-122"/>
              <a:ea typeface="微软雅黑" panose="020B0503020204020204" pitchFamily="34" charset="-122"/>
            </a:endParaRPr>
          </a:p>
          <a:p>
            <a:pPr defTabSz="914400"/>
            <a:r>
              <a:rPr lang="en-US" altLang="zh-CN" sz="1100" b="1" dirty="0">
                <a:solidFill>
                  <a:srgbClr val="F79646">
                    <a:lumMod val="75000"/>
                  </a:srgbClr>
                </a:solidFill>
                <a:latin typeface="微软雅黑" panose="020B0503020204020204" pitchFamily="34" charset="-122"/>
                <a:ea typeface="微软雅黑" panose="020B0503020204020204" pitchFamily="34" charset="-122"/>
              </a:rPr>
              <a:t>1. </a:t>
            </a:r>
            <a:r>
              <a:rPr lang="zh-CN" altLang="en-US" sz="1100" b="1" dirty="0">
                <a:solidFill>
                  <a:srgbClr val="F79646">
                    <a:lumMod val="75000"/>
                  </a:srgbClr>
                </a:solidFill>
                <a:latin typeface="微软雅黑" panose="020B0503020204020204" pitchFamily="34" charset="-122"/>
                <a:ea typeface="微软雅黑" panose="020B0503020204020204" pitchFamily="34" charset="-122"/>
              </a:rPr>
              <a:t>强化责任</a:t>
            </a:r>
            <a:endParaRPr lang="zh-CN" altLang="en-US"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4472C4">
                    <a:lumMod val="50000"/>
                  </a:srgbClr>
                </a:solidFill>
                <a:latin typeface="微软雅黑" panose="020B0503020204020204" pitchFamily="34" charset="-122"/>
                <a:ea typeface="微软雅黑" panose="020B0503020204020204" pitchFamily="34" charset="-122"/>
              </a:rPr>
              <a:t>落实领导责任；建立全员合规责任制；建立</a:t>
            </a:r>
            <a:r>
              <a:rPr lang="en-GB" altLang="zh-CN" sz="1100" dirty="0">
                <a:solidFill>
                  <a:srgbClr val="4472C4">
                    <a:lumMod val="50000"/>
                  </a:srgbClr>
                </a:solidFill>
                <a:latin typeface="微软雅黑" panose="020B0503020204020204" pitchFamily="34" charset="-122"/>
                <a:ea typeface="微软雅黑" panose="020B0503020204020204" pitchFamily="34" charset="-122"/>
              </a:rPr>
              <a:t>AB</a:t>
            </a:r>
            <a:r>
              <a:rPr lang="zh-CN" altLang="en-US" sz="1100" dirty="0">
                <a:solidFill>
                  <a:srgbClr val="4472C4">
                    <a:lumMod val="50000"/>
                  </a:srgbClr>
                </a:solidFill>
                <a:latin typeface="微软雅黑" panose="020B0503020204020204" pitchFamily="34" charset="-122"/>
                <a:ea typeface="微软雅黑" panose="020B0503020204020204" pitchFamily="34" charset="-122"/>
              </a:rPr>
              <a:t>角工作制度，确保合规负责人员不在岗位时，有相应工作人员可承担其工作任务。</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a:p>
            <a:pPr defTabSz="914400"/>
            <a:r>
              <a:rPr lang="en-US" altLang="zh-CN" sz="1100" b="1" dirty="0">
                <a:solidFill>
                  <a:srgbClr val="F79646">
                    <a:lumMod val="75000"/>
                  </a:srgbClr>
                </a:solidFill>
                <a:latin typeface="微软雅黑" panose="020B0503020204020204" pitchFamily="34" charset="-122"/>
                <a:ea typeface="微软雅黑" panose="020B0503020204020204" pitchFamily="34" charset="-122"/>
              </a:rPr>
              <a:t>2. </a:t>
            </a:r>
            <a:r>
              <a:rPr lang="zh-CN" altLang="en-US" sz="1100" b="1" dirty="0">
                <a:solidFill>
                  <a:srgbClr val="F79646">
                    <a:lumMod val="75000"/>
                  </a:srgbClr>
                </a:solidFill>
                <a:latin typeface="微软雅黑" panose="020B0503020204020204" pitchFamily="34" charset="-122"/>
                <a:ea typeface="微软雅黑" panose="020B0503020204020204" pitchFamily="34" charset="-122"/>
              </a:rPr>
              <a:t>客观独立</a:t>
            </a:r>
            <a:endParaRPr lang="zh-CN" altLang="en-US"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4472C4">
                    <a:lumMod val="50000"/>
                  </a:srgbClr>
                </a:solidFill>
                <a:latin typeface="微软雅黑" panose="020B0503020204020204" pitchFamily="34" charset="-122"/>
                <a:ea typeface="微软雅黑" panose="020B0503020204020204" pitchFamily="34" charset="-122"/>
              </a:rPr>
              <a:t>出口管制合规部门独立于销售、出口等相关业务部门之外</a:t>
            </a:r>
            <a:r>
              <a:rPr lang="en-US" altLang="zh-CN" sz="1100" dirty="0">
                <a:solidFill>
                  <a:srgbClr val="4472C4">
                    <a:lumMod val="50000"/>
                  </a:srgbClr>
                </a:solidFill>
                <a:latin typeface="微软雅黑" panose="020B0503020204020204" pitchFamily="34" charset="-122"/>
                <a:ea typeface="微软雅黑" panose="020B0503020204020204" pitchFamily="34" charset="-122"/>
              </a:rPr>
              <a:t>(</a:t>
            </a:r>
            <a:r>
              <a:rPr lang="zh-CN" altLang="en-US" sz="1100" dirty="0">
                <a:solidFill>
                  <a:srgbClr val="4472C4">
                    <a:lumMod val="50000"/>
                  </a:srgbClr>
                </a:solidFill>
                <a:latin typeface="微软雅黑" panose="020B0503020204020204" pitchFamily="34" charset="-122"/>
                <a:ea typeface="微软雅黑" panose="020B0503020204020204" pitchFamily="34" charset="-122"/>
              </a:rPr>
              <a:t>中小企业可不设置专门的合规部门</a:t>
            </a:r>
            <a:r>
              <a:rPr lang="en-US" altLang="zh-CN" sz="1100" dirty="0">
                <a:solidFill>
                  <a:srgbClr val="4472C4">
                    <a:lumMod val="50000"/>
                  </a:srgbClr>
                </a:solidFill>
                <a:latin typeface="微软雅黑" panose="020B0503020204020204" pitchFamily="34" charset="-122"/>
                <a:ea typeface="微软雅黑" panose="020B0503020204020204" pitchFamily="34" charset="-122"/>
              </a:rPr>
              <a:t>)</a:t>
            </a:r>
            <a:r>
              <a:rPr lang="zh-CN" altLang="en-US" sz="1100" dirty="0">
                <a:solidFill>
                  <a:srgbClr val="4472C4">
                    <a:lumMod val="50000"/>
                  </a:srgbClr>
                </a:solidFill>
                <a:latin typeface="微软雅黑" panose="020B0503020204020204" pitchFamily="34" charset="-122"/>
                <a:ea typeface="微软雅黑" panose="020B0503020204020204" pitchFamily="34" charset="-122"/>
              </a:rPr>
              <a:t>，合规管理不受其他部门和人员的干涉。</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a:p>
            <a:pPr defTabSz="914400"/>
            <a:r>
              <a:rPr lang="en-US" altLang="zh-CN" sz="1100" b="1" dirty="0">
                <a:solidFill>
                  <a:srgbClr val="F79646">
                    <a:lumMod val="75000"/>
                  </a:srgbClr>
                </a:solidFill>
                <a:latin typeface="微软雅黑" panose="020B0503020204020204" pitchFamily="34" charset="-122"/>
                <a:ea typeface="微软雅黑" panose="020B0503020204020204" pitchFamily="34" charset="-122"/>
              </a:rPr>
              <a:t>3. </a:t>
            </a:r>
            <a:r>
              <a:rPr lang="zh-CN" altLang="en-US" sz="1100" b="1" dirty="0">
                <a:solidFill>
                  <a:srgbClr val="F79646">
                    <a:lumMod val="75000"/>
                  </a:srgbClr>
                </a:solidFill>
                <a:latin typeface="微软雅黑" panose="020B0503020204020204" pitchFamily="34" charset="-122"/>
                <a:ea typeface="微软雅黑" panose="020B0503020204020204" pitchFamily="34" charset="-122"/>
              </a:rPr>
              <a:t>充分授权</a:t>
            </a:r>
            <a:endParaRPr lang="zh-CN" altLang="en-US"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4472C4">
                    <a:lumMod val="50000"/>
                  </a:srgbClr>
                </a:solidFill>
                <a:latin typeface="微软雅黑" panose="020B0503020204020204" pitchFamily="34" charset="-122"/>
                <a:ea typeface="微软雅黑" panose="020B0503020204020204" pitchFamily="34" charset="-122"/>
              </a:rPr>
              <a:t>例如，授予负责出口管制合规的部门和人员就相关交易向管理层提出否决建议的权利。</a:t>
            </a:r>
            <a:endParaRPr lang="en-US" altLang="zh-CN" sz="1100"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a:p>
            <a:pPr defTabSz="914400"/>
            <a:r>
              <a:rPr lang="en-US" altLang="zh-CN" sz="1100" b="1" dirty="0">
                <a:solidFill>
                  <a:srgbClr val="F79646">
                    <a:lumMod val="75000"/>
                  </a:srgbClr>
                </a:solidFill>
                <a:latin typeface="微软雅黑" panose="020B0503020204020204" pitchFamily="34" charset="-122"/>
                <a:ea typeface="微软雅黑" panose="020B0503020204020204" pitchFamily="34" charset="-122"/>
              </a:rPr>
              <a:t>4. </a:t>
            </a:r>
            <a:r>
              <a:rPr lang="zh-CN" altLang="en-US" sz="1100" b="1" dirty="0">
                <a:solidFill>
                  <a:srgbClr val="F79646">
                    <a:lumMod val="75000"/>
                  </a:srgbClr>
                </a:solidFill>
                <a:latin typeface="微软雅黑" panose="020B0503020204020204" pitchFamily="34" charset="-122"/>
                <a:ea typeface="微软雅黑" panose="020B0503020204020204" pitchFamily="34" charset="-122"/>
              </a:rPr>
              <a:t>合规优先</a:t>
            </a:r>
            <a:endParaRPr lang="zh-CN" altLang="en-US"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4472C4">
                    <a:lumMod val="50000"/>
                  </a:srgbClr>
                </a:solidFill>
                <a:latin typeface="微软雅黑" panose="020B0503020204020204" pitchFamily="34" charset="-122"/>
                <a:ea typeface="微软雅黑" panose="020B0503020204020204" pitchFamily="34" charset="-122"/>
              </a:rPr>
              <a:t>加强出口管制合规部门与其他业务部门之间的协调，当发生意见冲突时，坚持合规优先原则。</a:t>
            </a:r>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a:p>
            <a:pPr defTabSz="914400"/>
            <a:endParaRPr lang="en-US" altLang="zh-CN"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en-US" altLang="zh-CN" sz="1100" b="1" dirty="0">
                <a:solidFill>
                  <a:srgbClr val="F79646">
                    <a:lumMod val="75000"/>
                  </a:srgbClr>
                </a:solidFill>
                <a:latin typeface="微软雅黑" panose="020B0503020204020204" pitchFamily="34" charset="-122"/>
                <a:ea typeface="微软雅黑" panose="020B0503020204020204" pitchFamily="34" charset="-122"/>
              </a:rPr>
              <a:t>5. </a:t>
            </a:r>
            <a:r>
              <a:rPr lang="zh-CN" altLang="en-US" sz="1100" b="1" dirty="0">
                <a:solidFill>
                  <a:srgbClr val="F79646">
                    <a:lumMod val="75000"/>
                  </a:srgbClr>
                </a:solidFill>
                <a:latin typeface="微软雅黑" panose="020B0503020204020204" pitchFamily="34" charset="-122"/>
                <a:ea typeface="微软雅黑" panose="020B0503020204020204" pitchFamily="34" charset="-122"/>
              </a:rPr>
              <a:t>考核激励。</a:t>
            </a:r>
            <a:endParaRPr lang="zh-CN" altLang="en-US" sz="110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4472C4">
                    <a:lumMod val="50000"/>
                  </a:srgbClr>
                </a:solidFill>
                <a:latin typeface="微软雅黑" panose="020B0503020204020204" pitchFamily="34" charset="-122"/>
                <a:ea typeface="微软雅黑" panose="020B0503020204020204" pitchFamily="34" charset="-122"/>
              </a:rPr>
              <a:t>将合规审计结果纳入年度考核，将合规履行评价结果作为员工考核、干部任用、评先选优等工作的重要依据。</a:t>
            </a:r>
            <a:endParaRPr lang="zh-CN" altLang="en-US" sz="1100" dirty="0">
              <a:solidFill>
                <a:srgbClr val="4472C4">
                  <a:lumMod val="50000"/>
                </a:srgbClr>
              </a:solidFill>
              <a:latin typeface="微软雅黑" panose="020B0503020204020204" pitchFamily="34" charset="-122"/>
              <a:ea typeface="微软雅黑" panose="020B0503020204020204" pitchFamily="34" charset="-122"/>
            </a:endParaRPr>
          </a:p>
        </p:txBody>
      </p:sp>
      <p:pic>
        <p:nvPicPr>
          <p:cNvPr id="3" name="图片 2" descr="图示&#10;&#10;描述已自动生成"/>
          <p:cNvPicPr>
            <a:picLocks noChangeAspect="1"/>
          </p:cNvPicPr>
          <p:nvPr/>
        </p:nvPicPr>
        <p:blipFill rotWithShape="1">
          <a:blip r:embed="rId1">
            <a:extLst>
              <a:ext uri="{28A0092B-C50C-407E-A947-70E740481C1C}">
                <a14:useLocalDpi xmlns:a14="http://schemas.microsoft.com/office/drawing/2010/main" val="0"/>
              </a:ext>
            </a:extLst>
          </a:blip>
          <a:srcRect b="25046"/>
          <a:stretch>
            <a:fillRect/>
          </a:stretch>
        </p:blipFill>
        <p:spPr>
          <a:xfrm>
            <a:off x="862080" y="2684872"/>
            <a:ext cx="4305693" cy="2374415"/>
          </a:xfrm>
          <a:prstGeom prst="rect">
            <a:avLst/>
          </a:prstGeom>
          <a:effectLst>
            <a:softEdge rad="101600"/>
          </a:effectLst>
        </p:spPr>
      </p:pic>
      <p:pic>
        <p:nvPicPr>
          <p:cNvPr id="9" name="图片 8"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0"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建立组织机构</a:t>
            </a:r>
            <a:endParaRPr lang="en-US" altLang="zh-CN" sz="2000" b="1" dirty="0">
              <a:solidFill>
                <a:srgbClr val="5B9BD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ppt_x</p:attrName>
                                        </p:attrNameLst>
                                      </p:cBhvr>
                                      <p:tavLst>
                                        <p:tav tm="0">
                                          <p:val>
                                            <p:strVal val="#ppt_x"/>
                                          </p:val>
                                        </p:tav>
                                        <p:tav tm="100000">
                                          <p:val>
                                            <p:strVal val="#ppt_x"/>
                                          </p:val>
                                        </p:tav>
                                      </p:tavLst>
                                    </p:anim>
                                    <p:anim calcmode="lin" valueType="num">
                                      <p:cBhvr>
                                        <p:cTn id="9" dur="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999984"/>
            <a:ext cx="1517154" cy="1517154"/>
          </a:xfrm>
          <a:prstGeom prst="rect">
            <a:avLst/>
          </a:prstGeom>
        </p:spPr>
      </p:pic>
      <p:sp>
        <p:nvSpPr>
          <p:cNvPr id="5" name="文本框 4"/>
          <p:cNvSpPr txBox="1"/>
          <p:nvPr/>
        </p:nvSpPr>
        <p:spPr>
          <a:xfrm>
            <a:off x="1270283" y="656896"/>
            <a:ext cx="4532449" cy="4050853"/>
          </a:xfrm>
          <a:custGeom>
            <a:avLst/>
            <a:gdLst>
              <a:gd name="connsiteX0" fmla="*/ 0 w 4532449"/>
              <a:gd name="connsiteY0" fmla="*/ 0 h 4050853"/>
              <a:gd name="connsiteX1" fmla="*/ 430583 w 4532449"/>
              <a:gd name="connsiteY1" fmla="*/ 0 h 4050853"/>
              <a:gd name="connsiteX2" fmla="*/ 1087788 w 4532449"/>
              <a:gd name="connsiteY2" fmla="*/ 0 h 4050853"/>
              <a:gd name="connsiteX3" fmla="*/ 1699668 w 4532449"/>
              <a:gd name="connsiteY3" fmla="*/ 0 h 4050853"/>
              <a:gd name="connsiteX4" fmla="*/ 2130251 w 4532449"/>
              <a:gd name="connsiteY4" fmla="*/ 0 h 4050853"/>
              <a:gd name="connsiteX5" fmla="*/ 2696807 w 4532449"/>
              <a:gd name="connsiteY5" fmla="*/ 0 h 4050853"/>
              <a:gd name="connsiteX6" fmla="*/ 3127390 w 4532449"/>
              <a:gd name="connsiteY6" fmla="*/ 0 h 4050853"/>
              <a:gd name="connsiteX7" fmla="*/ 3784595 w 4532449"/>
              <a:gd name="connsiteY7" fmla="*/ 0 h 4050853"/>
              <a:gd name="connsiteX8" fmla="*/ 4532449 w 4532449"/>
              <a:gd name="connsiteY8" fmla="*/ 0 h 4050853"/>
              <a:gd name="connsiteX9" fmla="*/ 4532449 w 4532449"/>
              <a:gd name="connsiteY9" fmla="*/ 619202 h 4050853"/>
              <a:gd name="connsiteX10" fmla="*/ 4532449 w 4532449"/>
              <a:gd name="connsiteY10" fmla="*/ 1278912 h 4050853"/>
              <a:gd name="connsiteX11" fmla="*/ 4532449 w 4532449"/>
              <a:gd name="connsiteY11" fmla="*/ 1736080 h 4050853"/>
              <a:gd name="connsiteX12" fmla="*/ 4532449 w 4532449"/>
              <a:gd name="connsiteY12" fmla="*/ 2193248 h 4050853"/>
              <a:gd name="connsiteX13" fmla="*/ 4532449 w 4532449"/>
              <a:gd name="connsiteY13" fmla="*/ 2771941 h 4050853"/>
              <a:gd name="connsiteX14" fmla="*/ 4532449 w 4532449"/>
              <a:gd name="connsiteY14" fmla="*/ 3269617 h 4050853"/>
              <a:gd name="connsiteX15" fmla="*/ 4532449 w 4532449"/>
              <a:gd name="connsiteY15" fmla="*/ 4050853 h 4050853"/>
              <a:gd name="connsiteX16" fmla="*/ 3920568 w 4532449"/>
              <a:gd name="connsiteY16" fmla="*/ 4050853 h 4050853"/>
              <a:gd name="connsiteX17" fmla="*/ 3308688 w 4532449"/>
              <a:gd name="connsiteY17" fmla="*/ 4050853 h 4050853"/>
              <a:gd name="connsiteX18" fmla="*/ 2742132 w 4532449"/>
              <a:gd name="connsiteY18" fmla="*/ 4050853 h 4050853"/>
              <a:gd name="connsiteX19" fmla="*/ 2311549 w 4532449"/>
              <a:gd name="connsiteY19" fmla="*/ 4050853 h 4050853"/>
              <a:gd name="connsiteX20" fmla="*/ 1744993 w 4532449"/>
              <a:gd name="connsiteY20" fmla="*/ 4050853 h 4050853"/>
              <a:gd name="connsiteX21" fmla="*/ 1178437 w 4532449"/>
              <a:gd name="connsiteY21" fmla="*/ 4050853 h 4050853"/>
              <a:gd name="connsiteX22" fmla="*/ 611881 w 4532449"/>
              <a:gd name="connsiteY22" fmla="*/ 4050853 h 4050853"/>
              <a:gd name="connsiteX23" fmla="*/ 0 w 4532449"/>
              <a:gd name="connsiteY23" fmla="*/ 4050853 h 4050853"/>
              <a:gd name="connsiteX24" fmla="*/ 0 w 4532449"/>
              <a:gd name="connsiteY24" fmla="*/ 3391143 h 4050853"/>
              <a:gd name="connsiteX25" fmla="*/ 0 w 4532449"/>
              <a:gd name="connsiteY25" fmla="*/ 2852958 h 4050853"/>
              <a:gd name="connsiteX26" fmla="*/ 0 w 4532449"/>
              <a:gd name="connsiteY26" fmla="*/ 2274265 h 4050853"/>
              <a:gd name="connsiteX27" fmla="*/ 0 w 4532449"/>
              <a:gd name="connsiteY27" fmla="*/ 1817097 h 4050853"/>
              <a:gd name="connsiteX28" fmla="*/ 0 w 4532449"/>
              <a:gd name="connsiteY28" fmla="*/ 1157387 h 4050853"/>
              <a:gd name="connsiteX29" fmla="*/ 0 w 4532449"/>
              <a:gd name="connsiteY29" fmla="*/ 578693 h 4050853"/>
              <a:gd name="connsiteX30" fmla="*/ 0 w 4532449"/>
              <a:gd name="connsiteY30" fmla="*/ 0 h 405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32449" h="4050853" fill="none" extrusionOk="0">
                <a:moveTo>
                  <a:pt x="0" y="0"/>
                </a:moveTo>
                <a:cubicBezTo>
                  <a:pt x="145477" y="-43434"/>
                  <a:pt x="274639" y="16863"/>
                  <a:pt x="430583" y="0"/>
                </a:cubicBezTo>
                <a:cubicBezTo>
                  <a:pt x="586527" y="-16863"/>
                  <a:pt x="901416" y="38322"/>
                  <a:pt x="1087788" y="0"/>
                </a:cubicBezTo>
                <a:cubicBezTo>
                  <a:pt x="1274161" y="-38322"/>
                  <a:pt x="1436570" y="68606"/>
                  <a:pt x="1699668" y="0"/>
                </a:cubicBezTo>
                <a:cubicBezTo>
                  <a:pt x="1962766" y="-68606"/>
                  <a:pt x="1935618" y="39312"/>
                  <a:pt x="2130251" y="0"/>
                </a:cubicBezTo>
                <a:cubicBezTo>
                  <a:pt x="2324884" y="-39312"/>
                  <a:pt x="2467085" y="11626"/>
                  <a:pt x="2696807" y="0"/>
                </a:cubicBezTo>
                <a:cubicBezTo>
                  <a:pt x="2926529" y="-11626"/>
                  <a:pt x="2963291" y="39111"/>
                  <a:pt x="3127390" y="0"/>
                </a:cubicBezTo>
                <a:cubicBezTo>
                  <a:pt x="3291489" y="-39111"/>
                  <a:pt x="3618382" y="77463"/>
                  <a:pt x="3784595" y="0"/>
                </a:cubicBezTo>
                <a:cubicBezTo>
                  <a:pt x="3950809" y="-77463"/>
                  <a:pt x="4357643" y="83848"/>
                  <a:pt x="4532449" y="0"/>
                </a:cubicBezTo>
                <a:cubicBezTo>
                  <a:pt x="4544584" y="228155"/>
                  <a:pt x="4467974" y="385518"/>
                  <a:pt x="4532449" y="619202"/>
                </a:cubicBezTo>
                <a:cubicBezTo>
                  <a:pt x="4596924" y="852886"/>
                  <a:pt x="4473268" y="1126748"/>
                  <a:pt x="4532449" y="1278912"/>
                </a:cubicBezTo>
                <a:cubicBezTo>
                  <a:pt x="4591630" y="1431076"/>
                  <a:pt x="4478556" y="1604079"/>
                  <a:pt x="4532449" y="1736080"/>
                </a:cubicBezTo>
                <a:cubicBezTo>
                  <a:pt x="4586342" y="1868081"/>
                  <a:pt x="4511516" y="2057059"/>
                  <a:pt x="4532449" y="2193248"/>
                </a:cubicBezTo>
                <a:cubicBezTo>
                  <a:pt x="4553382" y="2329437"/>
                  <a:pt x="4478275" y="2483748"/>
                  <a:pt x="4532449" y="2771941"/>
                </a:cubicBezTo>
                <a:cubicBezTo>
                  <a:pt x="4586623" y="3060134"/>
                  <a:pt x="4484865" y="3093427"/>
                  <a:pt x="4532449" y="3269617"/>
                </a:cubicBezTo>
                <a:cubicBezTo>
                  <a:pt x="4580033" y="3445807"/>
                  <a:pt x="4523318" y="3767929"/>
                  <a:pt x="4532449" y="4050853"/>
                </a:cubicBezTo>
                <a:cubicBezTo>
                  <a:pt x="4325658" y="4099306"/>
                  <a:pt x="4134708" y="4017912"/>
                  <a:pt x="3920568" y="4050853"/>
                </a:cubicBezTo>
                <a:cubicBezTo>
                  <a:pt x="3706428" y="4083794"/>
                  <a:pt x="3469015" y="4043598"/>
                  <a:pt x="3308688" y="4050853"/>
                </a:cubicBezTo>
                <a:cubicBezTo>
                  <a:pt x="3148361" y="4058108"/>
                  <a:pt x="3023337" y="4021514"/>
                  <a:pt x="2742132" y="4050853"/>
                </a:cubicBezTo>
                <a:cubicBezTo>
                  <a:pt x="2460927" y="4080192"/>
                  <a:pt x="2439711" y="4020885"/>
                  <a:pt x="2311549" y="4050853"/>
                </a:cubicBezTo>
                <a:cubicBezTo>
                  <a:pt x="2183387" y="4080821"/>
                  <a:pt x="2007705" y="4041326"/>
                  <a:pt x="1744993" y="4050853"/>
                </a:cubicBezTo>
                <a:cubicBezTo>
                  <a:pt x="1482281" y="4060380"/>
                  <a:pt x="1330321" y="3989118"/>
                  <a:pt x="1178437" y="4050853"/>
                </a:cubicBezTo>
                <a:cubicBezTo>
                  <a:pt x="1026553" y="4112588"/>
                  <a:pt x="860713" y="4031206"/>
                  <a:pt x="611881" y="4050853"/>
                </a:cubicBezTo>
                <a:cubicBezTo>
                  <a:pt x="363049" y="4070500"/>
                  <a:pt x="146984" y="4020856"/>
                  <a:pt x="0" y="4050853"/>
                </a:cubicBezTo>
                <a:cubicBezTo>
                  <a:pt x="-15045" y="3793699"/>
                  <a:pt x="38354" y="3534461"/>
                  <a:pt x="0" y="3391143"/>
                </a:cubicBezTo>
                <a:cubicBezTo>
                  <a:pt x="-38354" y="3247825"/>
                  <a:pt x="18108" y="3095971"/>
                  <a:pt x="0" y="2852958"/>
                </a:cubicBezTo>
                <a:cubicBezTo>
                  <a:pt x="-18108" y="2609945"/>
                  <a:pt x="65301" y="2452310"/>
                  <a:pt x="0" y="2274265"/>
                </a:cubicBezTo>
                <a:cubicBezTo>
                  <a:pt x="-65301" y="2096220"/>
                  <a:pt x="53844" y="2019372"/>
                  <a:pt x="0" y="1817097"/>
                </a:cubicBezTo>
                <a:cubicBezTo>
                  <a:pt x="-53844" y="1614822"/>
                  <a:pt x="51916" y="1451655"/>
                  <a:pt x="0" y="1157387"/>
                </a:cubicBezTo>
                <a:cubicBezTo>
                  <a:pt x="-51916" y="863119"/>
                  <a:pt x="5467" y="801086"/>
                  <a:pt x="0" y="578693"/>
                </a:cubicBezTo>
                <a:cubicBezTo>
                  <a:pt x="-5467" y="356300"/>
                  <a:pt x="4139" y="287979"/>
                  <a:pt x="0" y="0"/>
                </a:cubicBezTo>
                <a:close/>
              </a:path>
              <a:path w="4532449" h="4050853" stroke="0" extrusionOk="0">
                <a:moveTo>
                  <a:pt x="0" y="0"/>
                </a:moveTo>
                <a:cubicBezTo>
                  <a:pt x="155846" y="-40396"/>
                  <a:pt x="276250" y="20006"/>
                  <a:pt x="521232" y="0"/>
                </a:cubicBezTo>
                <a:cubicBezTo>
                  <a:pt x="766214" y="-20006"/>
                  <a:pt x="825430" y="29656"/>
                  <a:pt x="1042463" y="0"/>
                </a:cubicBezTo>
                <a:cubicBezTo>
                  <a:pt x="1259496" y="-29656"/>
                  <a:pt x="1392301" y="37505"/>
                  <a:pt x="1563695" y="0"/>
                </a:cubicBezTo>
                <a:cubicBezTo>
                  <a:pt x="1735089" y="-37505"/>
                  <a:pt x="1879600" y="43254"/>
                  <a:pt x="1994278" y="0"/>
                </a:cubicBezTo>
                <a:cubicBezTo>
                  <a:pt x="2108956" y="-43254"/>
                  <a:pt x="2337108" y="18781"/>
                  <a:pt x="2606158" y="0"/>
                </a:cubicBezTo>
                <a:cubicBezTo>
                  <a:pt x="2875208" y="-18781"/>
                  <a:pt x="2889744" y="2903"/>
                  <a:pt x="3036741" y="0"/>
                </a:cubicBezTo>
                <a:cubicBezTo>
                  <a:pt x="3183738" y="-2903"/>
                  <a:pt x="3357217" y="19988"/>
                  <a:pt x="3557972" y="0"/>
                </a:cubicBezTo>
                <a:cubicBezTo>
                  <a:pt x="3758727" y="-19988"/>
                  <a:pt x="4102115" y="51674"/>
                  <a:pt x="4532449" y="0"/>
                </a:cubicBezTo>
                <a:cubicBezTo>
                  <a:pt x="4549153" y="177959"/>
                  <a:pt x="4501541" y="507370"/>
                  <a:pt x="4532449" y="659710"/>
                </a:cubicBezTo>
                <a:cubicBezTo>
                  <a:pt x="4563357" y="812050"/>
                  <a:pt x="4505575" y="1139908"/>
                  <a:pt x="4532449" y="1319421"/>
                </a:cubicBezTo>
                <a:cubicBezTo>
                  <a:pt x="4559323" y="1498934"/>
                  <a:pt x="4518726" y="1740399"/>
                  <a:pt x="4532449" y="1938623"/>
                </a:cubicBezTo>
                <a:cubicBezTo>
                  <a:pt x="4546172" y="2136847"/>
                  <a:pt x="4482604" y="2313826"/>
                  <a:pt x="4532449" y="2557824"/>
                </a:cubicBezTo>
                <a:cubicBezTo>
                  <a:pt x="4582294" y="2801822"/>
                  <a:pt x="4510985" y="2879845"/>
                  <a:pt x="4532449" y="3096009"/>
                </a:cubicBezTo>
                <a:cubicBezTo>
                  <a:pt x="4553913" y="3312174"/>
                  <a:pt x="4438105" y="3754062"/>
                  <a:pt x="4532449" y="4050853"/>
                </a:cubicBezTo>
                <a:cubicBezTo>
                  <a:pt x="4301211" y="4060975"/>
                  <a:pt x="4211149" y="4037642"/>
                  <a:pt x="3965893" y="4050853"/>
                </a:cubicBezTo>
                <a:cubicBezTo>
                  <a:pt x="3720637" y="4064064"/>
                  <a:pt x="3628822" y="3986244"/>
                  <a:pt x="3308688" y="4050853"/>
                </a:cubicBezTo>
                <a:cubicBezTo>
                  <a:pt x="2988554" y="4115462"/>
                  <a:pt x="2998627" y="4021352"/>
                  <a:pt x="2742132" y="4050853"/>
                </a:cubicBezTo>
                <a:cubicBezTo>
                  <a:pt x="2485637" y="4080354"/>
                  <a:pt x="2276705" y="4042723"/>
                  <a:pt x="2130251" y="4050853"/>
                </a:cubicBezTo>
                <a:cubicBezTo>
                  <a:pt x="1983797" y="4058983"/>
                  <a:pt x="1803718" y="4005086"/>
                  <a:pt x="1563695" y="4050853"/>
                </a:cubicBezTo>
                <a:cubicBezTo>
                  <a:pt x="1323672" y="4096620"/>
                  <a:pt x="1099540" y="4007027"/>
                  <a:pt x="906490" y="4050853"/>
                </a:cubicBezTo>
                <a:cubicBezTo>
                  <a:pt x="713441" y="4094679"/>
                  <a:pt x="221334" y="3976101"/>
                  <a:pt x="0" y="4050853"/>
                </a:cubicBezTo>
                <a:cubicBezTo>
                  <a:pt x="-7725" y="3772746"/>
                  <a:pt x="73439" y="3718839"/>
                  <a:pt x="0" y="3431651"/>
                </a:cubicBezTo>
                <a:cubicBezTo>
                  <a:pt x="-73439" y="3144463"/>
                  <a:pt x="39325" y="3147327"/>
                  <a:pt x="0" y="2974483"/>
                </a:cubicBezTo>
                <a:cubicBezTo>
                  <a:pt x="-39325" y="2801639"/>
                  <a:pt x="48938" y="2541511"/>
                  <a:pt x="0" y="2355282"/>
                </a:cubicBezTo>
                <a:cubicBezTo>
                  <a:pt x="-48938" y="2169053"/>
                  <a:pt x="4639" y="1940587"/>
                  <a:pt x="0" y="1817097"/>
                </a:cubicBezTo>
                <a:cubicBezTo>
                  <a:pt x="-4639" y="1693607"/>
                  <a:pt x="29809" y="1528277"/>
                  <a:pt x="0" y="1359929"/>
                </a:cubicBezTo>
                <a:cubicBezTo>
                  <a:pt x="-29809" y="1191581"/>
                  <a:pt x="26412" y="1026100"/>
                  <a:pt x="0" y="902762"/>
                </a:cubicBezTo>
                <a:cubicBezTo>
                  <a:pt x="-26412" y="779424"/>
                  <a:pt x="66555" y="243564"/>
                  <a:pt x="0" y="0"/>
                </a:cubicBezTo>
                <a:close/>
              </a:path>
            </a:pathLst>
          </a:custGeom>
          <a:solidFill>
            <a:schemeClr val="accent5">
              <a:lumMod val="20000"/>
              <a:lumOff val="80000"/>
            </a:schemeClr>
          </a:solidFill>
          <a:ln w="28575">
            <a:solidFill>
              <a:schemeClr val="accent6">
                <a:lumMod val="75000"/>
              </a:schemeClr>
            </a:solidFill>
          </a:ln>
        </p:spPr>
        <p:txBody>
          <a:bodyPr wrap="square" lIns="143100" rIns="180000" rtlCol="0">
            <a:spAutoFit/>
          </a:bodyPr>
          <a:lstStyle/>
          <a:p>
            <a:pPr defTabSz="914400"/>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050" b="1" dirty="0">
                <a:solidFill>
                  <a:srgbClr val="F79646">
                    <a:lumMod val="75000"/>
                  </a:srgbClr>
                </a:solidFill>
                <a:latin typeface="微软雅黑" panose="020B0503020204020204" pitchFamily="34" charset="-122"/>
                <a:ea typeface="微软雅黑" panose="020B0503020204020204" pitchFamily="34" charset="-122"/>
              </a:rPr>
              <a:t>全面风险评估的主要内容：</a:t>
            </a:r>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a:p>
            <a:pPr defTabSz="914400"/>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1.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经营物项情况 </a:t>
            </a:r>
            <a:endParaRPr lang="zh-CN" altLang="en-US"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050" dirty="0">
                <a:solidFill>
                  <a:srgbClr val="4472C4">
                    <a:lumMod val="50000"/>
                  </a:srgbClr>
                </a:solidFill>
                <a:latin typeface="微软雅黑" panose="020B0503020204020204" pitchFamily="34" charset="-122"/>
                <a:ea typeface="微软雅黑" panose="020B0503020204020204" pitchFamily="34" charset="-122"/>
              </a:rPr>
              <a:t>经营物项是否被列入出口管制清单（包括临时管制）；梳理物项可能的主要用途 </a:t>
            </a:r>
            <a:endParaRPr lang="en-US" altLang="zh-CN"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2.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客户情况</a:t>
            </a:r>
            <a:endParaRPr lang="zh-CN" altLang="en-US"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050" dirty="0">
                <a:solidFill>
                  <a:srgbClr val="4472C4">
                    <a:lumMod val="50000"/>
                  </a:srgbClr>
                </a:solidFill>
                <a:latin typeface="微软雅黑" panose="020B0503020204020204" pitchFamily="34" charset="-122"/>
                <a:ea typeface="微软雅黑" panose="020B0503020204020204" pitchFamily="34" charset="-122"/>
              </a:rPr>
              <a:t>客户的主要业务范围、客户类型（生产商、经销商还是最终用户）、客户是否被列入我国管控名单等禁止或限制交易名单，或被列入联合国的制裁清单、客户所在国家或地区风险等级。</a:t>
            </a:r>
            <a:endParaRPr lang="en-US" altLang="zh-CN" sz="105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endParaRPr lang="zh-CN" altLang="en-US" sz="105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3.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技术与研发情况 </a:t>
            </a:r>
            <a:r>
              <a:rPr lang="zh-CN" altLang="en-US" sz="1050" dirty="0">
                <a:solidFill>
                  <a:srgbClr val="4472C4">
                    <a:lumMod val="50000"/>
                  </a:srgbClr>
                </a:solidFill>
                <a:latin typeface="微软雅黑" panose="020B0503020204020204" pitchFamily="34" charset="-122"/>
                <a:ea typeface="微软雅黑" panose="020B0503020204020204" pitchFamily="34" charset="-122"/>
              </a:rPr>
              <a:t>云存储、外籍员工等</a:t>
            </a:r>
            <a:endParaRPr lang="zh-CN" altLang="en-US" sz="105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4.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内部运作情况</a:t>
            </a:r>
            <a:endParaRPr lang="zh-CN" altLang="en-US"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5.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出口管制相关信息情况</a:t>
            </a:r>
            <a:endParaRPr lang="en-US" altLang="zh-CN"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endParaRPr lang="en-US" altLang="zh-CN"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6.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第三方合作伙伴情况</a:t>
            </a:r>
            <a:endParaRPr lang="zh-CN" altLang="en-US"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050" dirty="0">
                <a:solidFill>
                  <a:srgbClr val="4472C4">
                    <a:lumMod val="50000"/>
                  </a:srgbClr>
                </a:solidFill>
                <a:latin typeface="微软雅黑" panose="020B0503020204020204" pitchFamily="34" charset="-122"/>
                <a:ea typeface="微软雅黑" panose="020B0503020204020204" pitchFamily="34" charset="-122"/>
              </a:rPr>
              <a:t>第三方合作伙伴包括货物承运人、报关代理商、 销售代理、研发合作伙伴、金融服务提供商、第三方电子商务交易平台等。</a:t>
            </a:r>
            <a:endParaRPr lang="zh-CN" altLang="en-US" sz="1050" dirty="0">
              <a:solidFill>
                <a:srgbClr val="4472C4">
                  <a:lumMod val="50000"/>
                </a:srgbClr>
              </a:solidFill>
              <a:latin typeface="微软雅黑" panose="020B0503020204020204" pitchFamily="34" charset="-122"/>
              <a:ea typeface="微软雅黑" panose="020B0503020204020204" pitchFamily="34" charset="-122"/>
            </a:endParaRPr>
          </a:p>
          <a:p>
            <a:pPr defTabSz="914400">
              <a:lnSpc>
                <a:spcPct val="120000"/>
              </a:lnSpc>
            </a:pPr>
            <a:r>
              <a:rPr lang="en-US" altLang="zh-CN" sz="1050" dirty="0">
                <a:solidFill>
                  <a:srgbClr val="F79646">
                    <a:lumMod val="75000"/>
                  </a:srgbClr>
                </a:solidFill>
                <a:latin typeface="微软雅黑" panose="020B0503020204020204" pitchFamily="34" charset="-122"/>
                <a:ea typeface="微软雅黑" panose="020B0503020204020204" pitchFamily="34" charset="-122"/>
              </a:rPr>
              <a:t>7. </a:t>
            </a:r>
            <a:r>
              <a:rPr lang="zh-CN" altLang="en-US" sz="1050" dirty="0">
                <a:solidFill>
                  <a:srgbClr val="F79646">
                    <a:lumMod val="75000"/>
                  </a:srgbClr>
                </a:solidFill>
                <a:latin typeface="微软雅黑" panose="020B0503020204020204" pitchFamily="34" charset="-122"/>
                <a:ea typeface="微软雅黑" panose="020B0503020204020204" pitchFamily="34" charset="-122"/>
              </a:rPr>
              <a:t>风险防范措施</a:t>
            </a:r>
            <a:endParaRPr lang="zh-CN" altLang="en-US" sz="1050" dirty="0">
              <a:solidFill>
                <a:srgbClr val="F79646">
                  <a:lumMod val="75000"/>
                </a:srgbClr>
              </a:solidFill>
              <a:latin typeface="微软雅黑" panose="020B0503020204020204" pitchFamily="34" charset="-122"/>
              <a:ea typeface="微软雅黑" panose="020B0503020204020204" pitchFamily="34" charset="-122"/>
            </a:endParaRPr>
          </a:p>
          <a:p>
            <a:pPr defTabSz="914400">
              <a:lnSpc>
                <a:spcPct val="120000"/>
              </a:lnSpc>
            </a:pPr>
            <a:r>
              <a:rPr lang="zh-CN" altLang="en-US" sz="1050" dirty="0">
                <a:solidFill>
                  <a:srgbClr val="4472C4">
                    <a:lumMod val="50000"/>
                  </a:srgbClr>
                </a:solidFill>
                <a:latin typeface="微软雅黑" panose="020B0503020204020204" pitchFamily="34" charset="-122"/>
                <a:ea typeface="微软雅黑" panose="020B0503020204020204" pitchFamily="34" charset="-122"/>
              </a:rPr>
              <a:t>根据对出口管制合规风险的排查、识别，分析研究采取何种措施可防控或消除出口管制合规风险。</a:t>
            </a:r>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p:txBody>
      </p:sp>
      <p:pic>
        <p:nvPicPr>
          <p:cNvPr id="8" name="图片 7"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9"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全面风险评估</a:t>
            </a:r>
            <a:endParaRPr lang="en-US" altLang="zh-CN" sz="2000" b="1" dirty="0">
              <a:solidFill>
                <a:srgbClr val="5B9BD5"/>
              </a:solidFill>
              <a:latin typeface="微软雅黑" panose="020B0503020204020204" pitchFamily="34" charset="-122"/>
              <a:ea typeface="微软雅黑" panose="020B0503020204020204" pitchFamily="34" charset="-122"/>
            </a:endParaRPr>
          </a:p>
        </p:txBody>
      </p:sp>
      <p:graphicFrame>
        <p:nvGraphicFramePr>
          <p:cNvPr id="10" name="表格 10"/>
          <p:cNvGraphicFramePr>
            <a:graphicFrameLocks noGrp="1"/>
          </p:cNvGraphicFramePr>
          <p:nvPr/>
        </p:nvGraphicFramePr>
        <p:xfrm>
          <a:off x="6191076" y="1999984"/>
          <a:ext cx="2627677" cy="1123950"/>
        </p:xfrm>
        <a:graphic>
          <a:graphicData uri="http://schemas.openxmlformats.org/drawingml/2006/table">
            <a:tbl>
              <a:tblPr firstRow="1" bandRow="1">
                <a:tableStyleId>{5C22544A-7EE6-4342-B048-85BDC9FD1C3A}</a:tableStyleId>
              </a:tblPr>
              <a:tblGrid>
                <a:gridCol w="1356727"/>
                <a:gridCol w="1270950"/>
              </a:tblGrid>
              <a:tr h="278130">
                <a:tc>
                  <a:txBody>
                    <a:bodyPr/>
                    <a:lstStyle/>
                    <a:p>
                      <a:r>
                        <a:rPr lang="zh-CN" altLang="en-US" sz="1200" dirty="0">
                          <a:latin typeface="微软雅黑" panose="020B0503020204020204" pitchFamily="34" charset="-122"/>
                          <a:ea typeface="微软雅黑" panose="020B0503020204020204" pitchFamily="34" charset="-122"/>
                        </a:rPr>
                        <a:t>可能存在的风险点</a:t>
                      </a:r>
                      <a:endParaRPr lang="zh-CN" altLang="en-US" sz="1200" dirty="0">
                        <a:latin typeface="微软雅黑" panose="020B0503020204020204" pitchFamily="34" charset="-122"/>
                        <a:ea typeface="微软雅黑" panose="020B0503020204020204" pitchFamily="34" charset="-122"/>
                      </a:endParaRPr>
                    </a:p>
                  </a:txBody>
                  <a:tcPr marL="68580" marR="68580" marT="34290" marB="34290"/>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可采取的措施</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marL="68580" marR="68580" marT="34290" marB="34290"/>
                </a:tc>
              </a:tr>
              <a:tr h="278130">
                <a:tc>
                  <a:txBody>
                    <a:bodyPr/>
                    <a:lstStyle/>
                    <a:p>
                      <a:endParaRPr lang="zh-CN" altLang="en-US" sz="1400"/>
                    </a:p>
                  </a:txBody>
                  <a:tcPr marL="68580" marR="68580" marT="34290" marB="34290"/>
                </a:tc>
                <a:tc>
                  <a:txBody>
                    <a:bodyPr/>
                    <a:lstStyle/>
                    <a:p>
                      <a:endParaRPr lang="zh-CN" altLang="en-US" sz="1400"/>
                    </a:p>
                  </a:txBody>
                  <a:tcPr marL="68580" marR="68580" marT="34290" marB="34290"/>
                </a:tc>
              </a:tr>
              <a:tr h="278130">
                <a:tc>
                  <a:txBody>
                    <a:bodyPr/>
                    <a:lstStyle/>
                    <a:p>
                      <a:endParaRPr lang="zh-CN" altLang="en-US" sz="1400"/>
                    </a:p>
                  </a:txBody>
                  <a:tcPr marL="68580" marR="68580" marT="34290" marB="34290"/>
                </a:tc>
                <a:tc>
                  <a:txBody>
                    <a:bodyPr/>
                    <a:lstStyle/>
                    <a:p>
                      <a:endParaRPr lang="zh-CN" altLang="en-US" sz="1400"/>
                    </a:p>
                  </a:txBody>
                  <a:tcPr marL="68580" marR="68580" marT="34290" marB="34290"/>
                </a:tc>
              </a:tr>
              <a:tr h="278130">
                <a:tc>
                  <a:txBody>
                    <a:bodyPr/>
                    <a:lstStyle/>
                    <a:p>
                      <a:endParaRPr lang="zh-CN" altLang="en-US" sz="1400"/>
                    </a:p>
                  </a:txBody>
                  <a:tcPr marL="68580" marR="68580" marT="34290" marB="34290"/>
                </a:tc>
                <a:tc>
                  <a:txBody>
                    <a:bodyPr/>
                    <a:lstStyle/>
                    <a:p>
                      <a:endParaRPr lang="zh-CN" altLang="en-US" sz="1400" dirty="0"/>
                    </a:p>
                  </a:txBody>
                  <a:tcPr marL="68580" marR="68580" marT="34290" marB="34290"/>
                </a:tc>
              </a:tr>
            </a:tbl>
          </a:graphicData>
        </a:graphic>
      </p:graphicFrame>
      <p:pic>
        <p:nvPicPr>
          <p:cNvPr id="11" name="图片 10"/>
          <p:cNvPicPr>
            <a:picLocks noChangeAspect="1"/>
          </p:cNvPicPr>
          <p:nvPr/>
        </p:nvPicPr>
        <p:blipFill>
          <a:blip r:embed="rId3"/>
          <a:stretch>
            <a:fillRect/>
          </a:stretch>
        </p:blipFill>
        <p:spPr>
          <a:xfrm>
            <a:off x="8048134" y="2758561"/>
            <a:ext cx="1095866" cy="1099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anim calcmode="lin" valueType="num">
                                      <p:cBhvr>
                                        <p:cTn id="8" dur="300" fill="hold"/>
                                        <p:tgtEl>
                                          <p:spTgt spid="9"/>
                                        </p:tgtEl>
                                        <p:attrNameLst>
                                          <p:attrName>ppt_x</p:attrName>
                                        </p:attrNameLst>
                                      </p:cBhvr>
                                      <p:tavLst>
                                        <p:tav tm="0">
                                          <p:val>
                                            <p:strVal val="#ppt_x"/>
                                          </p:val>
                                        </p:tav>
                                        <p:tav tm="100000">
                                          <p:val>
                                            <p:strVal val="#ppt_x"/>
                                          </p:val>
                                        </p:tav>
                                      </p:tavLst>
                                    </p:anim>
                                    <p:anim calcmode="lin" valueType="num">
                                      <p:cBhvr>
                                        <p:cTn id="9" dur="3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7" name="Rectangle 18"/>
          <p:cNvSpPr>
            <a:spLocks noChangeArrowheads="1"/>
          </p:cNvSpPr>
          <p:nvPr/>
        </p:nvSpPr>
        <p:spPr bwMode="auto">
          <a:xfrm>
            <a:off x="463551" y="195488"/>
            <a:ext cx="6868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确定合规审查程序（</a:t>
            </a:r>
            <a:r>
              <a:rPr lang="en-US" altLang="zh-CN" sz="2000" b="1" dirty="0">
                <a:solidFill>
                  <a:srgbClr val="F79646">
                    <a:lumMod val="75000"/>
                  </a:srgbClr>
                </a:solidFill>
                <a:latin typeface="微软雅黑" panose="020B0503020204020204" pitchFamily="34" charset="-122"/>
                <a:ea typeface="微软雅黑" panose="020B0503020204020204" pitchFamily="34" charset="-122"/>
              </a:rPr>
              <a:t>1</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2"/>
          <a:srcRect l="22655" t="48883" r="35052" b="10905"/>
          <a:stretch>
            <a:fillRect/>
          </a:stretch>
        </p:blipFill>
        <p:spPr>
          <a:xfrm>
            <a:off x="4628291" y="1421091"/>
            <a:ext cx="4044098" cy="2262433"/>
          </a:xfrm>
          <a:prstGeom prst="rect">
            <a:avLst/>
          </a:prstGeom>
        </p:spPr>
      </p:pic>
      <p:pic>
        <p:nvPicPr>
          <p:cNvPr id="14" name="图片 13"/>
          <p:cNvPicPr>
            <a:picLocks noChangeAspect="1"/>
          </p:cNvPicPr>
          <p:nvPr/>
        </p:nvPicPr>
        <p:blipFill rotWithShape="1">
          <a:blip r:embed="rId3"/>
          <a:srcRect b="91039"/>
          <a:stretch>
            <a:fillRect/>
          </a:stretch>
        </p:blipFill>
        <p:spPr>
          <a:xfrm>
            <a:off x="4628292" y="1113267"/>
            <a:ext cx="4044098" cy="307825"/>
          </a:xfrm>
          <a:prstGeom prst="rect">
            <a:avLst/>
          </a:prstGeom>
        </p:spPr>
      </p:pic>
      <p:pic>
        <p:nvPicPr>
          <p:cNvPr id="15" name="图片 14"/>
          <p:cNvPicPr>
            <a:picLocks noChangeAspect="1"/>
          </p:cNvPicPr>
          <p:nvPr/>
        </p:nvPicPr>
        <p:blipFill rotWithShape="1">
          <a:blip r:embed="rId4"/>
          <a:srcRect l="22729" t="23374" r="34977" b="17729"/>
          <a:stretch>
            <a:fillRect/>
          </a:stretch>
        </p:blipFill>
        <p:spPr>
          <a:xfrm>
            <a:off x="581406" y="1117077"/>
            <a:ext cx="4120213" cy="3330019"/>
          </a:xfrm>
          <a:prstGeom prst="rect">
            <a:avLst/>
          </a:prstGeom>
        </p:spPr>
      </p:pic>
      <p:sp>
        <p:nvSpPr>
          <p:cNvPr id="18" name="矩形 17"/>
          <p:cNvSpPr/>
          <p:nvPr/>
        </p:nvSpPr>
        <p:spPr>
          <a:xfrm>
            <a:off x="4701619" y="3683524"/>
            <a:ext cx="3970770" cy="76357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dirty="0">
                <a:solidFill>
                  <a:prstClr val="black">
                    <a:lumMod val="75000"/>
                    <a:lumOff val="25000"/>
                  </a:prstClr>
                </a:solidFill>
                <a:latin typeface="微软雅黑" panose="020B0503020204020204" pitchFamily="34" charset="-122"/>
                <a:ea typeface="微软雅黑" panose="020B0503020204020204" pitchFamily="34" charset="-122"/>
              </a:rPr>
              <a:t>签约前审查环节尽职调查</a:t>
            </a:r>
            <a:endParaRPr lang="en-US" altLang="zh-CN" sz="135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685800"/>
            <a:r>
              <a:rPr lang="zh-CN" altLang="en-US" sz="1350" dirty="0">
                <a:solidFill>
                  <a:prstClr val="black">
                    <a:lumMod val="75000"/>
                    <a:lumOff val="25000"/>
                  </a:prstClr>
                </a:solidFill>
                <a:latin typeface="微软雅黑" panose="020B0503020204020204" pitchFamily="34" charset="-122"/>
                <a:ea typeface="微软雅黑" panose="020B0503020204020204" pitchFamily="34" charset="-122"/>
              </a:rPr>
              <a:t>警示性行为参照表</a:t>
            </a:r>
            <a:endParaRPr lang="zh-CN" altLang="en-US" sz="13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anim calcmode="lin" valueType="num">
                                      <p:cBhvr>
                                        <p:cTn id="8" dur="300" fill="hold"/>
                                        <p:tgtEl>
                                          <p:spTgt spid="17"/>
                                        </p:tgtEl>
                                        <p:attrNameLst>
                                          <p:attrName>ppt_x</p:attrName>
                                        </p:attrNameLst>
                                      </p:cBhvr>
                                      <p:tavLst>
                                        <p:tav tm="0">
                                          <p:val>
                                            <p:strVal val="#ppt_x"/>
                                          </p:val>
                                        </p:tav>
                                        <p:tav tm="100000">
                                          <p:val>
                                            <p:strVal val="#ppt_x"/>
                                          </p:val>
                                        </p:tav>
                                      </p:tavLst>
                                    </p:anim>
                                    <p:anim calcmode="lin" valueType="num">
                                      <p:cBhvr>
                                        <p:cTn id="9"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52353"/>
            <a:ext cx="9144000" cy="652541"/>
          </a:xfrm>
          <a:prstGeom prst="rect">
            <a:avLst/>
          </a:prstGeom>
          <a:solidFill>
            <a:schemeClr val="tx2">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宋体" panose="02010600030101010101" pitchFamily="2" charset="-122"/>
            </a:endParaRPr>
          </a:p>
        </p:txBody>
      </p:sp>
      <p:sp>
        <p:nvSpPr>
          <p:cNvPr id="7" name="Rectangle 24"/>
          <p:cNvSpPr>
            <a:spLocks noChangeArrowheads="1"/>
          </p:cNvSpPr>
          <p:nvPr/>
        </p:nvSpPr>
        <p:spPr bwMode="auto">
          <a:xfrm>
            <a:off x="1037127" y="1263730"/>
            <a:ext cx="791685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1200" dirty="0">
                <a:solidFill>
                  <a:prstClr val="white"/>
                </a:solidFill>
                <a:latin typeface="微软雅黑" panose="020B0503020204020204" pitchFamily="34" charset="-122"/>
                <a:ea typeface="微软雅黑" panose="020B0503020204020204" pitchFamily="34" charset="-122"/>
              </a:rPr>
              <a:t>签约前审查环节                     签订合同环节                    申请许可证环节                      履行合同环节</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53866" y="1916272"/>
            <a:ext cx="4018135" cy="2633524"/>
            <a:chOff x="738204" y="3300955"/>
            <a:chExt cx="5357513" cy="3511366"/>
          </a:xfrm>
        </p:grpSpPr>
        <p:sp>
          <p:nvSpPr>
            <p:cNvPr id="8" name="Rectangle 24"/>
            <p:cNvSpPr>
              <a:spLocks noChangeArrowheads="1"/>
            </p:cNvSpPr>
            <p:nvPr/>
          </p:nvSpPr>
          <p:spPr bwMode="auto">
            <a:xfrm>
              <a:off x="1763635" y="3876804"/>
              <a:ext cx="3836472" cy="52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500"/>
                </a:spcBef>
                <a:buClr>
                  <a:prstClr val="white">
                    <a:lumMod val="50000"/>
                  </a:prstClr>
                </a:buClr>
                <a:defRPr/>
              </a:pPr>
              <a:r>
                <a:rPr lang="zh-CN" altLang="en-US" sz="1050" b="1" dirty="0">
                  <a:solidFill>
                    <a:srgbClr val="1F497D">
                      <a:lumMod val="60000"/>
                      <a:lumOff val="40000"/>
                    </a:srgbClr>
                  </a:solidFill>
                  <a:latin typeface="微软雅黑" panose="020B0503020204020204" pitchFamily="34" charset="-122"/>
                  <a:ea typeface="微软雅黑" panose="020B0503020204020204" pitchFamily="34" charset="-122"/>
                </a:rPr>
                <a:t>加强最终用户和最终用途管理</a:t>
              </a:r>
              <a:endParaRPr lang="zh-CN" altLang="en-US" sz="1050" b="1" dirty="0">
                <a:solidFill>
                  <a:srgbClr val="1F497D">
                    <a:lumMod val="60000"/>
                    <a:lumOff val="40000"/>
                  </a:srgbClr>
                </a:solidFill>
                <a:latin typeface="微软雅黑" panose="020B0503020204020204" pitchFamily="34" charset="-122"/>
                <a:ea typeface="微软雅黑" panose="020B0503020204020204" pitchFamily="34" charset="-122"/>
              </a:endParaRPr>
            </a:p>
            <a:p>
              <a:pPr defTabSz="914400">
                <a:lnSpc>
                  <a:spcPct val="120000"/>
                </a:lnSpc>
                <a:spcBef>
                  <a:spcPts val="500"/>
                </a:spcBef>
                <a:buClr>
                  <a:prstClr val="white">
                    <a:lumMod val="50000"/>
                  </a:prstClr>
                </a:buClr>
                <a:defRPr/>
              </a:pPr>
              <a:endParaRPr lang="en-US" altLang="zh-CN" sz="800" dirty="0">
                <a:solidFill>
                  <a:prstClr val="white">
                    <a:lumMod val="50000"/>
                  </a:prstClr>
                </a:solidFill>
                <a:latin typeface="Calibri" panose="020F0502020204030204"/>
                <a:ea typeface="宋体" panose="02010600030101010101" pitchFamily="2" charset="-122"/>
              </a:endParaRPr>
            </a:p>
          </p:txBody>
        </p:sp>
        <p:sp>
          <p:nvSpPr>
            <p:cNvPr id="9" name="Oval 14"/>
            <p:cNvSpPr>
              <a:spLocks noChangeArrowheads="1"/>
            </p:cNvSpPr>
            <p:nvPr/>
          </p:nvSpPr>
          <p:spPr bwMode="auto">
            <a:xfrm>
              <a:off x="1071454" y="3829463"/>
              <a:ext cx="456917" cy="459741"/>
            </a:xfrm>
            <a:prstGeom prst="ellipse">
              <a:avLst/>
            </a:prstGeom>
            <a:solidFill>
              <a:schemeClr val="accent1"/>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10" name="Oval 16"/>
            <p:cNvSpPr>
              <a:spLocks noChangeArrowheads="1"/>
            </p:cNvSpPr>
            <p:nvPr/>
          </p:nvSpPr>
          <p:spPr bwMode="auto">
            <a:xfrm>
              <a:off x="1071454" y="4662721"/>
              <a:ext cx="456917" cy="459741"/>
            </a:xfrm>
            <a:prstGeom prst="ellipse">
              <a:avLst/>
            </a:prstGeom>
            <a:solidFill>
              <a:schemeClr val="accent2"/>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11" name="Oval 18"/>
            <p:cNvSpPr>
              <a:spLocks noChangeArrowheads="1"/>
            </p:cNvSpPr>
            <p:nvPr/>
          </p:nvSpPr>
          <p:spPr bwMode="auto">
            <a:xfrm>
              <a:off x="1071454" y="5582614"/>
              <a:ext cx="456917" cy="459741"/>
            </a:xfrm>
            <a:prstGeom prst="ellipse">
              <a:avLst/>
            </a:prstGeom>
            <a:solidFill>
              <a:schemeClr val="accent3"/>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16" name="Freeform 24"/>
            <p:cNvSpPr>
              <a:spLocks noEditPoints="1"/>
            </p:cNvSpPr>
            <p:nvPr/>
          </p:nvSpPr>
          <p:spPr bwMode="auto">
            <a:xfrm>
              <a:off x="1207119" y="3300955"/>
              <a:ext cx="185595" cy="17522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19" name="Rectangle 24"/>
            <p:cNvSpPr>
              <a:spLocks noChangeArrowheads="1"/>
            </p:cNvSpPr>
            <p:nvPr/>
          </p:nvSpPr>
          <p:spPr bwMode="auto">
            <a:xfrm>
              <a:off x="1763635" y="4464100"/>
              <a:ext cx="3836472" cy="11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500"/>
                </a:spcBef>
                <a:buClr>
                  <a:prstClr val="white">
                    <a:lumMod val="50000"/>
                  </a:prstClr>
                </a:buClr>
                <a:defRPr/>
              </a:pPr>
              <a:r>
                <a:rPr lang="zh-CN" altLang="en-US" sz="1050" b="1" dirty="0">
                  <a:solidFill>
                    <a:srgbClr val="C0504D">
                      <a:lumMod val="75000"/>
                    </a:srgbClr>
                  </a:solidFill>
                  <a:latin typeface="微软雅黑" panose="020B0503020204020204" pitchFamily="34" charset="-122"/>
                  <a:ea typeface="微软雅黑" panose="020B0503020204020204" pitchFamily="34" charset="-122"/>
                </a:rPr>
                <a:t>坚持全覆盖、全流程审查</a:t>
              </a:r>
              <a:endParaRPr lang="zh-CN" altLang="en-US" sz="1050" b="1" dirty="0">
                <a:solidFill>
                  <a:srgbClr val="C0504D">
                    <a:lumMod val="75000"/>
                  </a:srgbClr>
                </a:solidFill>
                <a:latin typeface="微软雅黑" panose="020B0503020204020204" pitchFamily="34" charset="-122"/>
                <a:ea typeface="微软雅黑" panose="020B0503020204020204" pitchFamily="34" charset="-122"/>
              </a:endParaRPr>
            </a:p>
            <a:p>
              <a:pPr defTabSz="914400">
                <a:lnSpc>
                  <a:spcPct val="120000"/>
                </a:lnSpc>
                <a:spcBef>
                  <a:spcPts val="500"/>
                </a:spcBef>
                <a:buClr>
                  <a:prstClr val="white">
                    <a:lumMod val="50000"/>
                  </a:prstClr>
                </a:buClr>
                <a:defRPr/>
              </a:pPr>
              <a:r>
                <a:rPr lang="zh-CN" altLang="en-US" sz="1050" b="1" dirty="0">
                  <a:solidFill>
                    <a:prstClr val="white">
                      <a:lumMod val="50000"/>
                    </a:prstClr>
                  </a:solidFill>
                  <a:latin typeface="微软雅黑" panose="020B0503020204020204" pitchFamily="34" charset="-122"/>
                  <a:ea typeface="微软雅黑" panose="020B0503020204020204" pitchFamily="34" charset="-122"/>
                </a:rPr>
                <a:t>覆盖各种类型交易，针对每一笔交易进行从接触之初至发货后的全流程监管。</a:t>
              </a:r>
              <a:endParaRPr lang="zh-CN" altLang="en-US" sz="1050" b="1" dirty="0">
                <a:solidFill>
                  <a:prstClr val="white">
                    <a:lumMod val="50000"/>
                  </a:prstClr>
                </a:solidFill>
                <a:latin typeface="微软雅黑" panose="020B0503020204020204" pitchFamily="34" charset="-122"/>
                <a:ea typeface="微软雅黑" panose="020B0503020204020204" pitchFamily="34" charset="-122"/>
              </a:endParaRPr>
            </a:p>
            <a:p>
              <a:pPr defTabSz="914400">
                <a:lnSpc>
                  <a:spcPct val="120000"/>
                </a:lnSpc>
                <a:spcBef>
                  <a:spcPts val="500"/>
                </a:spcBef>
                <a:buClr>
                  <a:prstClr val="white">
                    <a:lumMod val="50000"/>
                  </a:prstClr>
                </a:buClr>
                <a:defRPr/>
              </a:pPr>
              <a:endParaRPr lang="en-US" altLang="zh-CN" sz="900" dirty="0">
                <a:solidFill>
                  <a:prstClr val="white">
                    <a:lumMod val="50000"/>
                  </a:prstClr>
                </a:solidFill>
                <a:latin typeface="等线" panose="02010600030101010101" pitchFamily="2" charset="-122"/>
                <a:ea typeface="等线" panose="02010600030101010101" pitchFamily="2" charset="-122"/>
              </a:endParaRPr>
            </a:p>
          </p:txBody>
        </p:sp>
        <p:sp>
          <p:nvSpPr>
            <p:cNvPr id="20" name="Rectangle 24"/>
            <p:cNvSpPr>
              <a:spLocks noChangeArrowheads="1"/>
            </p:cNvSpPr>
            <p:nvPr/>
          </p:nvSpPr>
          <p:spPr bwMode="auto">
            <a:xfrm>
              <a:off x="1772788" y="5658501"/>
              <a:ext cx="3836472" cy="11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500"/>
                </a:spcBef>
                <a:buClr>
                  <a:prstClr val="white">
                    <a:lumMod val="50000"/>
                  </a:prstClr>
                </a:buClr>
                <a:defRPr/>
              </a:pPr>
              <a:r>
                <a:rPr lang="zh-CN" altLang="en-US" sz="1050" b="1" dirty="0">
                  <a:solidFill>
                    <a:srgbClr val="9BBB59">
                      <a:lumMod val="75000"/>
                    </a:srgbClr>
                  </a:solidFill>
                  <a:latin typeface="微软雅黑" panose="020B0503020204020204" pitchFamily="34" charset="-122"/>
                  <a:ea typeface="微软雅黑" panose="020B0503020204020204" pitchFamily="34" charset="-122"/>
                </a:rPr>
                <a:t>采取多种措施便利风险筛查</a:t>
              </a:r>
              <a:endParaRPr lang="en-US" altLang="zh-CN" sz="1050" b="1" dirty="0">
                <a:solidFill>
                  <a:srgbClr val="9BBB59">
                    <a:lumMod val="75000"/>
                  </a:srgbClr>
                </a:solidFill>
                <a:latin typeface="微软雅黑" panose="020B0503020204020204" pitchFamily="34" charset="-122"/>
                <a:ea typeface="微软雅黑" panose="020B0503020204020204" pitchFamily="34" charset="-122"/>
              </a:endParaRPr>
            </a:p>
            <a:p>
              <a:pPr defTabSz="914400">
                <a:lnSpc>
                  <a:spcPct val="120000"/>
                </a:lnSpc>
                <a:spcBef>
                  <a:spcPts val="500"/>
                </a:spcBef>
                <a:buClr>
                  <a:prstClr val="white">
                    <a:lumMod val="50000"/>
                  </a:prstClr>
                </a:buClr>
                <a:defRPr/>
              </a:pPr>
              <a:r>
                <a:rPr lang="zh-CN" altLang="en-US" sz="1050" b="1" dirty="0">
                  <a:solidFill>
                    <a:prstClr val="white">
                      <a:lumMod val="50000"/>
                    </a:prstClr>
                  </a:solidFill>
                  <a:latin typeface="微软雅黑" panose="020B0503020204020204" pitchFamily="34" charset="-122"/>
                  <a:ea typeface="微软雅黑" panose="020B0503020204020204" pitchFamily="34" charset="-122"/>
                </a:rPr>
                <a:t>企业可结合自身业务特点，起草符合本企业情况的书面出口审查流程图。</a:t>
              </a:r>
              <a:endParaRPr lang="zh-CN" altLang="en-US" sz="1050" b="1" dirty="0">
                <a:solidFill>
                  <a:prstClr val="white">
                    <a:lumMod val="50000"/>
                  </a:prstClr>
                </a:solidFill>
                <a:latin typeface="微软雅黑" panose="020B0503020204020204" pitchFamily="34" charset="-122"/>
                <a:ea typeface="微软雅黑" panose="020B0503020204020204" pitchFamily="34" charset="-122"/>
              </a:endParaRPr>
            </a:p>
            <a:p>
              <a:pPr defTabSz="914400">
                <a:lnSpc>
                  <a:spcPct val="120000"/>
                </a:lnSpc>
                <a:spcBef>
                  <a:spcPts val="500"/>
                </a:spcBef>
                <a:buClr>
                  <a:prstClr val="white">
                    <a:lumMod val="50000"/>
                  </a:prstClr>
                </a:buClr>
                <a:defRPr/>
              </a:pPr>
              <a:endParaRPr lang="en-US" altLang="zh-CN" sz="900" dirty="0">
                <a:solidFill>
                  <a:prstClr val="white">
                    <a:lumMod val="50000"/>
                  </a:prstClr>
                </a:solidFill>
                <a:latin typeface="等线" panose="02010600030101010101" pitchFamily="2" charset="-122"/>
                <a:ea typeface="等线" panose="02010600030101010101" pitchFamily="2" charset="-122"/>
              </a:endParaRPr>
            </a:p>
          </p:txBody>
        </p:sp>
        <p:sp>
          <p:nvSpPr>
            <p:cNvPr id="24" name="Rectangle 24"/>
            <p:cNvSpPr>
              <a:spLocks noChangeArrowheads="1"/>
            </p:cNvSpPr>
            <p:nvPr/>
          </p:nvSpPr>
          <p:spPr bwMode="auto">
            <a:xfrm>
              <a:off x="738204" y="3301088"/>
              <a:ext cx="5357513" cy="2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1800"/>
                </a:spcBef>
                <a:defRPr/>
              </a:pPr>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rPr>
                <a:t>确立企业内部两用物项出口管制合规审查程序的实施要点：</a:t>
              </a:r>
              <a:endParaRPr lang="en-US" altLang="zh-CN" sz="1200" dirty="0">
                <a:solidFill>
                  <a:prstClr val="black">
                    <a:lumMod val="65000"/>
                    <a:lumOff val="35000"/>
                  </a:prstClr>
                </a:solidFill>
                <a:latin typeface="Calibri" panose="020F0502020204030204"/>
                <a:ea typeface="宋体" panose="02010600030101010101" pitchFamily="2" charset="-122"/>
              </a:endParaRPr>
            </a:p>
          </p:txBody>
        </p:sp>
      </p:grpSp>
      <p:pic>
        <p:nvPicPr>
          <p:cNvPr id="25" name="图片 24"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7" name="Rectangle 18"/>
          <p:cNvSpPr>
            <a:spLocks noChangeArrowheads="1"/>
          </p:cNvSpPr>
          <p:nvPr/>
        </p:nvSpPr>
        <p:spPr bwMode="auto">
          <a:xfrm>
            <a:off x="463551" y="195488"/>
            <a:ext cx="6868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确定合规审查程序（</a:t>
            </a:r>
            <a:r>
              <a:rPr lang="en-US" altLang="zh-CN" sz="2000" b="1" dirty="0">
                <a:solidFill>
                  <a:srgbClr val="F79646">
                    <a:lumMod val="75000"/>
                  </a:srgbClr>
                </a:solidFill>
                <a:latin typeface="微软雅黑" panose="020B0503020204020204" pitchFamily="34" charset="-122"/>
                <a:ea typeface="微软雅黑" panose="020B0503020204020204" pitchFamily="34" charset="-122"/>
              </a:rPr>
              <a:t>2</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
        <p:nvSpPr>
          <p:cNvPr id="3" name="矩形 2"/>
          <p:cNvSpPr/>
          <p:nvPr/>
        </p:nvSpPr>
        <p:spPr>
          <a:xfrm>
            <a:off x="4995556" y="1798904"/>
            <a:ext cx="3432008" cy="3323987"/>
          </a:xfrm>
          <a:prstGeom prst="rect">
            <a:avLst/>
          </a:prstGeom>
        </p:spPr>
        <p:txBody>
          <a:bodyPr wrap="square">
            <a:spAutoFit/>
          </a:bodyPr>
          <a:lstStyle/>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对每一项交易都进行了全流程、全覆盖的审查</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杜绝了未申请许可证出口管制物项的情况</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每一单交易均审查货物承运人的资质</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审查是否有货物承运人被列入我国管控名单等禁止或限制交易名单，或被列入联合国的制裁清单等</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履行合同环节再次筛查交易各参与方相关情况，防止因禁止或限制交易名单变动引发的违规风险</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发货前确认之前各审查环节是否完备、审查货运人情况、核对许可证以及装运文件是否与交付货物一致等</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对出口运输路线是否途经敏感国家进行评估</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在提供售后服务、维修、保养等过程中，持续跟踪产品的最终用户、最终用途、安装地点等信息</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 presetClass="entr" presetSubtype="2" fill="hold" grpId="0" nodeType="withEffect" p14:presetBounceEnd="60000">
                                      <p:stCondLst>
                                        <p:cond delay="1100"/>
                                      </p:stCondLst>
                                      <p:childTnLst>
                                        <p:set>
                                          <p:cBhvr>
                                            <p:cTn id="9" dur="1" fill="hold">
                                              <p:stCondLst>
                                                <p:cond delay="0"/>
                                              </p:stCondLst>
                                            </p:cTn>
                                            <p:tgtEl>
                                              <p:spTgt spid="7"/>
                                            </p:tgtEl>
                                            <p:attrNameLst>
                                              <p:attrName>style.visibility</p:attrName>
                                            </p:attrNameLst>
                                          </p:cBhvr>
                                          <p:to>
                                            <p:strVal val="visible"/>
                                          </p:to>
                                        </p:set>
                                        <p:anim calcmode="lin" valueType="num" p14:bounceEnd="60000">
                                          <p:cBhvr additive="base">
                                            <p:cTn id="10"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47" presetClass="entr" presetSubtype="0" fill="hold" grpId="0" nodeType="withEffect">
                                      <p:stCondLst>
                                        <p:cond delay="7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300"/>
                                            <p:tgtEl>
                                              <p:spTgt spid="17"/>
                                            </p:tgtEl>
                                          </p:cBhvr>
                                        </p:animEffect>
                                        <p:anim calcmode="lin" valueType="num">
                                          <p:cBhvr>
                                            <p:cTn id="15" dur="300" fill="hold"/>
                                            <p:tgtEl>
                                              <p:spTgt spid="17"/>
                                            </p:tgtEl>
                                            <p:attrNameLst>
                                              <p:attrName>ppt_x</p:attrName>
                                            </p:attrNameLst>
                                          </p:cBhvr>
                                          <p:tavLst>
                                            <p:tav tm="0">
                                              <p:val>
                                                <p:strVal val="#ppt_x"/>
                                              </p:val>
                                            </p:tav>
                                            <p:tav tm="100000">
                                              <p:val>
                                                <p:strVal val="#ppt_x"/>
                                              </p:val>
                                            </p:tav>
                                          </p:tavLst>
                                        </p:anim>
                                        <p:anim calcmode="lin" valueType="num">
                                          <p:cBhvr>
                                            <p:cTn id="16"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 presetClass="entr" presetSubtype="2" fill="hold" grpId="0" nodeType="withEffect">
                                      <p:stCondLst>
                                        <p:cond delay="11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47" presetClass="entr" presetSubtype="0" fill="hold" grpId="0" nodeType="withEffect">
                                      <p:stCondLst>
                                        <p:cond delay="7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300"/>
                                            <p:tgtEl>
                                              <p:spTgt spid="17"/>
                                            </p:tgtEl>
                                          </p:cBhvr>
                                        </p:animEffect>
                                        <p:anim calcmode="lin" valueType="num">
                                          <p:cBhvr>
                                            <p:cTn id="15" dur="300" fill="hold"/>
                                            <p:tgtEl>
                                              <p:spTgt spid="17"/>
                                            </p:tgtEl>
                                            <p:attrNameLst>
                                              <p:attrName>ppt_x</p:attrName>
                                            </p:attrNameLst>
                                          </p:cBhvr>
                                          <p:tavLst>
                                            <p:tav tm="0">
                                              <p:val>
                                                <p:strVal val="#ppt_x"/>
                                              </p:val>
                                            </p:tav>
                                            <p:tav tm="100000">
                                              <p:val>
                                                <p:strVal val="#ppt_x"/>
                                              </p:val>
                                            </p:tav>
                                          </p:tavLst>
                                        </p:anim>
                                        <p:anim calcmode="lin" valueType="num">
                                          <p:cBhvr>
                                            <p:cTn id="16"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5970" y="3769973"/>
            <a:ext cx="4697435" cy="548199"/>
            <a:chOff x="1102051" y="2169629"/>
            <a:chExt cx="5293178" cy="679453"/>
          </a:xfrm>
          <a:solidFill>
            <a:schemeClr val="accent6">
              <a:lumMod val="60000"/>
              <a:lumOff val="40000"/>
            </a:schemeClr>
          </a:solidFill>
        </p:grpSpPr>
        <p:grpSp>
          <p:nvGrpSpPr>
            <p:cNvPr id="25" name="组合 24"/>
            <p:cNvGrpSpPr/>
            <p:nvPr/>
          </p:nvGrpSpPr>
          <p:grpSpPr>
            <a:xfrm>
              <a:off x="1102051" y="2174081"/>
              <a:ext cx="1755000" cy="675001"/>
              <a:chOff x="2607635" y="3878423"/>
              <a:chExt cx="2982260" cy="474332"/>
            </a:xfrm>
            <a:grpFill/>
          </p:grpSpPr>
          <p:sp>
            <p:nvSpPr>
              <p:cNvPr id="27" name="圆角矩形 26"/>
              <p:cNvSpPr/>
              <p:nvPr/>
            </p:nvSpPr>
            <p:spPr>
              <a:xfrm>
                <a:off x="2607635" y="3878423"/>
                <a:ext cx="2982260" cy="474332"/>
              </a:xfrm>
              <a:prstGeom prst="roundRect">
                <a:avLst/>
              </a:prstGeom>
              <a:grpFill/>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28" name="文本框 63"/>
              <p:cNvSpPr txBox="1"/>
              <p:nvPr/>
            </p:nvSpPr>
            <p:spPr>
              <a:xfrm>
                <a:off x="2607635" y="3993448"/>
                <a:ext cx="2935005" cy="241256"/>
              </a:xfrm>
              <a:prstGeom prst="rect">
                <a:avLst/>
              </a:prstGeom>
              <a:grpFill/>
            </p:spPr>
            <p:txBody>
              <a:bodyPr wrap="square" rtlCol="0">
                <a:spAutoFit/>
              </a:bodyPr>
              <a:lstStyle/>
              <a:p>
                <a:pPr algn="ctr" defTabSz="914400"/>
                <a:r>
                  <a:rPr lang="zh-CN" altLang="en-US" sz="1200" b="1" dirty="0">
                    <a:solidFill>
                      <a:prstClr val="white"/>
                    </a:solidFill>
                    <a:latin typeface="微软雅黑" panose="020B0503020204020204" pitchFamily="34" charset="-122"/>
                    <a:ea typeface="微软雅黑" panose="020B0503020204020204" pitchFamily="34" charset="-122"/>
                  </a:rPr>
                  <a:t>确保举报途径安全</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871141" y="2169629"/>
              <a:ext cx="1754999" cy="675001"/>
              <a:chOff x="1892951" y="3867270"/>
              <a:chExt cx="962903" cy="474769"/>
            </a:xfrm>
            <a:grpFill/>
          </p:grpSpPr>
          <p:sp>
            <p:nvSpPr>
              <p:cNvPr id="91" name="圆角矩形 26"/>
              <p:cNvSpPr/>
              <p:nvPr/>
            </p:nvSpPr>
            <p:spPr>
              <a:xfrm>
                <a:off x="1892951" y="3867270"/>
                <a:ext cx="962903" cy="474769"/>
              </a:xfrm>
              <a:prstGeom prst="roundRect">
                <a:avLst/>
              </a:prstGeom>
              <a:grpFill/>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92" name="文本框 63"/>
              <p:cNvSpPr txBox="1"/>
              <p:nvPr/>
            </p:nvSpPr>
            <p:spPr>
              <a:xfrm>
                <a:off x="1942644" y="3985530"/>
                <a:ext cx="893004" cy="241478"/>
              </a:xfrm>
              <a:prstGeom prst="rect">
                <a:avLst/>
              </a:prstGeom>
              <a:grpFill/>
            </p:spPr>
            <p:txBody>
              <a:bodyPr wrap="square" rtlCol="0">
                <a:spAutoFit/>
              </a:bodyPr>
              <a:lstStyle/>
              <a:p>
                <a:pPr algn="ctr" defTabSz="914400"/>
                <a:r>
                  <a:rPr lang="zh-CN" altLang="en-US" sz="1200" b="1" dirty="0">
                    <a:solidFill>
                      <a:prstClr val="white"/>
                    </a:solidFill>
                    <a:latin typeface="微软雅黑" panose="020B0503020204020204" pitchFamily="34" charset="-122"/>
                    <a:ea typeface="微软雅黑" panose="020B0503020204020204" pitchFamily="34" charset="-122"/>
                  </a:rPr>
                  <a:t>落实奖惩制度</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4640229" y="2169635"/>
              <a:ext cx="1755000" cy="675000"/>
              <a:chOff x="-2197173" y="3867021"/>
              <a:chExt cx="3729445" cy="474331"/>
            </a:xfrm>
            <a:grpFill/>
          </p:grpSpPr>
          <p:sp>
            <p:nvSpPr>
              <p:cNvPr id="98" name="圆角矩形 26"/>
              <p:cNvSpPr/>
              <p:nvPr/>
            </p:nvSpPr>
            <p:spPr>
              <a:xfrm>
                <a:off x="-2197173" y="3867021"/>
                <a:ext cx="3729445" cy="474331"/>
              </a:xfrm>
              <a:prstGeom prst="roundRect">
                <a:avLst/>
              </a:prstGeom>
              <a:grpFill/>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zh-CN" altLang="en-US" sz="1800">
                  <a:solidFill>
                    <a:prstClr val="white"/>
                  </a:solidFill>
                  <a:latin typeface="Calibri" panose="020F0502020204030204"/>
                  <a:ea typeface="宋体" panose="02010600030101010101" pitchFamily="2" charset="-122"/>
                </a:endParaRPr>
              </a:p>
            </p:txBody>
          </p:sp>
          <p:sp>
            <p:nvSpPr>
              <p:cNvPr id="99" name="文本框 63"/>
              <p:cNvSpPr txBox="1"/>
              <p:nvPr/>
            </p:nvSpPr>
            <p:spPr>
              <a:xfrm>
                <a:off x="-2074510" y="3985169"/>
                <a:ext cx="3375919" cy="241256"/>
              </a:xfrm>
              <a:prstGeom prst="rect">
                <a:avLst/>
              </a:prstGeom>
              <a:grpFill/>
            </p:spPr>
            <p:txBody>
              <a:bodyPr wrap="square" rtlCol="0">
                <a:spAutoFit/>
              </a:bodyPr>
              <a:lstStyle/>
              <a:p>
                <a:pPr algn="ctr" defTabSz="914400"/>
                <a:r>
                  <a:rPr lang="zh-CN" altLang="en-US" sz="1200" b="1" dirty="0">
                    <a:solidFill>
                      <a:prstClr val="white"/>
                    </a:solidFill>
                    <a:latin typeface="微软雅黑" panose="020B0503020204020204" pitchFamily="34" charset="-122"/>
                    <a:ea typeface="微软雅黑" panose="020B0503020204020204" pitchFamily="34" charset="-122"/>
                  </a:rPr>
                  <a:t>及时采取补救措施</a:t>
                </a:r>
                <a:endParaRPr lang="zh-CN" altLang="en-US" sz="1200" b="1" dirty="0">
                  <a:solidFill>
                    <a:prstClr val="white"/>
                  </a:solidFill>
                  <a:latin typeface="微软雅黑" panose="020B0503020204020204" pitchFamily="34" charset="-122"/>
                  <a:ea typeface="微软雅黑" panose="020B0503020204020204" pitchFamily="34" charset="-122"/>
                </a:endParaRPr>
              </a:p>
            </p:txBody>
          </p:sp>
        </p:grpSp>
      </p:grpSp>
      <p:pic>
        <p:nvPicPr>
          <p:cNvPr id="16" name="图片 15"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7"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制定应急措施</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
        <p:nvSpPr>
          <p:cNvPr id="2" name="矩形 1"/>
          <p:cNvSpPr/>
          <p:nvPr/>
        </p:nvSpPr>
        <p:spPr>
          <a:xfrm>
            <a:off x="5451049" y="666611"/>
            <a:ext cx="3433390" cy="4293483"/>
          </a:xfrm>
          <a:prstGeom prst="rect">
            <a:avLst/>
          </a:prstGeom>
          <a:solidFill>
            <a:schemeClr val="accent6">
              <a:lumMod val="20000"/>
              <a:lumOff val="80000"/>
            </a:schemeClr>
          </a:solidFill>
        </p:spPr>
        <p:txBody>
          <a:bodyPr wrap="square">
            <a:spAutoFit/>
          </a:bodyPr>
          <a:lstStyle/>
          <a:p>
            <a:pPr defTabSz="685800"/>
            <a:r>
              <a:rPr lang="zh-CN" altLang="en-US" sz="1050" b="1" dirty="0">
                <a:solidFill>
                  <a:srgbClr val="F79646">
                    <a:lumMod val="75000"/>
                  </a:srgbClr>
                </a:solidFill>
                <a:latin typeface="微软雅黑" panose="020B0503020204020204" pitchFamily="34" charset="-122"/>
                <a:ea typeface="微软雅黑" panose="020B0503020204020204" pitchFamily="34" charset="-122"/>
              </a:rPr>
              <a:t>合规要求</a:t>
            </a:r>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管理层重视对潜在违规行为的举报和调查</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企业为员工提供多种举报途径：电子邮箱、电话、举报箱等</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举报途径的有效性，如是否有专人定期查看举报箱和电子邮箱，举报电话能否接通等</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企业为员工提供了匿名举报机制，对举报人身份信息严格保密</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制定适当的激励、奖励措施，以表彰举报违规线索的员工</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收到举报信息后，有完善的调查程序</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向举报人反馈调查结果</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调查发现问题及时整改</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调查结果向管理层汇报</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ü"/>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如调查发现重大问题，立即报告国家出口管制管理部门</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矩形 3"/>
          <p:cNvSpPr/>
          <p:nvPr/>
        </p:nvSpPr>
        <p:spPr>
          <a:xfrm>
            <a:off x="565166" y="658972"/>
            <a:ext cx="3221610" cy="2192908"/>
          </a:xfrm>
          <a:prstGeom prst="rect">
            <a:avLst/>
          </a:prstGeom>
        </p:spPr>
        <p:txBody>
          <a:bodyPr wrap="square">
            <a:spAutoFit/>
          </a:bodyPr>
          <a:lstStyle/>
          <a:p>
            <a:pPr defTabSz="685800"/>
            <a:r>
              <a:rPr lang="zh-CN" altLang="en-US" sz="1050" b="1" dirty="0">
                <a:solidFill>
                  <a:srgbClr val="F79646">
                    <a:lumMod val="75000"/>
                  </a:srgbClr>
                </a:solidFill>
                <a:latin typeface="微软雅黑" panose="020B0503020204020204" pitchFamily="34" charset="-122"/>
                <a:ea typeface="微软雅黑" panose="020B0503020204020204" pitchFamily="34" charset="-122"/>
              </a:rPr>
              <a:t>主要内容</a:t>
            </a:r>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根据举报</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其他信息，由合规部门确定是否启动企业内部调查（</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明确启动调查的标准</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确定调查范围，明确调查程序，起草调查报告，视情向举报人通报调查结果，向管理层汇报</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可考虑将违规行为识别与补救相关案例纳入出口管制合规培训内</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marL="214630" indent="-214630" defTabSz="685800">
              <a:buFont typeface="Wingdings" panose="05000000000000000000" pitchFamily="2" charset="2"/>
              <a:buChar char="p"/>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存在严重违法行为时，向国家出口管制管理部门报告</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 name="矩形 4"/>
          <p:cNvSpPr/>
          <p:nvPr/>
        </p:nvSpPr>
        <p:spPr>
          <a:xfrm>
            <a:off x="581407" y="3381023"/>
            <a:ext cx="723275" cy="253916"/>
          </a:xfrm>
          <a:prstGeom prst="rect">
            <a:avLst/>
          </a:prstGeom>
        </p:spPr>
        <p:txBody>
          <a:bodyPr wrap="none">
            <a:spAutoFit/>
          </a:bodyPr>
          <a:lstStyle/>
          <a:p>
            <a:pPr defTabSz="685800"/>
            <a:r>
              <a:rPr lang="zh-CN" altLang="en-US" sz="1050" b="1" dirty="0">
                <a:solidFill>
                  <a:srgbClr val="F79646">
                    <a:lumMod val="75000"/>
                  </a:srgbClr>
                </a:solidFill>
                <a:latin typeface="微软雅黑" panose="020B0503020204020204" pitchFamily="34" charset="-122"/>
                <a:ea typeface="微软雅黑" panose="020B0503020204020204" pitchFamily="34" charset="-122"/>
              </a:rPr>
              <a:t>实施要点</a:t>
            </a:r>
            <a:endParaRPr lang="en-US" altLang="zh-CN" sz="1050" b="1" dirty="0">
              <a:solidFill>
                <a:srgbClr val="F79646">
                  <a:lumMod val="7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anim calcmode="lin" valueType="num">
                                      <p:cBhvr>
                                        <p:cTn id="8" dur="300" fill="hold"/>
                                        <p:tgtEl>
                                          <p:spTgt spid="17"/>
                                        </p:tgtEl>
                                        <p:attrNameLst>
                                          <p:attrName>ppt_x</p:attrName>
                                        </p:attrNameLst>
                                      </p:cBhvr>
                                      <p:tavLst>
                                        <p:tav tm="0">
                                          <p:val>
                                            <p:strVal val="#ppt_x"/>
                                          </p:val>
                                        </p:tav>
                                        <p:tav tm="100000">
                                          <p:val>
                                            <p:strVal val="#ppt_x"/>
                                          </p:val>
                                        </p:tav>
                                      </p:tavLst>
                                    </p:anim>
                                    <p:anim calcmode="lin" valueType="num">
                                      <p:cBhvr>
                                        <p:cTn id="9"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79162" y="2503512"/>
            <a:ext cx="3807619" cy="2143125"/>
          </a:xfrm>
          <a:prstGeom prst="rect">
            <a:avLst/>
          </a:prstGeom>
        </p:spPr>
      </p:pic>
      <p:sp>
        <p:nvSpPr>
          <p:cNvPr id="2" name="文本框 1"/>
          <p:cNvSpPr txBox="1"/>
          <p:nvPr/>
        </p:nvSpPr>
        <p:spPr>
          <a:xfrm>
            <a:off x="4274424" y="741232"/>
            <a:ext cx="3474410" cy="3170099"/>
          </a:xfrm>
          <a:prstGeom prst="rect">
            <a:avLst/>
          </a:prstGeom>
          <a:solidFill>
            <a:schemeClr val="accent5">
              <a:lumMod val="20000"/>
              <a:lumOff val="80000"/>
            </a:schemeClr>
          </a:solidFill>
        </p:spPr>
        <p:txBody>
          <a:bodyPr wrap="square" lIns="189000" rtlCol="0">
            <a:spAutoFit/>
          </a:bodyPr>
          <a:lstStyle/>
          <a:p>
            <a:pPr defTabSz="914400"/>
            <a:endParaRPr lang="en-US" altLang="zh-CN" sz="1100" b="1" dirty="0">
              <a:solidFill>
                <a:srgbClr val="F79646">
                  <a:lumMod val="75000"/>
                </a:srgbClr>
              </a:solidFill>
              <a:latin typeface="微软雅黑 Light" panose="020B0502040204020203" pitchFamily="34" charset="-122"/>
              <a:ea typeface="微软雅黑 Light" panose="020B0502040204020203" pitchFamily="34" charset="-122"/>
            </a:endParaRPr>
          </a:p>
          <a:p>
            <a:pPr defTabSz="914400"/>
            <a:r>
              <a:rPr lang="zh-CN" altLang="en-US" sz="1350" dirty="0">
                <a:solidFill>
                  <a:srgbClr val="F79646">
                    <a:lumMod val="75000"/>
                  </a:srgbClr>
                </a:solidFill>
                <a:latin typeface="微软雅黑" panose="020B0503020204020204" pitchFamily="34" charset="-122"/>
                <a:ea typeface="微软雅黑" panose="020B0503020204020204" pitchFamily="34" charset="-122"/>
              </a:rPr>
              <a:t>企业可根据不同人员分别设计培训内容：</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defTabSz="914400"/>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一般人员</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与出口管制相关的业务部门人员</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出口管制合规部门人员</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defTabSz="914400"/>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defTabSz="914400"/>
            <a:r>
              <a:rPr lang="zh-CN" altLang="en-US" sz="1350" dirty="0">
                <a:solidFill>
                  <a:srgbClr val="F79646">
                    <a:lumMod val="75000"/>
                  </a:srgbClr>
                </a:solidFill>
                <a:latin typeface="微软雅黑" panose="020B0503020204020204" pitchFamily="34" charset="-122"/>
                <a:ea typeface="微软雅黑" panose="020B0503020204020204" pitchFamily="34" charset="-122"/>
              </a:rPr>
              <a:t>企业开展教育培训实施要点：</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defTabSz="914400"/>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全员覆盖</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因岗施教</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纳入考核</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外部培训</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marL="214630" indent="-214630" defTabSz="914400">
              <a:buFont typeface="Wingdings" panose="05000000000000000000" pitchFamily="2" charset="2"/>
              <a:buChar char="l"/>
            </a:pPr>
            <a:r>
              <a:rPr lang="zh-CN" altLang="en-US" sz="1350" dirty="0">
                <a:solidFill>
                  <a:srgbClr val="F79646">
                    <a:lumMod val="75000"/>
                  </a:srgbClr>
                </a:solidFill>
                <a:latin typeface="微软雅黑" panose="020B0503020204020204" pitchFamily="34" charset="-122"/>
                <a:ea typeface="微软雅黑" panose="020B0503020204020204" pitchFamily="34" charset="-122"/>
              </a:rPr>
              <a:t>形式灵活</a:t>
            </a:r>
            <a:endParaRPr lang="en-US" altLang="zh-CN" sz="1350" dirty="0">
              <a:solidFill>
                <a:srgbClr val="F79646">
                  <a:lumMod val="75000"/>
                </a:srgbClr>
              </a:solidFill>
              <a:latin typeface="微软雅黑" panose="020B0503020204020204" pitchFamily="34" charset="-122"/>
              <a:ea typeface="微软雅黑" panose="020B0503020204020204" pitchFamily="34" charset="-122"/>
            </a:endParaRPr>
          </a:p>
          <a:p>
            <a:pPr defTabSz="914400"/>
            <a:endParaRPr lang="zh-CN" altLang="en-US" sz="1350" dirty="0">
              <a:solidFill>
                <a:prstClr val="black"/>
              </a:solidFill>
              <a:latin typeface="微软雅黑" panose="020B0503020204020204" pitchFamily="34" charset="-122"/>
              <a:ea typeface="微软雅黑" panose="020B0503020204020204" pitchFamily="34" charset="-122"/>
            </a:endParaRPr>
          </a:p>
        </p:txBody>
      </p:sp>
      <p:pic>
        <p:nvPicPr>
          <p:cNvPr id="7" name="图片 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8"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开展教育培训</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27"/>
          <p:cNvGrpSpPr/>
          <p:nvPr/>
        </p:nvGrpSpPr>
        <p:grpSpPr>
          <a:xfrm>
            <a:off x="467544" y="1419622"/>
            <a:ext cx="5906538" cy="2640585"/>
            <a:chOff x="0" y="0"/>
            <a:chExt cx="17634432" cy="8317383"/>
          </a:xfrm>
        </p:grpSpPr>
        <p:sp>
          <p:nvSpPr>
            <p:cNvPr id="9" name="Shape 197"/>
            <p:cNvSpPr/>
            <p:nvPr/>
          </p:nvSpPr>
          <p:spPr>
            <a:xfrm>
              <a:off x="1819340" y="0"/>
              <a:ext cx="12799676"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99"/>
            <p:cNvSpPr/>
            <p:nvPr/>
          </p:nvSpPr>
          <p:spPr>
            <a:xfrm>
              <a:off x="718982" y="641849"/>
              <a:ext cx="939149" cy="1106779"/>
            </a:xfrm>
            <a:prstGeom prst="rect">
              <a:avLst/>
            </a:prstGeom>
            <a:noFill/>
            <a:ln w="12700" cap="flat">
              <a:noFill/>
              <a:miter lim="400000"/>
            </a:ln>
            <a:effectLst/>
          </p:spPr>
          <p:txBody>
            <a:bodyPr wrap="none" lIns="0" tIns="0" rIns="0" bIns="0" numCol="1"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1800">
                  <a:solidFill>
                    <a:srgbClr val="000000"/>
                  </a:solidFill>
                </a:defRPr>
              </a:pPr>
              <a:r>
                <a:rPr sz="209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0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200"/>
            <p:cNvSpPr/>
            <p:nvPr/>
          </p:nvSpPr>
          <p:spPr>
            <a:xfrm>
              <a:off x="1819340" y="2963457"/>
              <a:ext cx="12799676"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a:latin typeface="Arial" panose="020B0604020202020204" pitchFamily="34" charset="0"/>
                <a:ea typeface="微软雅黑" panose="020B0503020204020204" pitchFamily="34" charset="-122"/>
                <a:sym typeface="Arial" panose="020B0604020202020204" pitchFamily="34" charset="0"/>
              </a:endParaRPr>
            </a:p>
          </p:txBody>
        </p:sp>
        <p:sp>
          <p:nvSpPr>
            <p:cNvPr id="13"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a:latin typeface="Arial" panose="020B0604020202020204" pitchFamily="34" charset="0"/>
                <a:ea typeface="微软雅黑" panose="020B0503020204020204" pitchFamily="34" charset="-122"/>
                <a:sym typeface="Arial" panose="020B0604020202020204" pitchFamily="34" charset="0"/>
              </a:endParaRPr>
            </a:p>
          </p:txBody>
        </p:sp>
        <p:sp>
          <p:nvSpPr>
            <p:cNvPr id="14" name="Shape 202"/>
            <p:cNvSpPr/>
            <p:nvPr/>
          </p:nvSpPr>
          <p:spPr>
            <a:xfrm>
              <a:off x="718981" y="3632565"/>
              <a:ext cx="890177" cy="1106780"/>
            </a:xfrm>
            <a:prstGeom prst="rect">
              <a:avLst/>
            </a:prstGeom>
            <a:noFill/>
            <a:ln w="12700" cap="flat">
              <a:noFill/>
              <a:miter lim="400000"/>
            </a:ln>
            <a:effectLst/>
          </p:spPr>
          <p:txBody>
            <a:bodyPr wrap="none" lIns="0" tIns="0" rIns="0" bIns="0" numCol="1"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1800">
                  <a:solidFill>
                    <a:srgbClr val="000000"/>
                  </a:solidFill>
                </a:defRPr>
              </a:pPr>
              <a:r>
                <a:rPr sz="2095"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altLang="zh-CN" sz="2095"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sz="20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Shape 203"/>
            <p:cNvSpPr/>
            <p:nvPr/>
          </p:nvSpPr>
          <p:spPr>
            <a:xfrm>
              <a:off x="1819340" y="5926914"/>
              <a:ext cx="12799676"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3600">
                  <a:solidFill>
                    <a:srgbClr val="FFFFFF"/>
                  </a:solidFill>
                </a:defRPr>
              </a:pPr>
              <a:endParaRPr sz="1145">
                <a:latin typeface="Arial" panose="020B0604020202020204" pitchFamily="34" charset="0"/>
                <a:ea typeface="微软雅黑" panose="020B0503020204020204" pitchFamily="34" charset="-122"/>
                <a:sym typeface="Arial" panose="020B0604020202020204" pitchFamily="34" charset="0"/>
              </a:endParaRPr>
            </a:p>
          </p:txBody>
        </p:sp>
        <p:sp>
          <p:nvSpPr>
            <p:cNvPr id="17" name="Shape 205"/>
            <p:cNvSpPr/>
            <p:nvPr/>
          </p:nvSpPr>
          <p:spPr>
            <a:xfrm>
              <a:off x="718981" y="6568760"/>
              <a:ext cx="890177" cy="1106780"/>
            </a:xfrm>
            <a:prstGeom prst="rect">
              <a:avLst/>
            </a:prstGeom>
            <a:noFill/>
            <a:ln w="12700" cap="flat">
              <a:noFill/>
              <a:miter lim="400000"/>
            </a:ln>
            <a:effectLst/>
          </p:spPr>
          <p:txBody>
            <a:bodyPr wrap="none" lIns="0" tIns="0" rIns="0" bIns="0" numCol="1"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sz="1800">
                  <a:solidFill>
                    <a:srgbClr val="000000"/>
                  </a:solidFill>
                </a:defRPr>
              </a:pPr>
              <a:r>
                <a:rPr sz="2095"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altLang="zh-CN" sz="2095"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sz="20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Shape 217"/>
            <p:cNvSpPr/>
            <p:nvPr/>
          </p:nvSpPr>
          <p:spPr>
            <a:xfrm>
              <a:off x="3115066" y="798128"/>
              <a:ext cx="14519366" cy="872499"/>
            </a:xfrm>
            <a:prstGeom prst="rect">
              <a:avLst/>
            </a:prstGeom>
            <a:noFill/>
            <a:ln w="12700" cap="flat">
              <a:noFill/>
              <a:miter lim="400000"/>
            </a:ln>
            <a:effectLst/>
          </p:spPr>
          <p:txBody>
            <a:bodyPr wrap="square" lIns="0" tIns="0" rIns="0" bIns="0" numCol="1"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002060"/>
                  </a:solidFill>
                  <a:latin typeface="Arial" panose="020B0604020202020204" pitchFamily="34" charset="0"/>
                  <a:ea typeface="微软雅黑" panose="020B0503020204020204" pitchFamily="34" charset="-122"/>
                </a:rPr>
                <a:t>未经核实清单（</a:t>
              </a:r>
              <a:r>
                <a:rPr lang="en-GB" altLang="zh-CN" b="1" dirty="0">
                  <a:solidFill>
                    <a:srgbClr val="002060"/>
                  </a:solidFill>
                  <a:latin typeface="Arial" panose="020B0604020202020204" pitchFamily="34" charset="0"/>
                  <a:ea typeface="微软雅黑" panose="020B0503020204020204" pitchFamily="34" charset="-122"/>
                </a:rPr>
                <a:t>Unverified List</a:t>
              </a:r>
              <a:r>
                <a:rPr lang="zh-CN" altLang="en-GB" b="1" dirty="0">
                  <a:solidFill>
                    <a:srgbClr val="002060"/>
                  </a:solidFill>
                  <a:latin typeface="Arial" panose="020B0604020202020204" pitchFamily="34" charset="0"/>
                  <a:ea typeface="微软雅黑" panose="020B0503020204020204" pitchFamily="34" charset="-122"/>
                </a:rPr>
                <a:t>）</a:t>
              </a:r>
              <a:endParaRPr lang="zh-CN" altLang="en-GB" b="1" dirty="0">
                <a:solidFill>
                  <a:srgbClr val="002060"/>
                </a:solidFill>
                <a:latin typeface="Arial" panose="020B0604020202020204" pitchFamily="34" charset="0"/>
                <a:ea typeface="微软雅黑" panose="020B0503020204020204" pitchFamily="34" charset="-122"/>
              </a:endParaRPr>
            </a:p>
          </p:txBody>
        </p:sp>
        <p:sp>
          <p:nvSpPr>
            <p:cNvPr id="29" name="Shape 219"/>
            <p:cNvSpPr/>
            <p:nvPr/>
          </p:nvSpPr>
          <p:spPr>
            <a:xfrm>
              <a:off x="3098977" y="6735764"/>
              <a:ext cx="11090068" cy="872499"/>
            </a:xfrm>
            <a:prstGeom prst="rect">
              <a:avLst/>
            </a:prstGeom>
            <a:noFill/>
            <a:ln w="12700" cap="flat">
              <a:noFill/>
              <a:miter lim="400000"/>
            </a:ln>
            <a:effectLst/>
          </p:spPr>
          <p:txBody>
            <a:bodyPr wrap="square" lIns="0" tIns="0" rIns="0" bIns="0" numCol="1"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002060"/>
                  </a:solidFill>
                  <a:latin typeface="Arial" panose="020B0604020202020204" pitchFamily="34" charset="0"/>
                  <a:ea typeface="微软雅黑" panose="020B0503020204020204" pitchFamily="34" charset="-122"/>
                </a:rPr>
                <a:t>被拒绝清单（</a:t>
              </a:r>
              <a:r>
                <a:rPr lang="en-GB" altLang="zh-CN" b="1" dirty="0">
                  <a:solidFill>
                    <a:srgbClr val="002060"/>
                  </a:solidFill>
                  <a:latin typeface="Arial" panose="020B0604020202020204" pitchFamily="34" charset="0"/>
                  <a:ea typeface="微软雅黑" panose="020B0503020204020204" pitchFamily="34" charset="-122"/>
                </a:rPr>
                <a:t>Denied Persons</a:t>
              </a:r>
              <a:r>
                <a:rPr lang="zh-CN" altLang="en-US" b="1" dirty="0">
                  <a:solidFill>
                    <a:srgbClr val="002060"/>
                  </a:solidFill>
                  <a:latin typeface="Arial" panose="020B0604020202020204" pitchFamily="34" charset="0"/>
                  <a:ea typeface="微软雅黑" panose="020B0503020204020204" pitchFamily="34" charset="-122"/>
                </a:rPr>
                <a:t> </a:t>
              </a:r>
              <a:r>
                <a:rPr lang="en-GB" altLang="zh-CN" b="1" dirty="0">
                  <a:solidFill>
                    <a:srgbClr val="002060"/>
                  </a:solidFill>
                  <a:latin typeface="Arial" panose="020B0604020202020204" pitchFamily="34" charset="0"/>
                  <a:ea typeface="微软雅黑" panose="020B0503020204020204" pitchFamily="34" charset="-122"/>
                </a:rPr>
                <a:t>List</a:t>
              </a:r>
              <a:r>
                <a:rPr lang="zh-CN" altLang="en-GB" b="1" dirty="0">
                  <a:solidFill>
                    <a:srgbClr val="002060"/>
                  </a:solidFill>
                  <a:latin typeface="Arial" panose="020B0604020202020204" pitchFamily="34" charset="0"/>
                  <a:ea typeface="微软雅黑" panose="020B0503020204020204" pitchFamily="34" charset="-122"/>
                </a:rPr>
                <a:t>）</a:t>
              </a:r>
              <a:endParaRPr lang="zh-CN" altLang="en-GB" b="1" dirty="0">
                <a:solidFill>
                  <a:srgbClr val="002060"/>
                </a:solidFill>
                <a:latin typeface="Arial" panose="020B0604020202020204" pitchFamily="34" charset="0"/>
                <a:ea typeface="微软雅黑" panose="020B0503020204020204" pitchFamily="34" charset="-122"/>
              </a:endParaRPr>
            </a:p>
          </p:txBody>
        </p:sp>
      </p:grpSp>
      <p:sp>
        <p:nvSpPr>
          <p:cNvPr id="33" name="文本框 85"/>
          <p:cNvSpPr txBox="1"/>
          <p:nvPr/>
        </p:nvSpPr>
        <p:spPr>
          <a:xfrm>
            <a:off x="1435913" y="2501760"/>
            <a:ext cx="3749382" cy="8744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50000"/>
              </a:lnSpc>
              <a:defRPr/>
            </a:pPr>
            <a:r>
              <a:rPr lang="zh-CN" altLang="en-US" b="1" dirty="0">
                <a:solidFill>
                  <a:srgbClr val="002060"/>
                </a:solidFill>
                <a:latin typeface="Arial" panose="020B0604020202020204" pitchFamily="34" charset="0"/>
                <a:ea typeface="微软雅黑" panose="020B0503020204020204" pitchFamily="34" charset="-122"/>
              </a:rPr>
              <a:t>实体清单</a:t>
            </a:r>
            <a:r>
              <a:rPr lang="zh-CN" altLang="en-GB" b="1" dirty="0">
                <a:solidFill>
                  <a:srgbClr val="002060"/>
                </a:solidFill>
                <a:latin typeface="Arial" panose="020B0604020202020204" pitchFamily="34" charset="0"/>
                <a:ea typeface="微软雅黑" panose="020B0503020204020204" pitchFamily="34" charset="-122"/>
              </a:rPr>
              <a:t>（</a:t>
            </a:r>
            <a:r>
              <a:rPr lang="en-GB" altLang="zh-CN" b="1" dirty="0">
                <a:solidFill>
                  <a:srgbClr val="002060"/>
                </a:solidFill>
                <a:latin typeface="Arial" panose="020B0604020202020204" pitchFamily="34" charset="0"/>
                <a:ea typeface="微软雅黑" panose="020B0503020204020204" pitchFamily="34" charset="-122"/>
              </a:rPr>
              <a:t>Entity List</a:t>
            </a:r>
            <a:r>
              <a:rPr lang="zh-CN" altLang="en-GB" b="1" dirty="0">
                <a:solidFill>
                  <a:srgbClr val="002060"/>
                </a:solidFill>
                <a:latin typeface="Arial" panose="020B0604020202020204" pitchFamily="34" charset="0"/>
                <a:ea typeface="微软雅黑" panose="020B0503020204020204" pitchFamily="34" charset="-122"/>
              </a:rPr>
              <a:t>）</a:t>
            </a:r>
            <a:endParaRPr lang="zh-CN" altLang="en-GB" b="1" dirty="0">
              <a:solidFill>
                <a:srgbClr val="002060"/>
              </a:solidFill>
              <a:latin typeface="Arial" panose="020B0604020202020204" pitchFamily="34" charset="0"/>
              <a:ea typeface="微软雅黑" panose="020B0503020204020204" pitchFamily="34" charset="-122"/>
            </a:endParaRPr>
          </a:p>
          <a:p>
            <a:pPr defTabSz="685800">
              <a:lnSpc>
                <a:spcPct val="150000"/>
              </a:lnSpc>
              <a:defRPr/>
            </a:pPr>
            <a:endParaRPr kumimoji="1" lang="en-US" altLang="zh-CN" b="1" dirty="0">
              <a:solidFill>
                <a:srgbClr val="EE7700"/>
              </a:solidFill>
              <a:latin typeface="微软雅黑" panose="020B0503020204020204" pitchFamily="34" charset="-122"/>
              <a:ea typeface="微软雅黑" panose="020B0503020204020204" pitchFamily="34" charset="-122"/>
            </a:endParaRPr>
          </a:p>
        </p:txBody>
      </p:sp>
      <p:sp>
        <p:nvSpPr>
          <p:cNvPr id="34" name="TextBox 8"/>
          <p:cNvSpPr txBox="1"/>
          <p:nvPr/>
        </p:nvSpPr>
        <p:spPr>
          <a:xfrm>
            <a:off x="4259982" y="963182"/>
            <a:ext cx="2730995"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spAutoFit/>
          </a:bodyPr>
          <a:lstStyle/>
          <a:p>
            <a:r>
              <a:rPr lang="en-US" altLang="zh-CN" sz="2000" b="1" dirty="0">
                <a:solidFill>
                  <a:srgbClr val="002060"/>
                </a:solidFill>
                <a:latin typeface="Arial" panose="020B0604020202020204" pitchFamily="34" charset="0"/>
                <a:ea typeface="微软雅黑" panose="020B0503020204020204" pitchFamily="34" charset="-122"/>
                <a:sym typeface="Arial" panose="020B0604020202020204" pitchFamily="34" charset="0"/>
              </a:rPr>
              <a:t>BIS</a:t>
            </a:r>
            <a:r>
              <a:rPr lang="zh-CN" altLang="en-US" sz="2000" b="1" dirty="0">
                <a:solidFill>
                  <a:srgbClr val="002060"/>
                </a:solidFill>
                <a:latin typeface="Arial" panose="020B0604020202020204" pitchFamily="34" charset="0"/>
                <a:ea typeface="微软雅黑" panose="020B0503020204020204" pitchFamily="34" charset="-122"/>
                <a:sym typeface="Arial" panose="020B0604020202020204" pitchFamily="34" charset="0"/>
              </a:rPr>
              <a:t>三大清单</a:t>
            </a:r>
            <a:endParaRPr lang="zh-CN" altLang="en-US" sz="20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6" name="图片 35"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44041" y="267494"/>
            <a:ext cx="1819592" cy="280688"/>
          </a:xfrm>
          <a:prstGeom prst="rect">
            <a:avLst/>
          </a:prstGeom>
          <a:noFill/>
          <a:ln>
            <a:noFill/>
          </a:ln>
        </p:spPr>
      </p:pic>
      <p:pic>
        <p:nvPicPr>
          <p:cNvPr id="2" name="图片 1"/>
          <p:cNvPicPr>
            <a:picLocks noChangeAspect="1"/>
          </p:cNvPicPr>
          <p:nvPr/>
        </p:nvPicPr>
        <p:blipFill>
          <a:blip r:embed="rId2"/>
          <a:stretch>
            <a:fillRect/>
          </a:stretch>
        </p:blipFill>
        <p:spPr>
          <a:xfrm>
            <a:off x="5364088" y="1439427"/>
            <a:ext cx="3779912" cy="2620780"/>
          </a:xfrm>
          <a:prstGeom prst="rect">
            <a:avLst/>
          </a:prstGeom>
        </p:spPr>
      </p:pic>
      <p:sp>
        <p:nvSpPr>
          <p:cNvPr id="21" name="Rectangle 18"/>
          <p:cNvSpPr>
            <a:spLocks noChangeArrowheads="1"/>
          </p:cNvSpPr>
          <p:nvPr/>
        </p:nvSpPr>
        <p:spPr bwMode="auto">
          <a:xfrm>
            <a:off x="463551" y="195487"/>
            <a:ext cx="2399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——BIS</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三大清单</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anim calcmode="lin" valueType="num">
                                      <p:cBhvr>
                                        <p:cTn id="8" dur="300" fill="hold"/>
                                        <p:tgtEl>
                                          <p:spTgt spid="21"/>
                                        </p:tgtEl>
                                        <p:attrNameLst>
                                          <p:attrName>ppt_x</p:attrName>
                                        </p:attrNameLst>
                                      </p:cBhvr>
                                      <p:tavLst>
                                        <p:tav tm="0">
                                          <p:val>
                                            <p:strVal val="#ppt_x"/>
                                          </p:val>
                                        </p:tav>
                                        <p:tav tm="100000">
                                          <p:val>
                                            <p:strVal val="#ppt_x"/>
                                          </p:val>
                                        </p:tav>
                                      </p:tavLst>
                                    </p:anim>
                                    <p:anim calcmode="lin" valueType="num">
                                      <p:cBhvr>
                                        <p:cTn id="9"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1"/>
          <p:cNvSpPr/>
          <p:nvPr/>
        </p:nvSpPr>
        <p:spPr>
          <a:xfrm>
            <a:off x="3140413" y="1587"/>
            <a:ext cx="6003587"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panose="020F0502020204030204"/>
              <a:ea typeface="宋体" panose="02010600030101010101" pitchFamily="2" charset="-122"/>
            </a:endParaRPr>
          </a:p>
        </p:txBody>
      </p:sp>
      <p:sp>
        <p:nvSpPr>
          <p:cNvPr id="78" name="Freeform 9"/>
          <p:cNvSpPr/>
          <p:nvPr/>
        </p:nvSpPr>
        <p:spPr bwMode="auto">
          <a:xfrm>
            <a:off x="7089967" y="408320"/>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79" name="Rectangle 20"/>
          <p:cNvSpPr>
            <a:spLocks noChangeArrowheads="1"/>
          </p:cNvSpPr>
          <p:nvPr/>
        </p:nvSpPr>
        <p:spPr bwMode="auto">
          <a:xfrm>
            <a:off x="1053408" y="2038313"/>
            <a:ext cx="374441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1400" kern="100" dirty="0">
                <a:solidFill>
                  <a:prstClr val="black"/>
                </a:solidFill>
                <a:latin typeface="微软雅黑" panose="020B0503020204020204" pitchFamily="34" charset="-122"/>
                <a:ea typeface="微软雅黑" panose="020B0503020204020204" pitchFamily="34" charset="-122"/>
              </a:rPr>
              <a:t>通过</a:t>
            </a:r>
            <a:r>
              <a:rPr lang="zh-CN" altLang="en-US" sz="1400" b="1" kern="100" dirty="0">
                <a:solidFill>
                  <a:srgbClr val="1F497D">
                    <a:lumMod val="60000"/>
                    <a:lumOff val="40000"/>
                  </a:srgbClr>
                </a:solidFill>
                <a:latin typeface="微软雅黑" panose="020B0503020204020204" pitchFamily="34" charset="-122"/>
                <a:ea typeface="微软雅黑" panose="020B0503020204020204" pitchFamily="34" charset="-122"/>
              </a:rPr>
              <a:t>整体审计</a:t>
            </a:r>
            <a:r>
              <a:rPr lang="zh-CN" altLang="en-US" sz="1400" kern="100" dirty="0">
                <a:solidFill>
                  <a:prstClr val="black"/>
                </a:solidFill>
                <a:latin typeface="微软雅黑" panose="020B0503020204020204" pitchFamily="34" charset="-122"/>
                <a:ea typeface="微软雅黑" panose="020B0503020204020204" pitchFamily="34" charset="-122"/>
              </a:rPr>
              <a:t>对企业出口管制内部合规制度进行全面评估；结合企业实际情况通过</a:t>
            </a:r>
            <a:r>
              <a:rPr lang="zh-CN" altLang="en-US" sz="1400" b="1" kern="100" dirty="0">
                <a:solidFill>
                  <a:srgbClr val="1F497D">
                    <a:lumMod val="60000"/>
                    <a:lumOff val="40000"/>
                  </a:srgbClr>
                </a:solidFill>
                <a:latin typeface="微软雅黑" panose="020B0503020204020204" pitchFamily="34" charset="-122"/>
                <a:ea typeface="微软雅黑" panose="020B0503020204020204" pitchFamily="34" charset="-122"/>
              </a:rPr>
              <a:t>专项审计</a:t>
            </a:r>
            <a:r>
              <a:rPr lang="zh-CN" altLang="en-US" sz="1400" kern="100" dirty="0">
                <a:solidFill>
                  <a:prstClr val="black"/>
                </a:solidFill>
                <a:latin typeface="微软雅黑" panose="020B0503020204020204" pitchFamily="34" charset="-122"/>
                <a:ea typeface="微软雅黑" panose="020B0503020204020204" pitchFamily="34" charset="-122"/>
              </a:rPr>
              <a:t>着眼于特定部门或特定环节进行部分评估。</a:t>
            </a:r>
            <a:endParaRPr lang="en-US" altLang="zh-CN" sz="1400" kern="100" dirty="0">
              <a:solidFill>
                <a:prstClr val="black"/>
              </a:solidFill>
              <a:latin typeface="微软雅黑" panose="020B0503020204020204" pitchFamily="34" charset="-122"/>
              <a:ea typeface="微软雅黑" panose="020B0503020204020204" pitchFamily="34" charset="-122"/>
            </a:endParaRPr>
          </a:p>
          <a:p>
            <a:pPr defTabSz="914400">
              <a:defRPr/>
            </a:pPr>
            <a:endParaRPr lang="zh-CN" altLang="en-US" sz="1400" kern="100" dirty="0">
              <a:solidFill>
                <a:prstClr val="black"/>
              </a:solidFill>
              <a:latin typeface="微软雅黑" panose="020B0503020204020204" pitchFamily="34" charset="-122"/>
              <a:ea typeface="微软雅黑" panose="020B0503020204020204" pitchFamily="34" charset="-122"/>
            </a:endParaRPr>
          </a:p>
          <a:p>
            <a:pPr defTabSz="914400">
              <a:defRPr/>
            </a:pPr>
            <a:r>
              <a:rPr lang="zh-CN" altLang="en-US" sz="1400" kern="100" dirty="0">
                <a:solidFill>
                  <a:prstClr val="black"/>
                </a:solidFill>
                <a:latin typeface="微软雅黑" panose="020B0503020204020204" pitchFamily="34" charset="-122"/>
                <a:ea typeface="微软雅黑" panose="020B0503020204020204" pitchFamily="34" charset="-122"/>
              </a:rPr>
              <a:t>进行合规审计时</a:t>
            </a:r>
            <a:r>
              <a:rPr lang="zh-CN" altLang="en-US" sz="1400" b="1" kern="100" dirty="0">
                <a:solidFill>
                  <a:srgbClr val="1F497D">
                    <a:lumMod val="60000"/>
                    <a:lumOff val="40000"/>
                  </a:srgbClr>
                </a:solidFill>
                <a:latin typeface="微软雅黑" panose="020B0503020204020204" pitchFamily="34" charset="-122"/>
                <a:ea typeface="微软雅黑" panose="020B0503020204020204" pitchFamily="34" charset="-122"/>
              </a:rPr>
              <a:t>可以灵活选择内外审</a:t>
            </a:r>
            <a:r>
              <a:rPr lang="zh-CN" altLang="en-US" sz="1400" kern="100" dirty="0">
                <a:solidFill>
                  <a:prstClr val="black"/>
                </a:solidFill>
                <a:latin typeface="微软雅黑" panose="020B0503020204020204" pitchFamily="34" charset="-122"/>
                <a:ea typeface="微软雅黑" panose="020B0503020204020204" pitchFamily="34" charset="-122"/>
              </a:rPr>
              <a:t>，并确保</a:t>
            </a:r>
            <a:r>
              <a:rPr lang="zh-CN" altLang="en-US" sz="1400" b="1" kern="100" dirty="0">
                <a:solidFill>
                  <a:srgbClr val="1F497D">
                    <a:lumMod val="60000"/>
                    <a:lumOff val="40000"/>
                  </a:srgbClr>
                </a:solidFill>
                <a:latin typeface="微软雅黑" panose="020B0503020204020204" pitchFamily="34" charset="-122"/>
                <a:ea typeface="微软雅黑" panose="020B0503020204020204" pitchFamily="34" charset="-122"/>
              </a:rPr>
              <a:t>审计专业性</a:t>
            </a:r>
            <a:r>
              <a:rPr lang="zh-CN" altLang="en-US" sz="1400" kern="100" dirty="0">
                <a:solidFill>
                  <a:prstClr val="black"/>
                </a:solidFill>
                <a:latin typeface="微软雅黑" panose="020B0503020204020204" pitchFamily="34" charset="-122"/>
                <a:ea typeface="微软雅黑" panose="020B0503020204020204" pitchFamily="34" charset="-122"/>
              </a:rPr>
              <a:t>，有条件的企业可将其</a:t>
            </a:r>
            <a:r>
              <a:rPr lang="zh-CN" altLang="en-US" sz="1400" b="1" kern="100" dirty="0">
                <a:solidFill>
                  <a:srgbClr val="1F497D">
                    <a:lumMod val="60000"/>
                    <a:lumOff val="40000"/>
                  </a:srgbClr>
                </a:solidFill>
                <a:latin typeface="微软雅黑" panose="020B0503020204020204" pitchFamily="34" charset="-122"/>
                <a:ea typeface="微软雅黑" panose="020B0503020204020204" pitchFamily="34" charset="-122"/>
              </a:rPr>
              <a:t>合规管理职能与审计职能分离</a:t>
            </a:r>
            <a:r>
              <a:rPr lang="zh-CN" altLang="en-US" sz="1400" kern="100" dirty="0">
                <a:solidFill>
                  <a:prstClr val="black"/>
                </a:solidFill>
                <a:latin typeface="微软雅黑" panose="020B0503020204020204" pitchFamily="34" charset="-122"/>
                <a:ea typeface="微软雅黑" panose="020B0503020204020204" pitchFamily="34" charset="-122"/>
              </a:rPr>
              <a:t>。</a:t>
            </a:r>
            <a:endParaRPr lang="zh-CN" altLang="en-US" sz="1400" kern="100" dirty="0">
              <a:solidFill>
                <a:prstClr val="black"/>
              </a:solidFill>
              <a:latin typeface="微软雅黑" panose="020B0503020204020204" pitchFamily="34" charset="-122"/>
              <a:ea typeface="微软雅黑" panose="020B0503020204020204" pitchFamily="34" charset="-122"/>
            </a:endParaRPr>
          </a:p>
        </p:txBody>
      </p:sp>
      <p:sp>
        <p:nvSpPr>
          <p:cNvPr id="134" name="Freeform 7"/>
          <p:cNvSpPr>
            <a:spLocks noEditPoints="1"/>
          </p:cNvSpPr>
          <p:nvPr/>
        </p:nvSpPr>
        <p:spPr bwMode="auto">
          <a:xfrm>
            <a:off x="603811" y="1491750"/>
            <a:ext cx="333375" cy="268392"/>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6">
              <a:lumMod val="75000"/>
            </a:schemeClr>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sp>
        <p:nvSpPr>
          <p:cNvPr id="135" name="Freeform 7"/>
          <p:cNvSpPr>
            <a:spLocks noEditPoints="1"/>
          </p:cNvSpPr>
          <p:nvPr/>
        </p:nvSpPr>
        <p:spPr bwMode="auto">
          <a:xfrm rot="10634573">
            <a:off x="4633082" y="3609057"/>
            <a:ext cx="333375" cy="268392"/>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6">
              <a:lumMod val="75000"/>
            </a:schemeClr>
          </a:solidFill>
          <a:ln>
            <a:noFill/>
          </a:ln>
        </p:spPr>
        <p:txBody>
          <a:bodyPr vert="horz" wrap="square" lIns="91440" tIns="45720" rIns="91440" bIns="45720" numCol="1" anchor="t" anchorCtr="0" compatLnSpc="1"/>
          <a:lstStyle/>
          <a:p>
            <a:pPr defTabSz="914400">
              <a:defRPr/>
            </a:pPr>
            <a:endParaRPr lang="zh-CN" altLang="en-US">
              <a:solidFill>
                <a:prstClr val="black"/>
              </a:solidFill>
              <a:latin typeface="Calibri" panose="020F0502020204030204"/>
              <a:ea typeface="宋体" panose="02010600030101010101" pitchFamily="2" charset="-122"/>
            </a:endParaRPr>
          </a:p>
        </p:txBody>
      </p:sp>
      <p:pic>
        <p:nvPicPr>
          <p:cNvPr id="15" name="图片 14"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1"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完善合规审计</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700"/>
                                  </p:stCondLst>
                                  <p:childTnLst>
                                    <p:anim calcmode="discrete" valueType="str">
                                      <p:cBhvr>
                                        <p:cTn id="10" dur="100" fill="hold"/>
                                        <p:tgtEl>
                                          <p:spTgt spid="78"/>
                                        </p:tgtEl>
                                        <p:attrNameLst>
                                          <p:attrName>style.visibility</p:attrName>
                                        </p:attrNameLst>
                                      </p:cBhvr>
                                      <p:tavLst>
                                        <p:tav tm="0">
                                          <p:val>
                                            <p:strVal val="hidden"/>
                                          </p:val>
                                        </p:tav>
                                        <p:tav tm="50000">
                                          <p:val>
                                            <p:strVal val="visible"/>
                                          </p:val>
                                        </p:tav>
                                      </p:tavLst>
                                    </p:anim>
                                  </p:childTnLst>
                                </p:cTn>
                              </p:par>
                              <p:par>
                                <p:cTn id="11" presetID="22" presetClass="entr" presetSubtype="1" fill="hold" grpId="0" nodeType="withEffect">
                                  <p:stCondLst>
                                    <p:cond delay="110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par>
                                <p:cTn id="14" presetID="42" presetClass="entr" presetSubtype="0" fill="hold" grpId="0" nodeType="withEffect">
                                  <p:stCondLst>
                                    <p:cond delay="23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anim calcmode="lin" valueType="num">
                                      <p:cBhvr>
                                        <p:cTn id="17" dur="500" fill="hold"/>
                                        <p:tgtEl>
                                          <p:spTgt spid="79"/>
                                        </p:tgtEl>
                                        <p:attrNameLst>
                                          <p:attrName>ppt_x</p:attrName>
                                        </p:attrNameLst>
                                      </p:cBhvr>
                                      <p:tavLst>
                                        <p:tav tm="0">
                                          <p:val>
                                            <p:strVal val="#ppt_x"/>
                                          </p:val>
                                        </p:tav>
                                        <p:tav tm="100000">
                                          <p:val>
                                            <p:strVal val="#ppt_x"/>
                                          </p:val>
                                        </p:tav>
                                      </p:tavLst>
                                    </p:anim>
                                    <p:anim calcmode="lin" valueType="num">
                                      <p:cBhvr>
                                        <p:cTn id="18" dur="500" fill="hold"/>
                                        <p:tgtEl>
                                          <p:spTgt spid="79"/>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34"/>
                                        </p:tgtEl>
                                        <p:attrNameLst>
                                          <p:attrName>style.visibility</p:attrName>
                                        </p:attrNameLst>
                                      </p:cBhvr>
                                      <p:to>
                                        <p:strVal val="visible"/>
                                      </p:to>
                                    </p:set>
                                    <p:anim calcmode="lin" valueType="num">
                                      <p:cBhvr>
                                        <p:cTn id="21" dur="500" fill="hold"/>
                                        <p:tgtEl>
                                          <p:spTgt spid="134"/>
                                        </p:tgtEl>
                                        <p:attrNameLst>
                                          <p:attrName>ppt_w</p:attrName>
                                        </p:attrNameLst>
                                      </p:cBhvr>
                                      <p:tavLst>
                                        <p:tav tm="0">
                                          <p:val>
                                            <p:fltVal val="0"/>
                                          </p:val>
                                        </p:tav>
                                        <p:tav tm="100000">
                                          <p:val>
                                            <p:strVal val="#ppt_w"/>
                                          </p:val>
                                        </p:tav>
                                      </p:tavLst>
                                    </p:anim>
                                    <p:anim calcmode="lin" valueType="num">
                                      <p:cBhvr>
                                        <p:cTn id="22" dur="500" fill="hold"/>
                                        <p:tgtEl>
                                          <p:spTgt spid="134"/>
                                        </p:tgtEl>
                                        <p:attrNameLst>
                                          <p:attrName>ppt_h</p:attrName>
                                        </p:attrNameLst>
                                      </p:cBhvr>
                                      <p:tavLst>
                                        <p:tav tm="0">
                                          <p:val>
                                            <p:fltVal val="0"/>
                                          </p:val>
                                        </p:tav>
                                        <p:tav tm="100000">
                                          <p:val>
                                            <p:strVal val="#ppt_h"/>
                                          </p:val>
                                        </p:tav>
                                      </p:tavLst>
                                    </p:anim>
                                    <p:animEffect transition="in" filter="fade">
                                      <p:cBhvr>
                                        <p:cTn id="23" dur="500"/>
                                        <p:tgtEl>
                                          <p:spTgt spid="134"/>
                                        </p:tgtEl>
                                      </p:cBhvr>
                                    </p:animEffect>
                                  </p:childTnLst>
                                </p:cTn>
                              </p:par>
                              <p:par>
                                <p:cTn id="24" presetID="53" presetClass="entr" presetSubtype="16" fill="hold" grpId="0" nodeType="withEffect">
                                  <p:stCondLst>
                                    <p:cond delay="1300"/>
                                  </p:stCondLst>
                                  <p:childTnLst>
                                    <p:set>
                                      <p:cBhvr>
                                        <p:cTn id="25" dur="1" fill="hold">
                                          <p:stCondLst>
                                            <p:cond delay="0"/>
                                          </p:stCondLst>
                                        </p:cTn>
                                        <p:tgtEl>
                                          <p:spTgt spid="135"/>
                                        </p:tgtEl>
                                        <p:attrNameLst>
                                          <p:attrName>style.visibility</p:attrName>
                                        </p:attrNameLst>
                                      </p:cBhvr>
                                      <p:to>
                                        <p:strVal val="visible"/>
                                      </p:to>
                                    </p:set>
                                    <p:anim calcmode="lin" valueType="num">
                                      <p:cBhvr>
                                        <p:cTn id="26" dur="500" fill="hold"/>
                                        <p:tgtEl>
                                          <p:spTgt spid="135"/>
                                        </p:tgtEl>
                                        <p:attrNameLst>
                                          <p:attrName>ppt_w</p:attrName>
                                        </p:attrNameLst>
                                      </p:cBhvr>
                                      <p:tavLst>
                                        <p:tav tm="0">
                                          <p:val>
                                            <p:fltVal val="0"/>
                                          </p:val>
                                        </p:tav>
                                        <p:tav tm="100000">
                                          <p:val>
                                            <p:strVal val="#ppt_w"/>
                                          </p:val>
                                        </p:tav>
                                      </p:tavLst>
                                    </p:anim>
                                    <p:anim calcmode="lin" valueType="num">
                                      <p:cBhvr>
                                        <p:cTn id="27" dur="500" fill="hold"/>
                                        <p:tgtEl>
                                          <p:spTgt spid="135"/>
                                        </p:tgtEl>
                                        <p:attrNameLst>
                                          <p:attrName>ppt_h</p:attrName>
                                        </p:attrNameLst>
                                      </p:cBhvr>
                                      <p:tavLst>
                                        <p:tav tm="0">
                                          <p:val>
                                            <p:fltVal val="0"/>
                                          </p:val>
                                        </p:tav>
                                        <p:tav tm="100000">
                                          <p:val>
                                            <p:strVal val="#ppt_h"/>
                                          </p:val>
                                        </p:tav>
                                      </p:tavLst>
                                    </p:anim>
                                    <p:animEffect transition="in" filter="fade">
                                      <p:cBhvr>
                                        <p:cTn id="28" dur="500"/>
                                        <p:tgtEl>
                                          <p:spTgt spid="135"/>
                                        </p:tgtEl>
                                      </p:cBhvr>
                                    </p:animEffect>
                                  </p:childTnLst>
                                </p:cTn>
                              </p:par>
                              <p:par>
                                <p:cTn id="29" presetID="47" presetClass="entr" presetSubtype="0" fill="hold" grpId="0" nodeType="withEffect">
                                  <p:stCondLst>
                                    <p:cond delay="7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
                                        <p:tgtEl>
                                          <p:spTgt spid="11"/>
                                        </p:tgtEl>
                                      </p:cBhvr>
                                    </p:animEffect>
                                    <p:anim calcmode="lin" valueType="num">
                                      <p:cBhvr>
                                        <p:cTn id="32" dur="300" fill="hold"/>
                                        <p:tgtEl>
                                          <p:spTgt spid="11"/>
                                        </p:tgtEl>
                                        <p:attrNameLst>
                                          <p:attrName>ppt_x</p:attrName>
                                        </p:attrNameLst>
                                      </p:cBhvr>
                                      <p:tavLst>
                                        <p:tav tm="0">
                                          <p:val>
                                            <p:strVal val="#ppt_x"/>
                                          </p:val>
                                        </p:tav>
                                        <p:tav tm="100000">
                                          <p:val>
                                            <p:strVal val="#ppt_x"/>
                                          </p:val>
                                        </p:tav>
                                      </p:tavLst>
                                    </p:anim>
                                    <p:anim calcmode="lin" valueType="num">
                                      <p:cBhvr>
                                        <p:cTn id="33" dur="3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78" grpId="1" animBg="1"/>
      <p:bldP spid="79" grpId="0"/>
      <p:bldP spid="134" grpId="0" animBg="1"/>
      <p:bldP spid="135" grpId="0" animBg="1"/>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515595" y="1667685"/>
            <a:ext cx="1619671" cy="1984185"/>
          </a:xfrm>
          <a:prstGeom prst="rect">
            <a:avLst/>
          </a:prstGeom>
        </p:spPr>
      </p:pic>
      <p:sp>
        <p:nvSpPr>
          <p:cNvPr id="63" name="文本框 62"/>
          <p:cNvSpPr txBox="1"/>
          <p:nvPr/>
        </p:nvSpPr>
        <p:spPr>
          <a:xfrm>
            <a:off x="-1" y="813567"/>
            <a:ext cx="4850581" cy="1275670"/>
          </a:xfrm>
          <a:prstGeom prst="rect">
            <a:avLst/>
          </a:prstGeom>
          <a:solidFill>
            <a:schemeClr val="accent3">
              <a:lumMod val="20000"/>
              <a:lumOff val="80000"/>
            </a:schemeClr>
          </a:solidFill>
          <a:effectLst/>
        </p:spPr>
        <p:txBody>
          <a:bodyPr wrap="square" lIns="607500" rtlCol="0">
            <a:spAutoFit/>
          </a:bodyPr>
          <a:lstStyle/>
          <a:p>
            <a:pPr defTabSz="914400">
              <a:lnSpc>
                <a:spcPct val="150000"/>
              </a:lnSpc>
            </a:pPr>
            <a:r>
              <a:rPr lang="zh-CN" altLang="en-US" sz="1050" dirty="0">
                <a:solidFill>
                  <a:srgbClr val="00706B"/>
                </a:solidFill>
                <a:latin typeface="微软雅黑" panose="020B0503020204020204" pitchFamily="34" charset="-122"/>
                <a:ea typeface="微软雅黑" panose="020B0503020204020204" pitchFamily="34" charset="-122"/>
              </a:rPr>
              <a:t>企业需要保留的资料档案包括：</a:t>
            </a:r>
            <a:endParaRPr lang="en-US" altLang="zh-CN" sz="1050" dirty="0">
              <a:solidFill>
                <a:srgbClr val="00706B"/>
              </a:solidFill>
              <a:latin typeface="微软雅黑" panose="020B0503020204020204" pitchFamily="34" charset="-122"/>
              <a:ea typeface="微软雅黑" panose="020B0503020204020204" pitchFamily="34" charset="-122"/>
            </a:endParaRPr>
          </a:p>
          <a:p>
            <a:pPr marL="214630" indent="-214630" defTabSz="914400">
              <a:lnSpc>
                <a:spcPct val="150000"/>
              </a:lnSpc>
              <a:buFont typeface="Wingdings" panose="05000000000000000000" pitchFamily="2" charset="2"/>
              <a:buChar char="l"/>
            </a:pPr>
            <a:r>
              <a:rPr lang="zh-CN" altLang="en-US" sz="1050" dirty="0">
                <a:solidFill>
                  <a:srgbClr val="00706B"/>
                </a:solidFill>
                <a:latin typeface="微软雅黑" panose="020B0503020204020204" pitchFamily="34" charset="-122"/>
                <a:ea typeface="微软雅黑" panose="020B0503020204020204" pitchFamily="34" charset="-122"/>
              </a:rPr>
              <a:t>出口产品规格</a:t>
            </a:r>
            <a:endParaRPr lang="en-US" altLang="zh-CN" sz="1050" dirty="0">
              <a:solidFill>
                <a:srgbClr val="00706B"/>
              </a:solidFill>
              <a:latin typeface="微软雅黑" panose="020B0503020204020204" pitchFamily="34" charset="-122"/>
              <a:ea typeface="微软雅黑" panose="020B0503020204020204" pitchFamily="34" charset="-122"/>
            </a:endParaRPr>
          </a:p>
          <a:p>
            <a:pPr marL="214630" indent="-214630" defTabSz="914400">
              <a:lnSpc>
                <a:spcPct val="150000"/>
              </a:lnSpc>
              <a:buFont typeface="Wingdings" panose="05000000000000000000" pitchFamily="2" charset="2"/>
              <a:buChar char="l"/>
            </a:pPr>
            <a:r>
              <a:rPr lang="zh-CN" altLang="en-US" sz="1050" dirty="0">
                <a:solidFill>
                  <a:srgbClr val="00706B"/>
                </a:solidFill>
                <a:latin typeface="微软雅黑" panose="020B0503020204020204" pitchFamily="34" charset="-122"/>
                <a:ea typeface="微软雅黑" panose="020B0503020204020204" pitchFamily="34" charset="-122"/>
              </a:rPr>
              <a:t>商业交易相关文件</a:t>
            </a:r>
            <a:endParaRPr lang="en-US" altLang="zh-CN" sz="1050" dirty="0">
              <a:solidFill>
                <a:srgbClr val="00706B"/>
              </a:solidFill>
              <a:latin typeface="微软雅黑" panose="020B0503020204020204" pitchFamily="34" charset="-122"/>
              <a:ea typeface="微软雅黑" panose="020B0503020204020204" pitchFamily="34" charset="-122"/>
            </a:endParaRPr>
          </a:p>
          <a:p>
            <a:pPr marL="214630" indent="-214630" defTabSz="914400">
              <a:lnSpc>
                <a:spcPct val="150000"/>
              </a:lnSpc>
              <a:buFont typeface="Wingdings" panose="05000000000000000000" pitchFamily="2" charset="2"/>
              <a:buChar char="l"/>
            </a:pPr>
            <a:r>
              <a:rPr lang="zh-CN" altLang="en-US" sz="1050" dirty="0">
                <a:solidFill>
                  <a:srgbClr val="00706B"/>
                </a:solidFill>
                <a:latin typeface="微软雅黑" panose="020B0503020204020204" pitchFamily="34" charset="-122"/>
                <a:ea typeface="微软雅黑" panose="020B0503020204020204" pitchFamily="34" charset="-122"/>
              </a:rPr>
              <a:t>与政府相关部门沟通情况等</a:t>
            </a:r>
            <a:endParaRPr lang="en-US" altLang="zh-CN" sz="1050" dirty="0">
              <a:solidFill>
                <a:srgbClr val="00706B"/>
              </a:solidFill>
              <a:latin typeface="微软雅黑" panose="020B0503020204020204" pitchFamily="34" charset="-122"/>
              <a:ea typeface="微软雅黑" panose="020B0503020204020204" pitchFamily="34" charset="-122"/>
            </a:endParaRPr>
          </a:p>
          <a:p>
            <a:pPr defTabSz="914400">
              <a:lnSpc>
                <a:spcPct val="150000"/>
              </a:lnSpc>
            </a:pPr>
            <a:r>
              <a:rPr lang="zh-CN" altLang="en-US" sz="1050" dirty="0">
                <a:solidFill>
                  <a:srgbClr val="00706B"/>
                </a:solidFill>
                <a:latin typeface="微软雅黑" panose="020B0503020204020204" pitchFamily="34" charset="-122"/>
                <a:ea typeface="微软雅黑" panose="020B0503020204020204" pitchFamily="34" charset="-122"/>
              </a:rPr>
              <a:t>存档期限</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一般为五年以上</a:t>
            </a:r>
            <a:endParaRPr lang="en-US" altLang="zh-CN" sz="1050" dirty="0">
              <a:solidFill>
                <a:srgbClr val="00706B"/>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0" y="3033112"/>
            <a:ext cx="4850581" cy="1275670"/>
          </a:xfrm>
          <a:prstGeom prst="rect">
            <a:avLst/>
          </a:prstGeom>
          <a:solidFill>
            <a:schemeClr val="accent3">
              <a:lumMod val="20000"/>
              <a:lumOff val="80000"/>
            </a:schemeClr>
          </a:solidFill>
        </p:spPr>
        <p:txBody>
          <a:bodyPr wrap="square" lIns="607500" rtlCol="0">
            <a:spAutoFit/>
          </a:bodyPr>
          <a:lstStyle/>
          <a:p>
            <a:pPr defTabSz="914400">
              <a:lnSpc>
                <a:spcPct val="150000"/>
              </a:lnSpc>
              <a:buClr>
                <a:srgbClr val="F79646">
                  <a:lumMod val="75000"/>
                </a:srgbClr>
              </a:buClr>
            </a:pPr>
            <a:r>
              <a:rPr lang="zh-CN" altLang="en-US" sz="1050" dirty="0">
                <a:solidFill>
                  <a:srgbClr val="00706B"/>
                </a:solidFill>
                <a:latin typeface="微软雅黑" panose="020B0503020204020204" pitchFamily="34" charset="-122"/>
                <a:ea typeface="微软雅黑" panose="020B0503020204020204" pitchFamily="34" charset="-122"/>
              </a:rPr>
              <a:t>管理手册的内容包括但不限于</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主要负责人签署的政策声明、出口管制法律法规概要、企业的出口管制合规政策和制度</a:t>
            </a:r>
            <a:r>
              <a:rPr lang="zh-CN" altLang="en-US" sz="1050" dirty="0">
                <a:solidFill>
                  <a:srgbClr val="00706B"/>
                </a:solidFill>
                <a:latin typeface="微软雅黑" panose="020B0503020204020204" pitchFamily="34" charset="-122"/>
                <a:ea typeface="微软雅黑" panose="020B0503020204020204" pitchFamily="34" charset="-122"/>
              </a:rPr>
              <a:t>等。</a:t>
            </a:r>
            <a:endParaRPr lang="en-US" altLang="zh-CN" sz="1050" dirty="0">
              <a:solidFill>
                <a:srgbClr val="00706B"/>
              </a:solidFill>
              <a:latin typeface="微软雅黑" panose="020B0503020204020204" pitchFamily="34" charset="-122"/>
              <a:ea typeface="微软雅黑" panose="020B0503020204020204" pitchFamily="34" charset="-122"/>
            </a:endParaRPr>
          </a:p>
          <a:p>
            <a:pPr defTabSz="914400">
              <a:lnSpc>
                <a:spcPct val="150000"/>
              </a:lnSpc>
              <a:buClr>
                <a:srgbClr val="F79646">
                  <a:lumMod val="75000"/>
                </a:srgbClr>
              </a:buClr>
            </a:pPr>
            <a:endParaRPr lang="en-US" altLang="zh-CN" sz="1050" dirty="0">
              <a:solidFill>
                <a:srgbClr val="00706B"/>
              </a:solidFill>
              <a:latin typeface="微软雅黑" panose="020B0503020204020204" pitchFamily="34" charset="-122"/>
              <a:ea typeface="微软雅黑" panose="020B0503020204020204" pitchFamily="34" charset="-122"/>
            </a:endParaRPr>
          </a:p>
          <a:p>
            <a:pPr defTabSz="914400">
              <a:lnSpc>
                <a:spcPct val="150000"/>
              </a:lnSpc>
              <a:buClr>
                <a:srgbClr val="F79646">
                  <a:lumMod val="75000"/>
                </a:srgbClr>
              </a:buClr>
            </a:pPr>
            <a:r>
              <a:rPr lang="zh-CN" altLang="en-US" sz="1050" dirty="0">
                <a:solidFill>
                  <a:srgbClr val="00706B"/>
                </a:solidFill>
                <a:latin typeface="微软雅黑" panose="020B0503020204020204" pitchFamily="34" charset="-122"/>
                <a:ea typeface="微软雅黑" panose="020B0503020204020204" pitchFamily="34" charset="-122"/>
              </a:rPr>
              <a:t>管理手册应当根据法律法规、外部形式和企业面临的出口管制合规要求的变化，</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视情更新</a:t>
            </a:r>
            <a:r>
              <a:rPr lang="zh-CN" altLang="en-US" sz="1050" dirty="0">
                <a:solidFill>
                  <a:srgbClr val="00706B"/>
                </a:solidFill>
                <a:latin typeface="微软雅黑" panose="020B0503020204020204" pitchFamily="34" charset="-122"/>
                <a:ea typeface="微软雅黑" panose="020B0503020204020204" pitchFamily="34" charset="-122"/>
              </a:rPr>
              <a:t>，并且应当</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便于执行</a:t>
            </a:r>
            <a:r>
              <a:rPr lang="zh-CN" altLang="en-US" sz="1050" dirty="0">
                <a:solidFill>
                  <a:srgbClr val="00706B"/>
                </a:solidFill>
                <a:latin typeface="微软雅黑" panose="020B0503020204020204" pitchFamily="34" charset="-122"/>
                <a:ea typeface="微软雅黑" panose="020B0503020204020204" pitchFamily="34" charset="-122"/>
              </a:rPr>
              <a:t>、</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易于所有员工获得</a:t>
            </a:r>
            <a:r>
              <a:rPr lang="zh-CN" altLang="en-US" sz="1050" dirty="0">
                <a:solidFill>
                  <a:srgbClr val="00706B"/>
                </a:solidFill>
                <a:latin typeface="微软雅黑" panose="020B0503020204020204" pitchFamily="34" charset="-122"/>
                <a:ea typeface="微软雅黑" panose="020B0503020204020204" pitchFamily="34" charset="-122"/>
              </a:rPr>
              <a:t>。</a:t>
            </a:r>
            <a:endParaRPr lang="zh-CN" altLang="en-US" sz="1050" dirty="0">
              <a:solidFill>
                <a:srgbClr val="00706B"/>
              </a:solidFill>
              <a:latin typeface="微软雅黑" panose="020B0503020204020204" pitchFamily="34" charset="-122"/>
              <a:ea typeface="微软雅黑" panose="020B0503020204020204" pitchFamily="34" charset="-122"/>
            </a:endParaRPr>
          </a:p>
        </p:txBody>
      </p:sp>
      <p:pic>
        <p:nvPicPr>
          <p:cNvPr id="13" name="图片 12"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4" name="Rectangle 18"/>
          <p:cNvSpPr>
            <a:spLocks noChangeArrowheads="1"/>
          </p:cNvSpPr>
          <p:nvPr/>
        </p:nvSpPr>
        <p:spPr bwMode="auto">
          <a:xfrm>
            <a:off x="463551" y="195488"/>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保留档案资料</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
        <p:nvSpPr>
          <p:cNvPr id="15" name="Rectangle 18"/>
          <p:cNvSpPr>
            <a:spLocks noChangeArrowheads="1"/>
          </p:cNvSpPr>
          <p:nvPr/>
        </p:nvSpPr>
        <p:spPr bwMode="auto">
          <a:xfrm>
            <a:off x="463551" y="2503903"/>
            <a:ext cx="5684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defRPr/>
            </a:pPr>
            <a:r>
              <a:rPr lang="zh-CN" altLang="en-US" sz="2000" b="1" dirty="0">
                <a:solidFill>
                  <a:srgbClr val="5B9BD5"/>
                </a:solidFill>
                <a:latin typeface="微软雅黑" panose="020B0503020204020204" pitchFamily="34" charset="-122"/>
                <a:ea typeface="微软雅黑" panose="020B0503020204020204" pitchFamily="34" charset="-122"/>
              </a:rPr>
              <a:t>中国两用物项出口管制合规实施</a:t>
            </a:r>
            <a:r>
              <a:rPr lang="en-US" altLang="zh-CN" sz="2000" b="1" dirty="0">
                <a:solidFill>
                  <a:srgbClr val="5B9BD5"/>
                </a:solidFill>
                <a:latin typeface="微软雅黑" panose="020B0503020204020204" pitchFamily="34" charset="-122"/>
                <a:ea typeface="微软雅黑" panose="020B0503020204020204" pitchFamily="34" charset="-122"/>
              </a:rPr>
              <a:t>——</a:t>
            </a:r>
            <a:r>
              <a:rPr lang="zh-CN" altLang="en-US" sz="2000" b="1" dirty="0">
                <a:solidFill>
                  <a:srgbClr val="F79646">
                    <a:lumMod val="75000"/>
                  </a:srgbClr>
                </a:solidFill>
                <a:latin typeface="微软雅黑" panose="020B0503020204020204" pitchFamily="34" charset="-122"/>
                <a:ea typeface="微软雅黑" panose="020B0503020204020204" pitchFamily="34" charset="-122"/>
              </a:rPr>
              <a:t>编制管理手册</a:t>
            </a:r>
            <a:endParaRPr lang="en-US" altLang="zh-CN" sz="2000" b="1" dirty="0">
              <a:solidFill>
                <a:srgbClr val="F79646">
                  <a:lumMod val="75000"/>
                </a:srgbClr>
              </a:solidFill>
              <a:latin typeface="微软雅黑" panose="020B0503020204020204" pitchFamily="34" charset="-122"/>
              <a:ea typeface="微软雅黑" panose="020B0503020204020204" pitchFamily="34" charset="-122"/>
            </a:endParaRPr>
          </a:p>
        </p:txBody>
      </p:sp>
      <p:sp>
        <p:nvSpPr>
          <p:cNvPr id="16" name="Rectangle 20"/>
          <p:cNvSpPr>
            <a:spLocks noChangeArrowheads="1"/>
          </p:cNvSpPr>
          <p:nvPr/>
        </p:nvSpPr>
        <p:spPr bwMode="auto">
          <a:xfrm rot="20519301">
            <a:off x="6089912" y="1147198"/>
            <a:ext cx="28513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defRPr/>
            </a:pPr>
            <a:r>
              <a:rPr lang="zh-CN" altLang="en-US" sz="2800" kern="100" dirty="0">
                <a:solidFill>
                  <a:schemeClr val="accent3">
                    <a:lumMod val="75000"/>
                  </a:schemeClr>
                </a:solidFill>
                <a:latin typeface="方正舒体" panose="02010601030101010101" pitchFamily="2" charset="-122"/>
                <a:ea typeface="方正舒体" panose="02010601030101010101" pitchFamily="2" charset="-122"/>
              </a:rPr>
              <a:t>不讲政治的码农不是好合规师</a:t>
            </a:r>
            <a:r>
              <a:rPr lang="en-US" altLang="zh-CN" sz="2800" kern="100" dirty="0">
                <a:solidFill>
                  <a:schemeClr val="accent3">
                    <a:lumMod val="75000"/>
                  </a:schemeClr>
                </a:solidFill>
                <a:latin typeface="方正舒体" panose="02010601030101010101" pitchFamily="2" charset="-122"/>
                <a:ea typeface="方正舒体" panose="02010601030101010101" pitchFamily="2" charset="-122"/>
              </a:rPr>
              <a:t>……</a:t>
            </a:r>
            <a:endParaRPr lang="zh-CN" altLang="en-US" sz="2800" kern="100" dirty="0">
              <a:solidFill>
                <a:schemeClr val="accent3">
                  <a:lumMod val="75000"/>
                </a:schemeClr>
              </a:solidFill>
              <a:latin typeface="方正舒体" panose="02010601030101010101" pitchFamily="2" charset="-122"/>
              <a:ea typeface="方正舒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anim calcmode="lin" valueType="num">
                                      <p:cBhvr>
                                        <p:cTn id="13" dur="300" fill="hold"/>
                                        <p:tgtEl>
                                          <p:spTgt spid="15"/>
                                        </p:tgtEl>
                                        <p:attrNameLst>
                                          <p:attrName>ppt_x</p:attrName>
                                        </p:attrNameLst>
                                      </p:cBhvr>
                                      <p:tavLst>
                                        <p:tav tm="0">
                                          <p:val>
                                            <p:strVal val="#ppt_x"/>
                                          </p:val>
                                        </p:tav>
                                        <p:tav tm="100000">
                                          <p:val>
                                            <p:strVal val="#ppt_x"/>
                                          </p:val>
                                        </p:tav>
                                      </p:tavLst>
                                    </p:anim>
                                    <p:anim calcmode="lin" valueType="num">
                                      <p:cBhvr>
                                        <p:cTn id="14" dur="3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3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flipH="1">
            <a:off x="2114127" y="1354300"/>
            <a:ext cx="7038190" cy="2434902"/>
          </a:xfrm>
          <a:prstGeom prst="homePlate">
            <a:avLst/>
          </a:prstGeom>
          <a:solidFill>
            <a:srgbClr val="3278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文本框 2"/>
          <p:cNvSpPr txBox="1"/>
          <p:nvPr/>
        </p:nvSpPr>
        <p:spPr>
          <a:xfrm>
            <a:off x="2787122" y="2157145"/>
            <a:ext cx="1012247" cy="854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04</a:t>
            </a:r>
            <a:endParaRPr kumimoji="0" lang="zh-CN" altLang="en-US" sz="49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4353362" y="2374709"/>
            <a:ext cx="3891046" cy="394082"/>
          </a:xfrm>
          <a:prstGeom prst="rect">
            <a:avLst/>
          </a:prstGeom>
        </p:spPr>
        <p:txBody>
          <a:bodyPr wrap="square" lIns="0" tIns="0" rIns="0" bIns="0">
            <a:spAutoFit/>
          </a:bodyPr>
          <a:lstStyle/>
          <a:p>
            <a:pPr lvl="0" fontAlgn="base">
              <a:spcBef>
                <a:spcPct val="0"/>
              </a:spcBef>
              <a:spcAft>
                <a:spcPct val="0"/>
              </a:spcAft>
              <a:defRPr/>
            </a:pPr>
            <a:r>
              <a:rPr lang="zh-CN" altLang="en-US" sz="2560" dirty="0">
                <a:solidFill>
                  <a:prstClr val="white"/>
                </a:solidFill>
                <a:latin typeface="Arial" panose="020B0604020202020204" pitchFamily="34" charset="0"/>
                <a:ea typeface="微软雅黑" panose="020B0503020204020204" pitchFamily="34" charset="-122"/>
                <a:cs typeface="+mn-ea"/>
                <a:sym typeface="+mn-ea"/>
              </a:rPr>
              <a:t>欧盟与中国阻断法评析</a:t>
            </a:r>
            <a:endParaRPr lang="zh-CN" altLang="en-US" sz="2560" dirty="0">
              <a:solidFill>
                <a:prstClr val="white"/>
              </a:solidFill>
              <a:latin typeface="Arial" panose="020B0604020202020204" pitchFamily="34" charset="0"/>
              <a:ea typeface="微软雅黑" panose="020B0503020204020204" pitchFamily="34" charset="-122"/>
              <a:cs typeface="+mn-ea"/>
              <a:sym typeface="+mn-ea"/>
            </a:endParaRPr>
          </a:p>
        </p:txBody>
      </p:sp>
      <p:sp>
        <p:nvSpPr>
          <p:cNvPr id="7" name="任意多边形 16"/>
          <p:cNvSpPr/>
          <p:nvPr/>
        </p:nvSpPr>
        <p:spPr>
          <a:xfrm>
            <a:off x="2" y="457626"/>
            <a:ext cx="2114127" cy="4228255"/>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B32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0" name="图片 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0873" y="253597"/>
            <a:ext cx="1918995" cy="296021"/>
          </a:xfrm>
          <a:prstGeom prst="rect">
            <a:avLst/>
          </a:prstGeom>
          <a:noFill/>
          <a:ln>
            <a:noFill/>
          </a:ln>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14:presetBounceEnd="4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2" presetClass="entr" presetSubtype="2"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7" grpId="0" bldLvl="0" animBg="1"/>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539552" y="286936"/>
            <a:ext cx="4874419"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最新案例：伊朗国民银行</a:t>
            </a:r>
            <a:r>
              <a:rPr kumimoji="0" lang="en-US" altLang="zh-CN"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 V.   </a:t>
            </a:r>
            <a:r>
              <a:rPr kumimoji="0" lang="zh-CN" altLang="en-US"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德国电信公司</a:t>
            </a:r>
            <a:endParaRPr kumimoji="0" lang="zh-CN" altLang="en-US"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12" name="文本框 11"/>
          <p:cNvSpPr txBox="1"/>
          <p:nvPr/>
        </p:nvSpPr>
        <p:spPr>
          <a:xfrm>
            <a:off x="1331641" y="1059582"/>
            <a:ext cx="4180001" cy="3503716"/>
          </a:xfrm>
          <a:prstGeom prst="rect">
            <a:avLst/>
          </a:prstGeom>
          <a:solidFill>
            <a:schemeClr val="accent3">
              <a:lumMod val="20000"/>
              <a:lumOff val="80000"/>
            </a:schemeClr>
          </a:solidFill>
        </p:spPr>
        <p:txBody>
          <a:bodyPr wrap="square" rtlCol="0">
            <a:spAutoFit/>
          </a:bodyPr>
          <a:lstStyle/>
          <a:p>
            <a:pPr lvl="0" indent="304800" algn="just" defTabSz="685165">
              <a:lnSpc>
                <a:spcPct val="170000"/>
              </a:lnSpc>
              <a:buClr>
                <a:srgbClr val="F79646">
                  <a:lumMod val="75000"/>
                </a:srgbClr>
              </a:buClr>
              <a:defRPr/>
            </a:pP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在德国汉堡设有分行的伊朗国民银行要求德国法院认定：德国电信</a:t>
            </a:r>
            <a:r>
              <a:rPr lang="zh-CN" altLang="en-US" sz="1200" dirty="0">
                <a:solidFill>
                  <a:srgbClr val="4472C4">
                    <a:lumMod val="50000"/>
                  </a:srgbClr>
                </a:solidFill>
                <a:latin typeface="微软雅黑" panose="020B0503020204020204" pitchFamily="34" charset="-122"/>
                <a:ea typeface="微软雅黑" panose="020B0503020204020204" pitchFamily="34" charset="-122"/>
              </a:rPr>
              <a:t>终止电信</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服务合同的声明无效。</a:t>
            </a:r>
            <a:endPar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304800" algn="just" defTabSz="685165" rtl="0" eaLnBrk="1" fontAlgn="auto" latinLnBrk="0" hangingPunct="1">
              <a:lnSpc>
                <a:spcPct val="170000"/>
              </a:lnSpc>
              <a:spcBef>
                <a:spcPts val="0"/>
              </a:spcBef>
              <a:spcAft>
                <a:spcPts val="0"/>
              </a:spcAft>
              <a:buClr>
                <a:srgbClr val="F79646">
                  <a:lumMod val="75000"/>
                </a:srgbClr>
              </a:buClr>
              <a:buSzTx/>
              <a:buFontTx/>
              <a:buNone/>
              <a:defRPr/>
            </a:pP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该行称，德国电信希望遵守美国</a:t>
            </a:r>
            <a:r>
              <a:rPr kumimoji="0" lang="en-US" altLang="zh-CN"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禁止非美国企业与受美国主要制裁的伊朗企业进行贸易</a:t>
            </a:r>
            <a:r>
              <a:rPr kumimoji="0" lang="en-US" altLang="zh-CN"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的要求，以避免美国对该企业的二级制裁；这违反了欧盟《阻断法案》。</a:t>
            </a:r>
            <a:endPar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304800" algn="just" defTabSz="685165" rtl="0" eaLnBrk="1" fontAlgn="auto" latinLnBrk="0" hangingPunct="1">
              <a:lnSpc>
                <a:spcPct val="170000"/>
              </a:lnSpc>
              <a:spcBef>
                <a:spcPts val="0"/>
              </a:spcBef>
              <a:spcAft>
                <a:spcPts val="0"/>
              </a:spcAft>
              <a:buClr>
                <a:srgbClr val="F79646">
                  <a:lumMod val="75000"/>
                </a:srgbClr>
              </a:buClr>
              <a:buSzTx/>
              <a:buFontTx/>
              <a:buNone/>
              <a:defRPr/>
            </a:pP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德国电信隶属于德国电信集团，该集团约</a:t>
            </a:r>
            <a:r>
              <a:rPr kumimoji="0" lang="en-US" altLang="zh-CN"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50</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%的营业额来自美国。德国电信辩称，</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欧盟《阻断法案》</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并未剥夺公司在未给出理由的情况下终止合同的权利；公司可以随时终止与伊朗国民银行的业务关系，终止的动机并不重要。</a:t>
            </a:r>
            <a:endPar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304800" algn="just" defTabSz="685165" rtl="0" eaLnBrk="1" fontAlgn="auto" latinLnBrk="0" hangingPunct="1">
              <a:lnSpc>
                <a:spcPct val="170000"/>
              </a:lnSpc>
              <a:spcBef>
                <a:spcPts val="0"/>
              </a:spcBef>
              <a:spcAft>
                <a:spcPts val="0"/>
              </a:spcAft>
              <a:buClr>
                <a:srgbClr val="F79646">
                  <a:lumMod val="75000"/>
                </a:srgbClr>
              </a:buClr>
              <a:buSzTx/>
              <a:buFontTx/>
              <a:buNone/>
              <a:defRPr/>
            </a:pP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对此，欧盟法庭总顾问</a:t>
            </a:r>
            <a:r>
              <a:rPr kumimoji="0" lang="en-US" altLang="zh-CN"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Hogan</a:t>
            </a:r>
            <a:r>
              <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表示：伊朗企业可以在欧盟成员国法院援引欧盟法律反制美国的次级制裁。</a:t>
            </a:r>
            <a:endParaRPr kumimoji="0" lang="zh-CN" altLang="en-US" sz="12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101" name="图片 100"/>
          <p:cNvPicPr/>
          <p:nvPr/>
        </p:nvPicPr>
        <p:blipFill>
          <a:blip r:embed="rId1" r:link="rId2"/>
          <a:stretch>
            <a:fillRect/>
          </a:stretch>
        </p:blipFill>
        <p:spPr>
          <a:xfrm>
            <a:off x="6372200" y="1923678"/>
            <a:ext cx="2771800" cy="150532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3085147" y="1051084"/>
            <a:ext cx="2685098" cy="2767489"/>
            <a:chOff x="5311339" y="1271866"/>
            <a:chExt cx="3662363" cy="3642122"/>
          </a:xfrm>
        </p:grpSpPr>
        <p:sp>
          <p:nvSpPr>
            <p:cNvPr id="80" name="MH_Other_1"/>
            <p:cNvSpPr/>
            <p:nvPr>
              <p:custDataLst>
                <p:tags r:id="rId1"/>
              </p:custDataLst>
            </p:nvPr>
          </p:nvSpPr>
          <p:spPr bwMode="auto">
            <a:xfrm>
              <a:off x="5566133" y="1271866"/>
              <a:ext cx="3152775" cy="364212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F5F5F5"/>
            </a:solidFill>
            <a:ln>
              <a:noFill/>
            </a:ln>
            <a:effectLst>
              <a:outerShdw blurRad="228600" sx="102000" sy="102000" algn="ctr" rotWithShape="0">
                <a:prstClr val="black">
                  <a:alpha val="28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MH_Other_2"/>
            <p:cNvSpPr/>
            <p:nvPr>
              <p:custDataLst>
                <p:tags r:id="rId2"/>
              </p:custDataLst>
            </p:nvPr>
          </p:nvSpPr>
          <p:spPr bwMode="auto">
            <a:xfrm>
              <a:off x="5376824" y="2493447"/>
              <a:ext cx="484584" cy="217885"/>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3">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MH_SubTitle_6"/>
            <p:cNvSpPr/>
            <p:nvPr>
              <p:custDataLst>
                <p:tags r:id="rId3"/>
              </p:custDataLst>
            </p:nvPr>
          </p:nvSpPr>
          <p:spPr bwMode="auto">
            <a:xfrm>
              <a:off x="5311339" y="2456454"/>
              <a:ext cx="1101352" cy="125150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accent3"/>
            </a:solidFill>
            <a:ln>
              <a:noFill/>
            </a:ln>
            <a:effectLst>
              <a:outerShdw blurRad="50800" dist="38100" dir="2700000" algn="tl" rotWithShape="0">
                <a:prstClr val="black">
                  <a:alpha val="40000"/>
                </a:prstClr>
              </a:outerShdw>
            </a:effectLst>
          </p:spPr>
          <p:txBody>
            <a:bodyPr bIns="296908" anchor="b" anchorCtr="1">
              <a:normAutofit/>
            </a:bodyPr>
            <a:lstStyle/>
            <a:p>
              <a:pPr marL="0" marR="0" lvl="0" indent="0" algn="ctr" defTabSz="457200" rtl="0" eaLnBrk="1" fontAlgn="auto" latinLnBrk="0" hangingPunct="1">
                <a:lnSpc>
                  <a:spcPct val="11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初级制裁</a:t>
              </a:r>
              <a:endParaRPr kumimoji="0" lang="zh-CN" alt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3" name="MH_Other_3"/>
            <p:cNvSpPr/>
            <p:nvPr>
              <p:custDataLst>
                <p:tags r:id="rId4"/>
              </p:custDataLst>
            </p:nvPr>
          </p:nvSpPr>
          <p:spPr bwMode="auto">
            <a:xfrm>
              <a:off x="7936668" y="2493447"/>
              <a:ext cx="486965" cy="217885"/>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chemeClr val="accent3">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MH_SubTitle_3"/>
            <p:cNvSpPr/>
            <p:nvPr>
              <p:custDataLst>
                <p:tags r:id="rId5"/>
              </p:custDataLst>
            </p:nvPr>
          </p:nvSpPr>
          <p:spPr bwMode="auto">
            <a:xfrm>
              <a:off x="7872374" y="2456538"/>
              <a:ext cx="1101328" cy="1272778"/>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accent3"/>
            </a:solidFill>
            <a:ln>
              <a:noFill/>
            </a:ln>
            <a:effectLst>
              <a:outerShdw blurRad="50800" dist="38100" dir="2700000" algn="tl" rotWithShape="0">
                <a:prstClr val="black">
                  <a:alpha val="40000"/>
                </a:prstClr>
              </a:outerShdw>
            </a:effectLst>
          </p:spPr>
          <p:txBody>
            <a:bodyPr bIns="296908" anchor="b" anchorCtr="1">
              <a:normAutofit/>
            </a:bodyPr>
            <a:lstStyle/>
            <a:p>
              <a:pPr marL="0" marR="0" lvl="0" indent="0" algn="ctr" defTabSz="457200" rtl="0" eaLnBrk="1" fontAlgn="auto" latinLnBrk="0" hangingPunct="1">
                <a:lnSpc>
                  <a:spcPct val="11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a:p>
              <a:pPr marL="0" marR="0" lvl="0" indent="0" algn="ctr" defTabSz="457200" rtl="0" eaLnBrk="1" fontAlgn="auto" latinLnBrk="0" hangingPunct="1">
                <a:lnSpc>
                  <a:spcPct val="11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a:p>
              <a:pPr marL="0" marR="0" lvl="0" indent="0" algn="ctr" defTabSz="457200" rtl="0" eaLnBrk="1" fontAlgn="auto" latinLnBrk="0" hangingPunct="1">
                <a:lnSpc>
                  <a:spcPct val="11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次级制裁</a:t>
              </a:r>
              <a:endParaRPr kumimoji="0" lang="zh-CN" alt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97" name="MH_Other_12"/>
            <p:cNvSpPr/>
            <p:nvPr>
              <p:custDataLst>
                <p:tags r:id="rId6"/>
              </p:custDataLst>
            </p:nvPr>
          </p:nvSpPr>
          <p:spPr bwMode="auto">
            <a:xfrm>
              <a:off x="5376824" y="2493447"/>
              <a:ext cx="484583"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75000"/>
              </a:schemeClr>
            </a:solidFill>
            <a:ln>
              <a:noFill/>
            </a:ln>
          </p:spPr>
          <p:txBody>
            <a:bodyPr anchor="b" anchorCtr="1"/>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01</a:t>
              </a:r>
              <a:endParaRPr kumimoji="0" lang="zh-CN" altLang="en-US" sz="1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98" name="MH_Other_13"/>
            <p:cNvSpPr/>
            <p:nvPr>
              <p:custDataLst>
                <p:tags r:id="rId7"/>
              </p:custDataLst>
            </p:nvPr>
          </p:nvSpPr>
          <p:spPr bwMode="auto">
            <a:xfrm>
              <a:off x="7936667" y="2493447"/>
              <a:ext cx="486965" cy="404813"/>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75000"/>
              </a:schemeClr>
            </a:solidFill>
            <a:ln>
              <a:noFill/>
            </a:ln>
          </p:spPr>
          <p:txBody>
            <a:bodyPr anchor="b" anchorCtr="1"/>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rPr>
                <a:t>02</a:t>
              </a:r>
              <a:endParaRPr kumimoji="0" lang="zh-CN" altLang="en-US" sz="1000" b="0" i="0" u="none" strike="noStrike" kern="120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cs typeface="+mn-cs"/>
              </a:endParaRPr>
            </a:p>
          </p:txBody>
        </p:sp>
        <p:sp>
          <p:nvSpPr>
            <p:cNvPr id="99" name="MH_Other_14"/>
            <p:cNvSpPr/>
            <p:nvPr>
              <p:custDataLst>
                <p:tags r:id="rId8"/>
              </p:custDataLst>
            </p:nvPr>
          </p:nvSpPr>
          <p:spPr bwMode="auto">
            <a:xfrm>
              <a:off x="6953211" y="2562503"/>
              <a:ext cx="377428" cy="467916"/>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MH_Other_15"/>
            <p:cNvSpPr/>
            <p:nvPr>
              <p:custDataLst>
                <p:tags r:id="rId9"/>
              </p:custDataLst>
            </p:nvPr>
          </p:nvSpPr>
          <p:spPr bwMode="auto">
            <a:xfrm>
              <a:off x="6765093" y="2649419"/>
              <a:ext cx="240506" cy="381000"/>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MH_Other_16"/>
            <p:cNvSpPr/>
            <p:nvPr>
              <p:custDataLst>
                <p:tags r:id="rId10"/>
              </p:custDataLst>
            </p:nvPr>
          </p:nvSpPr>
          <p:spPr bwMode="auto">
            <a:xfrm>
              <a:off x="7279442" y="2649419"/>
              <a:ext cx="241697" cy="381000"/>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MH_Other_17"/>
            <p:cNvSpPr/>
            <p:nvPr>
              <p:custDataLst>
                <p:tags r:id="rId11"/>
              </p:custDataLst>
            </p:nvPr>
          </p:nvSpPr>
          <p:spPr bwMode="auto">
            <a:xfrm>
              <a:off x="6774618" y="2562503"/>
              <a:ext cx="735806" cy="467916"/>
            </a:xfrm>
            <a:custGeom>
              <a:avLst/>
              <a:gdLst>
                <a:gd name="connsiteX0" fmla="*/ 787131 w 980661"/>
                <a:gd name="connsiteY0" fmla="*/ 114940 h 622772"/>
                <a:gd name="connsiteX1" fmla="*/ 905903 w 980661"/>
                <a:gd name="connsiteY1" fmla="*/ 233307 h 622772"/>
                <a:gd name="connsiteX2" fmla="*/ 829276 w 980661"/>
                <a:gd name="connsiteY2" fmla="*/ 344037 h 622772"/>
                <a:gd name="connsiteX3" fmla="*/ 859927 w 980661"/>
                <a:gd name="connsiteY3" fmla="*/ 344037 h 622772"/>
                <a:gd name="connsiteX4" fmla="*/ 974867 w 980661"/>
                <a:gd name="connsiteY4" fmla="*/ 534952 h 622772"/>
                <a:gd name="connsiteX5" fmla="*/ 959542 w 980661"/>
                <a:gd name="connsiteY5" fmla="*/ 622772 h 622772"/>
                <a:gd name="connsiteX6" fmla="*/ 821613 w 980661"/>
                <a:gd name="connsiteY6" fmla="*/ 622772 h 622772"/>
                <a:gd name="connsiteX7" fmla="*/ 790962 w 980661"/>
                <a:gd name="connsiteY7" fmla="*/ 382220 h 622772"/>
                <a:gd name="connsiteX8" fmla="*/ 821613 w 980661"/>
                <a:gd name="connsiteY8" fmla="*/ 351674 h 622772"/>
                <a:gd name="connsiteX9" fmla="*/ 756480 w 980661"/>
                <a:gd name="connsiteY9" fmla="*/ 351674 h 622772"/>
                <a:gd name="connsiteX10" fmla="*/ 783300 w 980661"/>
                <a:gd name="connsiteY10" fmla="*/ 382220 h 622772"/>
                <a:gd name="connsiteX11" fmla="*/ 756480 w 980661"/>
                <a:gd name="connsiteY11" fmla="*/ 622772 h 622772"/>
                <a:gd name="connsiteX12" fmla="*/ 721998 w 980661"/>
                <a:gd name="connsiteY12" fmla="*/ 622772 h 622772"/>
                <a:gd name="connsiteX13" fmla="*/ 733492 w 980661"/>
                <a:gd name="connsiteY13" fmla="*/ 512042 h 622772"/>
                <a:gd name="connsiteX14" fmla="*/ 725829 w 980661"/>
                <a:gd name="connsiteY14" fmla="*/ 481496 h 622772"/>
                <a:gd name="connsiteX15" fmla="*/ 679853 w 980661"/>
                <a:gd name="connsiteY15" fmla="*/ 359310 h 622772"/>
                <a:gd name="connsiteX16" fmla="*/ 718167 w 980661"/>
                <a:gd name="connsiteY16" fmla="*/ 344037 h 622772"/>
                <a:gd name="connsiteX17" fmla="*/ 748817 w 980661"/>
                <a:gd name="connsiteY17" fmla="*/ 344037 h 622772"/>
                <a:gd name="connsiteX18" fmla="*/ 672190 w 980661"/>
                <a:gd name="connsiteY18" fmla="*/ 233307 h 622772"/>
                <a:gd name="connsiteX19" fmla="*/ 787131 w 980661"/>
                <a:gd name="connsiteY19" fmla="*/ 114940 h 622772"/>
                <a:gd name="connsiteX20" fmla="*/ 192273 w 980661"/>
                <a:gd name="connsiteY20" fmla="*/ 114940 h 622772"/>
                <a:gd name="connsiteX21" fmla="*/ 306468 w 980661"/>
                <a:gd name="connsiteY21" fmla="*/ 233307 h 622772"/>
                <a:gd name="connsiteX22" fmla="*/ 230338 w 980661"/>
                <a:gd name="connsiteY22" fmla="*/ 344037 h 622772"/>
                <a:gd name="connsiteX23" fmla="*/ 260790 w 980661"/>
                <a:gd name="connsiteY23" fmla="*/ 344037 h 622772"/>
                <a:gd name="connsiteX24" fmla="*/ 298855 w 980661"/>
                <a:gd name="connsiteY24" fmla="*/ 359310 h 622772"/>
                <a:gd name="connsiteX25" fmla="*/ 253177 w 980661"/>
                <a:gd name="connsiteY25" fmla="*/ 481496 h 622772"/>
                <a:gd name="connsiteX26" fmla="*/ 245564 w 980661"/>
                <a:gd name="connsiteY26" fmla="*/ 512042 h 622772"/>
                <a:gd name="connsiteX27" fmla="*/ 256984 w 980661"/>
                <a:gd name="connsiteY27" fmla="*/ 622772 h 622772"/>
                <a:gd name="connsiteX28" fmla="*/ 222725 w 980661"/>
                <a:gd name="connsiteY28" fmla="*/ 622772 h 622772"/>
                <a:gd name="connsiteX29" fmla="*/ 196080 w 980661"/>
                <a:gd name="connsiteY29" fmla="*/ 382220 h 622772"/>
                <a:gd name="connsiteX30" fmla="*/ 222725 w 980661"/>
                <a:gd name="connsiteY30" fmla="*/ 351674 h 622772"/>
                <a:gd name="connsiteX31" fmla="*/ 158015 w 980661"/>
                <a:gd name="connsiteY31" fmla="*/ 351674 h 622772"/>
                <a:gd name="connsiteX32" fmla="*/ 188467 w 980661"/>
                <a:gd name="connsiteY32" fmla="*/ 382220 h 622772"/>
                <a:gd name="connsiteX33" fmla="*/ 158015 w 980661"/>
                <a:gd name="connsiteY33" fmla="*/ 622772 h 622772"/>
                <a:gd name="connsiteX34" fmla="*/ 20982 w 980661"/>
                <a:gd name="connsiteY34" fmla="*/ 622772 h 622772"/>
                <a:gd name="connsiteX35" fmla="*/ 5756 w 980661"/>
                <a:gd name="connsiteY35" fmla="*/ 534952 h 622772"/>
                <a:gd name="connsiteX36" fmla="*/ 119950 w 980661"/>
                <a:gd name="connsiteY36" fmla="*/ 344037 h 622772"/>
                <a:gd name="connsiteX37" fmla="*/ 150402 w 980661"/>
                <a:gd name="connsiteY37" fmla="*/ 344037 h 622772"/>
                <a:gd name="connsiteX38" fmla="*/ 74273 w 980661"/>
                <a:gd name="connsiteY38" fmla="*/ 233307 h 622772"/>
                <a:gd name="connsiteX39" fmla="*/ 192273 w 980661"/>
                <a:gd name="connsiteY39" fmla="*/ 114940 h 622772"/>
                <a:gd name="connsiteX40" fmla="*/ 489328 w 980661"/>
                <a:gd name="connsiteY40" fmla="*/ 0 h 622772"/>
                <a:gd name="connsiteX41" fmla="*/ 634318 w 980661"/>
                <a:gd name="connsiteY41" fmla="*/ 145186 h 622772"/>
                <a:gd name="connsiteX42" fmla="*/ 538930 w 980661"/>
                <a:gd name="connsiteY42" fmla="*/ 278910 h 622772"/>
                <a:gd name="connsiteX43" fmla="*/ 577085 w 980661"/>
                <a:gd name="connsiteY43" fmla="*/ 278910 h 622772"/>
                <a:gd name="connsiteX44" fmla="*/ 718260 w 980661"/>
                <a:gd name="connsiteY44" fmla="*/ 515793 h 622772"/>
                <a:gd name="connsiteX45" fmla="*/ 699182 w 980661"/>
                <a:gd name="connsiteY45" fmla="*/ 622772 h 622772"/>
                <a:gd name="connsiteX46" fmla="*/ 527483 w 980661"/>
                <a:gd name="connsiteY46" fmla="*/ 622772 h 622772"/>
                <a:gd name="connsiteX47" fmla="*/ 493144 w 980661"/>
                <a:gd name="connsiteY47" fmla="*/ 328579 h 622772"/>
                <a:gd name="connsiteX48" fmla="*/ 531299 w 980661"/>
                <a:gd name="connsiteY48" fmla="*/ 290372 h 622772"/>
                <a:gd name="connsiteX49" fmla="*/ 447358 w 980661"/>
                <a:gd name="connsiteY49" fmla="*/ 290372 h 622772"/>
                <a:gd name="connsiteX50" fmla="*/ 485513 w 980661"/>
                <a:gd name="connsiteY50" fmla="*/ 328579 h 622772"/>
                <a:gd name="connsiteX51" fmla="*/ 451173 w 980661"/>
                <a:gd name="connsiteY51" fmla="*/ 622772 h 622772"/>
                <a:gd name="connsiteX52" fmla="*/ 279475 w 980661"/>
                <a:gd name="connsiteY52" fmla="*/ 622772 h 622772"/>
                <a:gd name="connsiteX53" fmla="*/ 260397 w 980661"/>
                <a:gd name="connsiteY53" fmla="*/ 515793 h 622772"/>
                <a:gd name="connsiteX54" fmla="*/ 401571 w 980661"/>
                <a:gd name="connsiteY54" fmla="*/ 278910 h 622772"/>
                <a:gd name="connsiteX55" fmla="*/ 439726 w 980661"/>
                <a:gd name="connsiteY55" fmla="*/ 278910 h 622772"/>
                <a:gd name="connsiteX56" fmla="*/ 344338 w 980661"/>
                <a:gd name="connsiteY56" fmla="*/ 145186 h 622772"/>
                <a:gd name="connsiteX57" fmla="*/ 489328 w 980661"/>
                <a:gd name="connsiteY57" fmla="*/ 0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80661" h="622772">
                  <a:moveTo>
                    <a:pt x="787131" y="114940"/>
                  </a:moveTo>
                  <a:cubicBezTo>
                    <a:pt x="852264" y="114940"/>
                    <a:pt x="905903" y="168396"/>
                    <a:pt x="905903" y="233307"/>
                  </a:cubicBezTo>
                  <a:cubicBezTo>
                    <a:pt x="905903" y="282945"/>
                    <a:pt x="871421" y="324946"/>
                    <a:pt x="829276" y="344037"/>
                  </a:cubicBezTo>
                  <a:cubicBezTo>
                    <a:pt x="829276" y="344037"/>
                    <a:pt x="829276" y="344037"/>
                    <a:pt x="859927" y="344037"/>
                  </a:cubicBezTo>
                  <a:cubicBezTo>
                    <a:pt x="921228" y="344037"/>
                    <a:pt x="959542" y="496769"/>
                    <a:pt x="974867" y="534952"/>
                  </a:cubicBezTo>
                  <a:cubicBezTo>
                    <a:pt x="994024" y="592226"/>
                    <a:pt x="959542" y="622772"/>
                    <a:pt x="959542" y="622772"/>
                  </a:cubicBezTo>
                  <a:cubicBezTo>
                    <a:pt x="959542" y="622772"/>
                    <a:pt x="959542" y="622772"/>
                    <a:pt x="821613" y="622772"/>
                  </a:cubicBezTo>
                  <a:cubicBezTo>
                    <a:pt x="821613" y="622772"/>
                    <a:pt x="821613" y="622772"/>
                    <a:pt x="790962" y="382220"/>
                  </a:cubicBezTo>
                  <a:cubicBezTo>
                    <a:pt x="790962" y="382220"/>
                    <a:pt x="790962" y="382220"/>
                    <a:pt x="821613" y="351674"/>
                  </a:cubicBezTo>
                  <a:cubicBezTo>
                    <a:pt x="821613" y="351674"/>
                    <a:pt x="821613" y="351674"/>
                    <a:pt x="756480" y="351674"/>
                  </a:cubicBezTo>
                  <a:cubicBezTo>
                    <a:pt x="756480" y="351674"/>
                    <a:pt x="756480" y="351674"/>
                    <a:pt x="783300" y="382220"/>
                  </a:cubicBezTo>
                  <a:cubicBezTo>
                    <a:pt x="783300" y="382220"/>
                    <a:pt x="783300" y="382220"/>
                    <a:pt x="756480" y="622772"/>
                  </a:cubicBezTo>
                  <a:cubicBezTo>
                    <a:pt x="756480" y="622772"/>
                    <a:pt x="756480" y="622772"/>
                    <a:pt x="721998" y="622772"/>
                  </a:cubicBezTo>
                  <a:cubicBezTo>
                    <a:pt x="737323" y="603681"/>
                    <a:pt x="756480" y="565498"/>
                    <a:pt x="733492" y="512042"/>
                  </a:cubicBezTo>
                  <a:cubicBezTo>
                    <a:pt x="733492" y="504405"/>
                    <a:pt x="729661" y="492950"/>
                    <a:pt x="725829" y="481496"/>
                  </a:cubicBezTo>
                  <a:cubicBezTo>
                    <a:pt x="714335" y="447131"/>
                    <a:pt x="699010" y="401312"/>
                    <a:pt x="679853" y="359310"/>
                  </a:cubicBezTo>
                  <a:cubicBezTo>
                    <a:pt x="691347" y="347856"/>
                    <a:pt x="702841" y="344037"/>
                    <a:pt x="718167" y="344037"/>
                  </a:cubicBezTo>
                  <a:cubicBezTo>
                    <a:pt x="718167" y="344037"/>
                    <a:pt x="718167" y="344037"/>
                    <a:pt x="748817" y="344037"/>
                  </a:cubicBezTo>
                  <a:cubicBezTo>
                    <a:pt x="702841" y="324946"/>
                    <a:pt x="672190" y="282945"/>
                    <a:pt x="672190" y="233307"/>
                  </a:cubicBezTo>
                  <a:cubicBezTo>
                    <a:pt x="672190" y="168396"/>
                    <a:pt x="721998" y="114940"/>
                    <a:pt x="787131" y="114940"/>
                  </a:cubicBezTo>
                  <a:close/>
                  <a:moveTo>
                    <a:pt x="192273" y="114940"/>
                  </a:moveTo>
                  <a:cubicBezTo>
                    <a:pt x="256984" y="114940"/>
                    <a:pt x="306468" y="168396"/>
                    <a:pt x="306468" y="233307"/>
                  </a:cubicBezTo>
                  <a:cubicBezTo>
                    <a:pt x="306468" y="282945"/>
                    <a:pt x="276016" y="324946"/>
                    <a:pt x="230338" y="344037"/>
                  </a:cubicBezTo>
                  <a:cubicBezTo>
                    <a:pt x="230338" y="344037"/>
                    <a:pt x="230338" y="344037"/>
                    <a:pt x="260790" y="344037"/>
                  </a:cubicBezTo>
                  <a:cubicBezTo>
                    <a:pt x="276016" y="344037"/>
                    <a:pt x="287435" y="347856"/>
                    <a:pt x="298855" y="359310"/>
                  </a:cubicBezTo>
                  <a:cubicBezTo>
                    <a:pt x="279822" y="401312"/>
                    <a:pt x="264597" y="447131"/>
                    <a:pt x="253177" y="481496"/>
                  </a:cubicBezTo>
                  <a:cubicBezTo>
                    <a:pt x="249371" y="492950"/>
                    <a:pt x="245564" y="504405"/>
                    <a:pt x="245564" y="512042"/>
                  </a:cubicBezTo>
                  <a:cubicBezTo>
                    <a:pt x="222725" y="565498"/>
                    <a:pt x="241758" y="603681"/>
                    <a:pt x="256984" y="622772"/>
                  </a:cubicBezTo>
                  <a:cubicBezTo>
                    <a:pt x="256984" y="622772"/>
                    <a:pt x="256984" y="622772"/>
                    <a:pt x="222725" y="622772"/>
                  </a:cubicBezTo>
                  <a:cubicBezTo>
                    <a:pt x="222725" y="622772"/>
                    <a:pt x="222725" y="622772"/>
                    <a:pt x="196080" y="382220"/>
                  </a:cubicBezTo>
                  <a:cubicBezTo>
                    <a:pt x="196080" y="382220"/>
                    <a:pt x="196080" y="382220"/>
                    <a:pt x="222725" y="351674"/>
                  </a:cubicBezTo>
                  <a:cubicBezTo>
                    <a:pt x="222725" y="351674"/>
                    <a:pt x="222725" y="351674"/>
                    <a:pt x="158015" y="351674"/>
                  </a:cubicBezTo>
                  <a:cubicBezTo>
                    <a:pt x="158015" y="351674"/>
                    <a:pt x="158015" y="351674"/>
                    <a:pt x="188467" y="382220"/>
                  </a:cubicBezTo>
                  <a:cubicBezTo>
                    <a:pt x="188467" y="382220"/>
                    <a:pt x="188467" y="382220"/>
                    <a:pt x="158015" y="622772"/>
                  </a:cubicBezTo>
                  <a:cubicBezTo>
                    <a:pt x="158015" y="622772"/>
                    <a:pt x="158015" y="622772"/>
                    <a:pt x="20982" y="622772"/>
                  </a:cubicBezTo>
                  <a:cubicBezTo>
                    <a:pt x="20982" y="622772"/>
                    <a:pt x="-13276" y="592226"/>
                    <a:pt x="5756" y="534952"/>
                  </a:cubicBezTo>
                  <a:cubicBezTo>
                    <a:pt x="20982" y="496769"/>
                    <a:pt x="59047" y="344037"/>
                    <a:pt x="119950" y="344037"/>
                  </a:cubicBezTo>
                  <a:cubicBezTo>
                    <a:pt x="119950" y="344037"/>
                    <a:pt x="119950" y="344037"/>
                    <a:pt x="150402" y="344037"/>
                  </a:cubicBezTo>
                  <a:cubicBezTo>
                    <a:pt x="108531" y="324946"/>
                    <a:pt x="74273" y="282945"/>
                    <a:pt x="74273" y="233307"/>
                  </a:cubicBezTo>
                  <a:cubicBezTo>
                    <a:pt x="74273" y="168396"/>
                    <a:pt x="127563" y="114940"/>
                    <a:pt x="192273" y="114940"/>
                  </a:cubicBezTo>
                  <a:close/>
                  <a:moveTo>
                    <a:pt x="489328" y="0"/>
                  </a:moveTo>
                  <a:cubicBezTo>
                    <a:pt x="569454" y="0"/>
                    <a:pt x="634318" y="64952"/>
                    <a:pt x="634318" y="145186"/>
                  </a:cubicBezTo>
                  <a:cubicBezTo>
                    <a:pt x="634318" y="206317"/>
                    <a:pt x="592347" y="259807"/>
                    <a:pt x="538930" y="278910"/>
                  </a:cubicBezTo>
                  <a:cubicBezTo>
                    <a:pt x="538930" y="278910"/>
                    <a:pt x="538930" y="278910"/>
                    <a:pt x="577085" y="278910"/>
                  </a:cubicBezTo>
                  <a:cubicBezTo>
                    <a:pt x="653396" y="278910"/>
                    <a:pt x="699182" y="469945"/>
                    <a:pt x="718260" y="515793"/>
                  </a:cubicBezTo>
                  <a:cubicBezTo>
                    <a:pt x="741153" y="584565"/>
                    <a:pt x="699182" y="622772"/>
                    <a:pt x="699182" y="622772"/>
                  </a:cubicBezTo>
                  <a:cubicBezTo>
                    <a:pt x="699182" y="622772"/>
                    <a:pt x="699182" y="622772"/>
                    <a:pt x="527483" y="622772"/>
                  </a:cubicBezTo>
                  <a:cubicBezTo>
                    <a:pt x="527483" y="622772"/>
                    <a:pt x="527483" y="622772"/>
                    <a:pt x="493144" y="328579"/>
                  </a:cubicBezTo>
                  <a:cubicBezTo>
                    <a:pt x="493144" y="328579"/>
                    <a:pt x="493144" y="328579"/>
                    <a:pt x="531299" y="290372"/>
                  </a:cubicBezTo>
                  <a:cubicBezTo>
                    <a:pt x="531299" y="290372"/>
                    <a:pt x="531299" y="290372"/>
                    <a:pt x="447358" y="290372"/>
                  </a:cubicBezTo>
                  <a:cubicBezTo>
                    <a:pt x="447358" y="290372"/>
                    <a:pt x="447358" y="290372"/>
                    <a:pt x="485513" y="328579"/>
                  </a:cubicBezTo>
                  <a:cubicBezTo>
                    <a:pt x="485513" y="328579"/>
                    <a:pt x="485513" y="328579"/>
                    <a:pt x="451173" y="622772"/>
                  </a:cubicBezTo>
                  <a:cubicBezTo>
                    <a:pt x="451173" y="622772"/>
                    <a:pt x="451173" y="622772"/>
                    <a:pt x="279475" y="622772"/>
                  </a:cubicBezTo>
                  <a:cubicBezTo>
                    <a:pt x="279475" y="622772"/>
                    <a:pt x="237504" y="584565"/>
                    <a:pt x="260397" y="515793"/>
                  </a:cubicBezTo>
                  <a:cubicBezTo>
                    <a:pt x="279475" y="469945"/>
                    <a:pt x="325261" y="278910"/>
                    <a:pt x="401571" y="278910"/>
                  </a:cubicBezTo>
                  <a:cubicBezTo>
                    <a:pt x="401571" y="278910"/>
                    <a:pt x="401571" y="278910"/>
                    <a:pt x="439726" y="278910"/>
                  </a:cubicBezTo>
                  <a:cubicBezTo>
                    <a:pt x="386309" y="259807"/>
                    <a:pt x="344338" y="206317"/>
                    <a:pt x="344338" y="145186"/>
                  </a:cubicBezTo>
                  <a:cubicBezTo>
                    <a:pt x="344338" y="64952"/>
                    <a:pt x="409202" y="0"/>
                    <a:pt x="48932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MH_Title_1"/>
            <p:cNvSpPr txBox="1">
              <a:spLocks noChangeArrowheads="1"/>
            </p:cNvSpPr>
            <p:nvPr>
              <p:custDataLst>
                <p:tags r:id="rId12"/>
              </p:custDataLst>
            </p:nvPr>
          </p:nvSpPr>
          <p:spPr bwMode="auto">
            <a:xfrm>
              <a:off x="6412386" y="3030564"/>
              <a:ext cx="1603827" cy="106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ahoma" panose="020B0604030504040204" pitchFamily="34" charset="0"/>
                </a:rPr>
                <a:t>美国对外</a:t>
              </a:r>
              <a:endParaRPr kumimoji="0" lang="zh-CN"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ahoma" panose="020B0604030504040204" pitchFamily="34" charset="0"/>
                </a:rPr>
                <a:t>经济制裁</a:t>
              </a:r>
              <a:endParaRPr kumimoji="0" lang="zh-CN"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pic>
        <p:nvPicPr>
          <p:cNvPr id="108" name="图片 107" descr="logo.png"/>
          <p:cNvPicPr>
            <a:picLocks noChangeAspect="1"/>
          </p:cNvPicPr>
          <p:nvPr/>
        </p:nvPicPr>
        <p:blipFill rotWithShape="1">
          <a:blip r:embed="rId13"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
        <p:nvSpPr>
          <p:cNvPr id="109" name="文本框 108"/>
          <p:cNvSpPr txBox="1"/>
          <p:nvPr/>
        </p:nvSpPr>
        <p:spPr>
          <a:xfrm>
            <a:off x="340570" y="175032"/>
            <a:ext cx="4983218" cy="399981"/>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欧盟《阻断法案》的背景</a:t>
            </a:r>
            <a:endPar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594938" y="1851753"/>
            <a:ext cx="2389823" cy="972702"/>
          </a:xfrm>
          <a:prstGeom prst="rect">
            <a:avLst/>
          </a:prstGeom>
        </p:spPr>
        <p:txBody>
          <a:bodyPr wrap="square">
            <a:spAutoFit/>
          </a:bodyPr>
          <a:lstStyle/>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b="1" dirty="0" err="1">
                <a:solidFill>
                  <a:srgbClr val="0070C0"/>
                </a:solidFill>
                <a:latin typeface="微软雅黑" panose="020B0503020204020204" pitchFamily="34" charset="-122"/>
                <a:ea typeface="微软雅黑" panose="020B0503020204020204" pitchFamily="34" charset="-122"/>
              </a:rPr>
              <a:t>初级制裁</a:t>
            </a:r>
            <a:r>
              <a:rPr lang="en-US" altLang="zh-CN" sz="1050" dirty="0" err="1">
                <a:solidFill>
                  <a:prstClr val="black"/>
                </a:solidFill>
                <a:latin typeface="微软雅黑" panose="020B0503020204020204" pitchFamily="34" charset="-122"/>
                <a:ea typeface="微软雅黑" panose="020B0503020204020204" pitchFamily="34" charset="-122"/>
              </a:rPr>
              <a:t>是对同受制裁国家进行特定交易并受美国管辖的实体的制裁</a:t>
            </a:r>
            <a:endParaRPr lang="en-US" altLang="zh-CN" sz="1050" dirty="0">
              <a:solidFill>
                <a:prstClr val="black"/>
              </a:solidFill>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dirty="0">
                <a:solidFill>
                  <a:prstClr val="black"/>
                </a:solidFill>
                <a:latin typeface="微软雅黑" panose="020B0503020204020204" pitchFamily="34" charset="-122"/>
                <a:ea typeface="微软雅黑" panose="020B0503020204020204" pitchFamily="34" charset="-122"/>
              </a:rPr>
              <a:t>针对同美国有连接点的行为</a:t>
            </a:r>
            <a:endParaRPr lang="en-US" altLang="zh-CN" sz="1050" dirty="0">
              <a:solidFill>
                <a:prstClr val="black"/>
              </a:solidFill>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dirty="0" err="1">
                <a:solidFill>
                  <a:prstClr val="black"/>
                </a:solidFill>
                <a:latin typeface="微软雅黑" panose="020B0503020204020204" pitchFamily="34" charset="-122"/>
                <a:ea typeface="微软雅黑" panose="020B0503020204020204" pitchFamily="34" charset="-122"/>
              </a:rPr>
              <a:t>实践中主要适用于美国人和第三国人</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 name="矩形 3"/>
          <p:cNvSpPr/>
          <p:nvPr/>
        </p:nvSpPr>
        <p:spPr>
          <a:xfrm>
            <a:off x="6159082" y="1840592"/>
            <a:ext cx="2696051" cy="972702"/>
          </a:xfrm>
          <a:prstGeom prst="rect">
            <a:avLst/>
          </a:prstGeom>
        </p:spPr>
        <p:txBody>
          <a:bodyPr wrap="square">
            <a:spAutoFit/>
          </a:bodyPr>
          <a:lstStyle/>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b="1" dirty="0" err="1">
                <a:solidFill>
                  <a:srgbClr val="0070C0"/>
                </a:solidFill>
                <a:latin typeface="微软雅黑" panose="020B0503020204020204" pitchFamily="34" charset="-122"/>
                <a:ea typeface="微软雅黑" panose="020B0503020204020204" pitchFamily="34" charset="-122"/>
              </a:rPr>
              <a:t>次级制裁</a:t>
            </a:r>
            <a:r>
              <a:rPr lang="en-US" altLang="zh-CN" sz="1050" dirty="0" err="1">
                <a:solidFill>
                  <a:prstClr val="black"/>
                </a:solidFill>
                <a:latin typeface="微软雅黑" panose="020B0503020204020204" pitchFamily="34" charset="-122"/>
                <a:ea typeface="微软雅黑" panose="020B0503020204020204" pitchFamily="34" charset="-122"/>
              </a:rPr>
              <a:t>是对同受制裁国家进行特定交易但不受美国管辖的实体的制裁</a:t>
            </a:r>
            <a:endParaRPr lang="en-US" altLang="zh-CN" sz="1050" dirty="0">
              <a:solidFill>
                <a:prstClr val="black"/>
              </a:solidFill>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dirty="0">
                <a:solidFill>
                  <a:prstClr val="black"/>
                </a:solidFill>
                <a:latin typeface="微软雅黑" panose="020B0503020204020204" pitchFamily="34" charset="-122"/>
                <a:ea typeface="微软雅黑" panose="020B0503020204020204" pitchFamily="34" charset="-122"/>
              </a:rPr>
              <a:t>针对同美国没有连接点的行为</a:t>
            </a:r>
            <a:endParaRPr lang="en-US" altLang="zh-CN" sz="1050" dirty="0">
              <a:solidFill>
                <a:prstClr val="black"/>
              </a:solidFill>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dirty="0" err="1">
                <a:solidFill>
                  <a:prstClr val="black"/>
                </a:solidFill>
                <a:latin typeface="微软雅黑" panose="020B0503020204020204" pitchFamily="34" charset="-122"/>
                <a:ea typeface="微软雅黑" panose="020B0503020204020204" pitchFamily="34" charset="-122"/>
              </a:rPr>
              <a:t>实践中主要适用于第三国人</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6" name="MH_SubTitle_1"/>
          <p:cNvSpPr/>
          <p:nvPr>
            <p:custDataLst>
              <p:tags r:id="rId14"/>
            </p:custDataLst>
          </p:nvPr>
        </p:nvSpPr>
        <p:spPr bwMode="auto">
          <a:xfrm>
            <a:off x="3917915" y="3052038"/>
            <a:ext cx="1045046" cy="1250098"/>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10000"/>
              </a:lnSpc>
              <a:spcBef>
                <a:spcPts val="0"/>
              </a:spcBef>
              <a:spcAft>
                <a:spcPts val="0"/>
              </a:spcAft>
              <a:buClrTx/>
              <a:buSzTx/>
              <a:buFontTx/>
              <a:buNone/>
              <a:defRPr/>
            </a:pPr>
            <a:endParaRPr kumimoji="0" lang="en-US" altLang="zh-CN"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等线" panose="02010600030101010101" pitchFamily="2" charset="-122"/>
              <a:ea typeface="等线" panose="02010600030101010101" pitchFamily="2" charset="-122"/>
              <a:cs typeface="+mn-cs"/>
            </a:endParaRPr>
          </a:p>
          <a:p>
            <a:pPr marL="0" marR="0" lvl="0" indent="0" algn="ctr" defTabSz="457200" rtl="0" eaLnBrk="1" fontAlgn="auto" latinLnBrk="0" hangingPunct="1">
              <a:lnSpc>
                <a:spcPct val="110000"/>
              </a:lnSpc>
              <a:spcBef>
                <a:spcPts val="0"/>
              </a:spcBef>
              <a:spcAft>
                <a:spcPts val="0"/>
              </a:spcAft>
              <a:buClrTx/>
              <a:buSzTx/>
              <a:buFontTx/>
              <a:buNone/>
              <a:defRPr/>
            </a:pPr>
            <a:r>
              <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都具有</a:t>
            </a:r>
            <a:endPar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457200" rtl="0" eaLnBrk="1" fontAlgn="auto" latinLnBrk="0" hangingPunct="1">
              <a:lnSpc>
                <a:spcPct val="110000"/>
              </a:lnSpc>
              <a:spcBef>
                <a:spcPts val="0"/>
              </a:spcBef>
              <a:spcAft>
                <a:spcPts val="0"/>
              </a:spcAft>
              <a:buClrTx/>
              <a:buSzTx/>
              <a:buFontTx/>
              <a:buNone/>
              <a:defRPr/>
            </a:pPr>
            <a:r>
              <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作用于第三国的</a:t>
            </a:r>
            <a:r>
              <a:rPr kumimoji="0"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域外效果</a:t>
            </a:r>
            <a:endParaRPr kumimoji="0"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5127784" y="901542"/>
            <a:ext cx="3552825" cy="520271"/>
          </a:xfrm>
          <a:prstGeom prst="rect">
            <a:avLst/>
          </a:prstGeom>
          <a:noFill/>
        </p:spPr>
        <p:txBody>
          <a:bodyPr wrap="square" rtlCol="0" anchor="t">
            <a:spAutoFit/>
          </a:bodyPr>
          <a:lstStyle/>
          <a:p>
            <a:pPr marL="0" marR="0" lvl="0" indent="0" algn="l" defTabSz="685800" rtl="0" eaLnBrk="1" fontAlgn="auto" latinLnBrk="0" hangingPunct="1">
              <a:lnSpc>
                <a:spcPct val="140000"/>
              </a:lnSpc>
              <a:spcBef>
                <a:spcPts val="0"/>
              </a:spcBef>
              <a:spcAft>
                <a:spcPts val="0"/>
              </a:spcAft>
              <a:buClrTx/>
              <a:buSzTx/>
              <a:buFontTx/>
              <a:buNone/>
              <a:defRPr/>
            </a:pPr>
            <a:r>
              <a:rPr lang="en-US" altLang="zh-CN" sz="1050" dirty="0" err="1">
                <a:solidFill>
                  <a:prstClr val="black"/>
                </a:solidFill>
                <a:latin typeface="微软雅黑" panose="020B0503020204020204" pitchFamily="34" charset="-122"/>
                <a:ea typeface="微软雅黑" panose="020B0503020204020204" pitchFamily="34" charset="-122"/>
                <a:sym typeface="+mn-ea"/>
              </a:rPr>
              <a:t>美国可对“影响或意图影响美国的行为行使管辖权，如果这种影响是重大的且管辖权的行使是合理的</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MH_SubTitle_4"/>
          <p:cNvSpPr/>
          <p:nvPr>
            <p:custDataLst>
              <p:tags r:id="rId15"/>
            </p:custDataLst>
          </p:nvPr>
        </p:nvSpPr>
        <p:spPr bwMode="auto">
          <a:xfrm>
            <a:off x="3918285" y="536250"/>
            <a:ext cx="1045046" cy="1251267"/>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10000"/>
              </a:lnSpc>
              <a:spcBef>
                <a:spcPts val="0"/>
              </a:spcBef>
              <a:spcAft>
                <a:spcPts val="0"/>
              </a:spcAft>
              <a:buClrTx/>
              <a:buSzTx/>
              <a:buFontTx/>
              <a:buNone/>
              <a:defRPr/>
            </a:pPr>
            <a:r>
              <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美国法院</a:t>
            </a:r>
            <a:endPar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457200" rtl="0" eaLnBrk="1" fontAlgn="auto" latinLnBrk="0" hangingPunct="1">
              <a:lnSpc>
                <a:spcPct val="110000"/>
              </a:lnSpc>
              <a:spcBef>
                <a:spcPts val="0"/>
              </a:spcBef>
              <a:spcAft>
                <a:spcPts val="0"/>
              </a:spcAft>
              <a:buClrTx/>
              <a:buSzTx/>
              <a:buFontTx/>
              <a:buNone/>
              <a:defRPr/>
            </a:pPr>
            <a:r>
              <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管辖权</a:t>
            </a:r>
            <a:endParaRPr kumimoji="0"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457200" rtl="0" eaLnBrk="1" fontAlgn="auto" latinLnBrk="0" hangingPunct="1">
              <a:lnSpc>
                <a:spcPct val="110000"/>
              </a:lnSpc>
              <a:spcBef>
                <a:spcPts val="0"/>
              </a:spcBef>
              <a:spcAft>
                <a:spcPts val="0"/>
              </a:spcAft>
              <a:buClrTx/>
              <a:buSzTx/>
              <a:buFontTx/>
              <a:buNone/>
              <a:defRPr/>
            </a:pPr>
            <a:r>
              <a:rPr kumimoji="0" sz="13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“效果说</a:t>
            </a:r>
            <a:r>
              <a:rPr kumimoji="0" lang="en-US" sz="13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a:t>
            </a:r>
            <a:endParaRPr kumimoji="0" lang="en-US" sz="13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1" name="MH_SubTitle_2"/>
          <p:cNvSpPr/>
          <p:nvPr>
            <p:custDataLst>
              <p:tags r:id="rId16"/>
            </p:custDataLst>
          </p:nvPr>
        </p:nvSpPr>
        <p:spPr bwMode="auto">
          <a:xfrm>
            <a:off x="1135080" y="2921547"/>
            <a:ext cx="1045046" cy="1250098"/>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1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以美元金融体系和本国强大的经济技术实力为连接点</a:t>
            </a:r>
            <a:endParaRPr kumimoji="0" lang="zh-CN" altLang="en-US"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3015139" y="4318159"/>
            <a:ext cx="2851309" cy="294055"/>
          </a:xfrm>
          <a:prstGeom prst="rect">
            <a:avLst/>
          </a:prstGeom>
        </p:spPr>
        <p:txBody>
          <a:bodyPr wrap="square">
            <a:spAutoFit/>
          </a:bodyPr>
          <a:lstStyle/>
          <a:p>
            <a:pPr marL="0" marR="0" lvl="0" indent="0" algn="ctr" defTabSz="685800" rtl="0" eaLnBrk="1" fontAlgn="auto" latinLnBrk="0" hangingPunct="1">
              <a:lnSpc>
                <a:spcPct val="14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违反国际法</a:t>
            </a:r>
            <a:r>
              <a:rPr kumimoji="0" lang="zh-CN" altLang="en-US" sz="10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10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侵害他国主权</a:t>
            </a:r>
            <a:endParaRPr kumimoji="0" lang="en-US" altLang="zh-CN" sz="10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5" name="MH_SubTitle_2"/>
          <p:cNvSpPr/>
          <p:nvPr>
            <p:custDataLst>
              <p:tags r:id="rId17"/>
            </p:custDataLst>
          </p:nvPr>
        </p:nvSpPr>
        <p:spPr bwMode="auto">
          <a:xfrm>
            <a:off x="6780372" y="2921318"/>
            <a:ext cx="1175861" cy="1250156"/>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bIns="296908" anchor="b"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1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对同美国没有任何连接点、但被美国禁止的行为进行制裁。</a:t>
            </a:r>
            <a:endParaRPr kumimoji="0" lang="zh-CN" altLang="en-US"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187643" y="1676400"/>
            <a:ext cx="6376035" cy="93297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 name="组合 4"/>
          <p:cNvGrpSpPr/>
          <p:nvPr/>
        </p:nvGrpSpPr>
        <p:grpSpPr>
          <a:xfrm>
            <a:off x="6343520" y="2053661"/>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6" name="组合 15"/>
          <p:cNvGrpSpPr/>
          <p:nvPr/>
        </p:nvGrpSpPr>
        <p:grpSpPr>
          <a:xfrm>
            <a:off x="2879805" y="1413431"/>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8" name="TextBox 26"/>
          <p:cNvSpPr txBox="1"/>
          <p:nvPr/>
        </p:nvSpPr>
        <p:spPr>
          <a:xfrm>
            <a:off x="187485" y="2115366"/>
            <a:ext cx="1915874" cy="2037435"/>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1996</a:t>
            </a: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年</a:t>
            </a:r>
            <a:endPar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《免受第三国立法及由此产生行动之域外适用影响的保护法案》</a:t>
            </a:r>
            <a:endPar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r>
              <a:rPr lang="zh-CN" altLang="en-US" sz="1050" dirty="0">
                <a:solidFill>
                  <a:prstClr val="white">
                    <a:lumMod val="50000"/>
                  </a:prstClr>
                </a:solidFill>
                <a:latin typeface="微软雅黑" panose="020B0503020204020204" pitchFamily="34" charset="-122"/>
                <a:ea typeface="微软雅黑" panose="020B0503020204020204" pitchFamily="34" charset="-122"/>
                <a:sym typeface="+mn-ea"/>
              </a:rPr>
              <a:t>（简称《阻断法案》）</a:t>
            </a:r>
            <a:endParaRPr lang="zh-CN" altLang="en-US" sz="1050" dirty="0">
              <a:solidFill>
                <a:prstClr val="white">
                  <a:lumMod val="50000"/>
                </a:prstClr>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10000"/>
              </a:lnSpc>
              <a:spcBef>
                <a:spcPts val="0"/>
              </a:spcBef>
              <a:spcAft>
                <a:spcPts val="0"/>
              </a:spcAft>
              <a:buClrTx/>
              <a:buSzTx/>
              <a:buFontTx/>
              <a:buNone/>
              <a:defRPr/>
            </a:pPr>
            <a:r>
              <a:rPr lang="zh-CN" altLang="en-US" sz="1050" dirty="0">
                <a:solidFill>
                  <a:prstClr val="white">
                    <a:lumMod val="50000"/>
                  </a:prstClr>
                </a:solidFill>
                <a:latin typeface="微软雅黑" panose="020B0503020204020204" pitchFamily="34" charset="-122"/>
                <a:ea typeface="微软雅黑" panose="020B0503020204020204" pitchFamily="34" charset="-122"/>
                <a:sym typeface="+mn-ea"/>
              </a:rPr>
              <a:t>以阻断美国制裁古巴的《赫尔姆斯-伯顿法案》和制裁伊朗和利比亚的《达马托法案》中具有域外效果的部分条款对欧盟之适用 </a:t>
            </a:r>
            <a:endParaRPr lang="zh-CN" altLang="en-US" sz="1050" dirty="0">
              <a:solidFill>
                <a:prstClr val="white">
                  <a:lumMod val="50000"/>
                </a:prstClr>
              </a:solidFill>
              <a:latin typeface="微软雅黑" panose="020B0503020204020204" pitchFamily="34" charset="-122"/>
              <a:ea typeface="微软雅黑" panose="020B0503020204020204" pitchFamily="34" charset="-122"/>
              <a:sym typeface="+mn-ea"/>
            </a:endParaRPr>
          </a:p>
        </p:txBody>
      </p:sp>
      <p:sp>
        <p:nvSpPr>
          <p:cNvPr id="29" name="TextBox 27"/>
          <p:cNvSpPr txBox="1"/>
          <p:nvPr/>
        </p:nvSpPr>
        <p:spPr>
          <a:xfrm>
            <a:off x="2369344" y="2603182"/>
            <a:ext cx="1979295" cy="1514728"/>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未得到有效适用</a:t>
            </a:r>
            <a:endPar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由于自</a:t>
            </a: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1996</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年起，美国历任总统推迟实施《赫尔姆斯-伯顿法案》第三部分（即第三编），因此欧盟《阻断法案》并无从得以有效适用。</a:t>
            </a:r>
            <a:endParaRPr kumimoji="0" lang="en-US" altLang="zh-CN" sz="105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TextBox 29"/>
          <p:cNvSpPr txBox="1"/>
          <p:nvPr/>
        </p:nvSpPr>
        <p:spPr>
          <a:xfrm>
            <a:off x="7028498" y="2276475"/>
            <a:ext cx="2054066" cy="2133294"/>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更新《阻断法案》</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sz="1050" dirty="0">
                <a:solidFill>
                  <a:prstClr val="white">
                    <a:lumMod val="50000"/>
                  </a:prstClr>
                </a:solidFill>
                <a:latin typeface="微软雅黑" panose="020B0503020204020204" pitchFamily="34" charset="-122"/>
                <a:ea typeface="微软雅黑" panose="020B0503020204020204" pitchFamily="34" charset="-122"/>
                <a:sym typeface="+mn-ea"/>
              </a:rPr>
              <a:t>欧盟于2018年8月6日对《阻断法案》进行了更新，将美国对伊朗的经济制裁规则纳入被欧盟阻断的外国法律和政策之中，并明确该修订的目的是“抵制这些法律在欧盟的域外适用效果”。</a:t>
            </a:r>
            <a:endParaRPr sz="1050" dirty="0">
              <a:solidFill>
                <a:prstClr val="white">
                  <a:lumMod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300"/>
              </a:spcBef>
              <a:spcAft>
                <a:spcPts val="0"/>
              </a:spcAft>
              <a:buClrTx/>
              <a:buSzTx/>
              <a:buFontTx/>
              <a:buNone/>
              <a:defRPr/>
            </a:pPr>
            <a:r>
              <a:rPr sz="1050" dirty="0">
                <a:solidFill>
                  <a:prstClr val="white">
                    <a:lumMod val="50000"/>
                  </a:prstClr>
                </a:solidFill>
                <a:latin typeface="微软雅黑" panose="020B0503020204020204" pitchFamily="34" charset="-122"/>
                <a:ea typeface="微软雅黑" panose="020B0503020204020204" pitchFamily="34" charset="-122"/>
                <a:sym typeface="+mn-ea"/>
              </a:rPr>
              <a:t>欧盟同时还颁布了《官方说明》，</a:t>
            </a:r>
            <a:r>
              <a:rPr sz="1050" dirty="0" err="1">
                <a:solidFill>
                  <a:prstClr val="white">
                    <a:lumMod val="50000"/>
                  </a:prstClr>
                </a:solidFill>
                <a:latin typeface="微软雅黑" panose="020B0503020204020204" pitchFamily="34" charset="-122"/>
                <a:ea typeface="微软雅黑" panose="020B0503020204020204" pitchFamily="34" charset="-122"/>
                <a:sym typeface="+mn-ea"/>
              </a:rPr>
              <a:t>对《阻断法案》的实施细节进行了更新</a:t>
            </a:r>
            <a:r>
              <a:rPr sz="1050" dirty="0">
                <a:solidFill>
                  <a:prstClr val="white">
                    <a:lumMod val="50000"/>
                  </a:prstClr>
                </a:solidFill>
                <a:latin typeface="微软雅黑" panose="020B0503020204020204" pitchFamily="34" charset="-122"/>
                <a:ea typeface="微软雅黑" panose="020B0503020204020204" pitchFamily="34" charset="-122"/>
                <a:sym typeface="+mn-ea"/>
              </a:rPr>
              <a:t>。</a:t>
            </a:r>
            <a:endParaRPr sz="105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920746" y="2118654"/>
            <a:ext cx="809336" cy="809336"/>
            <a:chOff x="4677858" y="2649672"/>
            <a:chExt cx="809336" cy="809336"/>
          </a:xfrm>
          <a:solidFill>
            <a:schemeClr val="accent1"/>
          </a:solidFill>
        </p:grpSpPr>
        <p:sp>
          <p:nvSpPr>
            <p:cNvPr id="35" name="椭圆 34"/>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椭圆 35"/>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7" name="组合 36"/>
          <p:cNvGrpSpPr/>
          <p:nvPr/>
        </p:nvGrpSpPr>
        <p:grpSpPr>
          <a:xfrm>
            <a:off x="655451" y="1214569"/>
            <a:ext cx="809336" cy="809336"/>
            <a:chOff x="4677858" y="2649672"/>
            <a:chExt cx="809336" cy="809336"/>
          </a:xfrm>
          <a:solidFill>
            <a:schemeClr val="accent1"/>
          </a:solidFill>
        </p:grpSpPr>
        <p:sp>
          <p:nvSpPr>
            <p:cNvPr id="38" name="椭圆 37"/>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椭圆 38"/>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41"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62311" y="698182"/>
            <a:ext cx="1652588" cy="165258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3" name="矩形 42"/>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TextBox 27"/>
          <p:cNvSpPr txBox="1"/>
          <p:nvPr/>
        </p:nvSpPr>
        <p:spPr>
          <a:xfrm>
            <a:off x="4512945" y="3074512"/>
            <a:ext cx="1979295" cy="1512868"/>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美国加大制裁力度</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2018年，美国不但重启了《赫尔姆斯-伯顿法案》第三编，而且启动了对伊朗的全面制裁，给欧盟造成了重大不利影响</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；欧盟从政治、经济等多方面采取措施回应。</a:t>
            </a:r>
            <a:endParaRPr kumimoji="0" lang="zh-CN" altLang="en-US" sz="105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9" name="文本框 108"/>
          <p:cNvSpPr txBox="1"/>
          <p:nvPr/>
        </p:nvSpPr>
        <p:spPr>
          <a:xfrm>
            <a:off x="340570" y="175032"/>
            <a:ext cx="4983218" cy="399981"/>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欧盟《阻断法案》的历史沿革</a:t>
            </a:r>
            <a:endPar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pic>
        <p:nvPicPr>
          <p:cNvPr id="108" name="图片 107"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5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 presetClass="entr" presetSubtype="12" accel="52000" fill="hold" nodeType="afterEffect" p14:presetBounceEnd="54000">
                                      <p:stCondLst>
                                        <p:cond delay="0"/>
                                      </p:stCondLst>
                                      <p:childTnLst>
                                        <p:set>
                                          <p:cBhvr>
                                            <p:cTn id="15" dur="500" fill="hold">
                                              <p:stCondLst>
                                                <p:cond delay="0"/>
                                              </p:stCondLst>
                                            </p:cTn>
                                            <p:tgtEl>
                                              <p:spTgt spid="37"/>
                                            </p:tgtEl>
                                            <p:attrNameLst>
                                              <p:attrName>style.visibility</p:attrName>
                                            </p:attrNameLst>
                                          </p:cBhvr>
                                          <p:to>
                                            <p:strVal val="visible"/>
                                          </p:to>
                                        </p:set>
                                        <p:anim calcmode="lin" valueType="num" p14:bounceEnd="54000">
                                          <p:cBhvr additive="base">
                                            <p:cTn id="16" dur="500" fill="hold"/>
                                            <p:tgtEl>
                                              <p:spTgt spid="37"/>
                                            </p:tgtEl>
                                            <p:attrNameLst>
                                              <p:attrName>ppt_x</p:attrName>
                                            </p:attrNameLst>
                                          </p:cBhvr>
                                          <p:tavLst>
                                            <p:tav tm="0">
                                              <p:val>
                                                <p:strVal val="0-#ppt_w/2"/>
                                              </p:val>
                                            </p:tav>
                                            <p:tav tm="100000">
                                              <p:val>
                                                <p:strVal val="#ppt_x"/>
                                              </p:val>
                                            </p:tav>
                                          </p:tavLst>
                                        </p:anim>
                                        <p:anim calcmode="lin" valueType="num" p14:bounceEnd="54000">
                                          <p:cBhvr additive="base">
                                            <p:cTn id="17" dur="500" fill="hold"/>
                                            <p:tgtEl>
                                              <p:spTgt spid="37"/>
                                            </p:tgtEl>
                                            <p:attrNameLst>
                                              <p:attrName>ppt_y</p:attrName>
                                            </p:attrNameLst>
                                          </p:cBhvr>
                                          <p:tavLst>
                                            <p:tav tm="0">
                                              <p:val>
                                                <p:strVal val="1+#ppt_h/2"/>
                                              </p:val>
                                            </p:tav>
                                            <p:tav tm="100000">
                                              <p:val>
                                                <p:strVal val="#ppt_y"/>
                                              </p:val>
                                            </p:tav>
                                          </p:tavLst>
                                        </p:anim>
                                      </p:childTnLst>
                                    </p:cTn>
                                  </p:par>
                                  <p:par>
                                    <p:cTn id="18" presetID="2" presetClass="entr" presetSubtype="3" accel="52000" fill="hold" nodeType="withEffect" p14:presetBounceEnd="54000">
                                      <p:stCondLst>
                                        <p:cond delay="400"/>
                                      </p:stCondLst>
                                      <p:childTnLst>
                                        <p:set>
                                          <p:cBhvr>
                                            <p:cTn id="19" dur="500" fill="hold">
                                              <p:stCondLst>
                                                <p:cond delay="0"/>
                                              </p:stCondLst>
                                            </p:cTn>
                                            <p:tgtEl>
                                              <p:spTgt spid="16"/>
                                            </p:tgtEl>
                                            <p:attrNameLst>
                                              <p:attrName>style.visibility</p:attrName>
                                            </p:attrNameLst>
                                          </p:cBhvr>
                                          <p:to>
                                            <p:strVal val="visible"/>
                                          </p:to>
                                        </p:set>
                                        <p:anim calcmode="lin" valueType="num" p14:bounceEnd="54000">
                                          <p:cBhvr additive="base">
                                            <p:cTn id="20" dur="5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21" dur="50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6" accel="52000" fill="hold" nodeType="withEffect" p14:presetBounceEnd="54000">
                                      <p:stCondLst>
                                        <p:cond delay="900"/>
                                      </p:stCondLst>
                                      <p:childTnLst>
                                        <p:set>
                                          <p:cBhvr>
                                            <p:cTn id="23" dur="500" fill="hold">
                                              <p:stCondLst>
                                                <p:cond delay="0"/>
                                              </p:stCondLst>
                                            </p:cTn>
                                            <p:tgtEl>
                                              <p:spTgt spid="34"/>
                                            </p:tgtEl>
                                            <p:attrNameLst>
                                              <p:attrName>style.visibility</p:attrName>
                                            </p:attrNameLst>
                                          </p:cBhvr>
                                          <p:to>
                                            <p:strVal val="visible"/>
                                          </p:to>
                                        </p:set>
                                        <p:anim calcmode="lin" valueType="num" p14:bounceEnd="54000">
                                          <p:cBhvr additive="base">
                                            <p:cTn id="24" dur="500" fill="hold"/>
                                            <p:tgtEl>
                                              <p:spTgt spid="34"/>
                                            </p:tgtEl>
                                            <p:attrNameLst>
                                              <p:attrName>ppt_x</p:attrName>
                                            </p:attrNameLst>
                                          </p:cBhvr>
                                          <p:tavLst>
                                            <p:tav tm="0">
                                              <p:val>
                                                <p:strVal val="1+#ppt_w/2"/>
                                              </p:val>
                                            </p:tav>
                                            <p:tav tm="100000">
                                              <p:val>
                                                <p:strVal val="#ppt_x"/>
                                              </p:val>
                                            </p:tav>
                                          </p:tavLst>
                                        </p:anim>
                                        <p:anim calcmode="lin" valueType="num" p14:bounceEnd="54000">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500"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500"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par>
                                    <p:cTn id="33" presetID="3" presetClass="entr" presetSubtype="10" fill="hold" grpId="0" nodeType="withEffect">
                                      <p:stCondLst>
                                        <p:cond delay="0"/>
                                      </p:stCondLst>
                                      <p:childTnLst>
                                        <p:set>
                                          <p:cBhvr>
                                            <p:cTn id="34" dur="500"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14" presetClass="entr" presetSubtype="10" fill="hold" grpId="0" nodeType="withEffect">
                                      <p:stCondLst>
                                        <p:cond delay="0"/>
                                      </p:stCondLst>
                                      <p:childTnLst>
                                        <p:set>
                                          <p:cBhvr>
                                            <p:cTn id="37" dur="500"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8" grpId="0"/>
          <p:bldP spid="29" grpId="0"/>
          <p:bldP spid="31" grpId="0"/>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5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500"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 presetClass="entr" presetSubtype="12" accel="52000" fill="hold" nodeType="afterEffect">
                                      <p:stCondLst>
                                        <p:cond delay="0"/>
                                      </p:stCondLst>
                                      <p:childTnLst>
                                        <p:set>
                                          <p:cBhvr>
                                            <p:cTn id="15" dur="500"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par>
                                    <p:cTn id="18" presetID="2" presetClass="entr" presetSubtype="3" accel="52000" fill="hold" nodeType="withEffect">
                                      <p:stCondLst>
                                        <p:cond delay="400"/>
                                      </p:stCondLst>
                                      <p:childTnLst>
                                        <p:set>
                                          <p:cBhvr>
                                            <p:cTn id="19" dur="500"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6" accel="52000" fill="hold" nodeType="withEffect">
                                      <p:stCondLst>
                                        <p:cond delay="900"/>
                                      </p:stCondLst>
                                      <p:childTnLst>
                                        <p:set>
                                          <p:cBhvr>
                                            <p:cTn id="23" dur="500"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500"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500"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par>
                                    <p:cTn id="33" presetID="3" presetClass="entr" presetSubtype="10" fill="hold" grpId="0" nodeType="withEffect">
                                      <p:stCondLst>
                                        <p:cond delay="0"/>
                                      </p:stCondLst>
                                      <p:childTnLst>
                                        <p:set>
                                          <p:cBhvr>
                                            <p:cTn id="34" dur="500"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14" presetClass="entr" presetSubtype="10" fill="hold" grpId="0" nodeType="withEffect">
                                      <p:stCondLst>
                                        <p:cond delay="0"/>
                                      </p:stCondLst>
                                      <p:childTnLst>
                                        <p:set>
                                          <p:cBhvr>
                                            <p:cTn id="37" dur="500"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8" grpId="0"/>
          <p:bldP spid="29" grpId="0"/>
          <p:bldP spid="31" grpId="0"/>
          <p:bldP spid="2" grpId="0"/>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p:cNvSpPr>
            <a:spLocks noChangeArrowheads="1"/>
          </p:cNvSpPr>
          <p:nvPr/>
        </p:nvSpPr>
        <p:spPr bwMode="auto">
          <a:xfrm>
            <a:off x="463551" y="195487"/>
            <a:ext cx="282128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欧盟《阻断法案》的属性</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矩形 5"/>
          <p:cNvSpPr/>
          <p:nvPr/>
        </p:nvSpPr>
        <p:spPr>
          <a:xfrm>
            <a:off x="-2487" y="936575"/>
            <a:ext cx="9146488" cy="86330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Rectangle 24"/>
          <p:cNvSpPr>
            <a:spLocks noChangeArrowheads="1"/>
          </p:cNvSpPr>
          <p:nvPr/>
        </p:nvSpPr>
        <p:spPr bwMode="auto">
          <a:xfrm>
            <a:off x="803595" y="1169337"/>
            <a:ext cx="3604112" cy="4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《阻断法案》属于狭义的冲突法</a:t>
            </a:r>
            <a:endPar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直接规定禁止外国某些具有域外效力法律在本国适用</a:t>
            </a:r>
            <a:endParaRPr kumimoji="0"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Rectangle 24"/>
          <p:cNvSpPr>
            <a:spLocks noChangeArrowheads="1"/>
          </p:cNvSpPr>
          <p:nvPr/>
        </p:nvSpPr>
        <p:spPr bwMode="auto">
          <a:xfrm>
            <a:off x="1353979" y="2214562"/>
            <a:ext cx="3106579" cy="53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10000"/>
              </a:lnSpc>
              <a:spcBef>
                <a:spcPts val="500"/>
              </a:spcBef>
              <a:spcAft>
                <a:spcPts val="0"/>
              </a:spcAft>
              <a:buClr>
                <a:prstClr val="white">
                  <a:lumMod val="50000"/>
                </a:prstClr>
              </a:buClr>
              <a:buSzTx/>
              <a:buFontTx/>
              <a:buNone/>
              <a:defRPr/>
            </a:pPr>
            <a:r>
              <a:rPr kumimoji="0" sz="105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立法形式上</a:t>
            </a:r>
            <a:endParaRPr kumimoji="0"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10000"/>
              </a:lnSpc>
              <a:spcBef>
                <a:spcPts val="500"/>
              </a:spcBef>
              <a:spcAft>
                <a:spcPts val="0"/>
              </a:spcAft>
              <a:buClr>
                <a:prstClr val="white">
                  <a:lumMod val="50000"/>
                </a:prstClr>
              </a:buClr>
              <a:buSzTx/>
              <a:buFontTx/>
              <a:buNone/>
              <a:defRPr/>
            </a:pPr>
            <a:r>
              <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欧盟层面进行的概括性立法，适用于一切由于外国政府行使域外管辖权可能给欧盟带来影响的法律或行为</a:t>
            </a:r>
            <a:endPar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Oval 14"/>
          <p:cNvSpPr>
            <a:spLocks noChangeArrowheads="1"/>
          </p:cNvSpPr>
          <p:nvPr/>
        </p:nvSpPr>
        <p:spPr bwMode="auto">
          <a:xfrm>
            <a:off x="803595" y="2369025"/>
            <a:ext cx="342688" cy="344806"/>
          </a:xfrm>
          <a:prstGeom prst="ellipse">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Oval 16"/>
          <p:cNvSpPr>
            <a:spLocks noChangeArrowheads="1"/>
          </p:cNvSpPr>
          <p:nvPr/>
        </p:nvSpPr>
        <p:spPr bwMode="auto">
          <a:xfrm>
            <a:off x="803595" y="3023589"/>
            <a:ext cx="342688" cy="344806"/>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Oval 18"/>
          <p:cNvSpPr>
            <a:spLocks noChangeArrowheads="1"/>
          </p:cNvSpPr>
          <p:nvPr/>
        </p:nvSpPr>
        <p:spPr bwMode="auto">
          <a:xfrm>
            <a:off x="803595" y="3671661"/>
            <a:ext cx="342688" cy="344806"/>
          </a:xfrm>
          <a:prstGeom prst="ellipse">
            <a:avLst/>
          </a:pr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4"/>
          <p:cNvSpPr>
            <a:spLocks noEditPoints="1"/>
          </p:cNvSpPr>
          <p:nvPr/>
        </p:nvSpPr>
        <p:spPr bwMode="auto">
          <a:xfrm>
            <a:off x="905340" y="2475717"/>
            <a:ext cx="139196" cy="13142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5"/>
          <p:cNvSpPr>
            <a:spLocks noEditPoints="1"/>
          </p:cNvSpPr>
          <p:nvPr/>
        </p:nvSpPr>
        <p:spPr bwMode="auto">
          <a:xfrm>
            <a:off x="905340" y="3126042"/>
            <a:ext cx="139194" cy="139900"/>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6"/>
          <p:cNvSpPr>
            <a:spLocks noEditPoints="1"/>
          </p:cNvSpPr>
          <p:nvPr/>
        </p:nvSpPr>
        <p:spPr bwMode="auto">
          <a:xfrm>
            <a:off x="899689" y="3768460"/>
            <a:ext cx="150500" cy="15120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Rectangle 24"/>
          <p:cNvSpPr>
            <a:spLocks noChangeArrowheads="1"/>
          </p:cNvSpPr>
          <p:nvPr/>
        </p:nvSpPr>
        <p:spPr bwMode="auto">
          <a:xfrm>
            <a:off x="1353979" y="2893219"/>
            <a:ext cx="3106579" cy="6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10000"/>
              </a:lnSpc>
              <a:spcBef>
                <a:spcPts val="500"/>
              </a:spcBef>
              <a:spcAft>
                <a:spcPts val="0"/>
              </a:spcAft>
              <a:buClr>
                <a:prstClr val="white">
                  <a:lumMod val="50000"/>
                </a:prstClr>
              </a:buClr>
              <a:buSzTx/>
              <a:buFontTx/>
              <a:buNone/>
              <a:defRPr/>
            </a:pPr>
            <a:r>
              <a:rPr kumimoji="0" sz="105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适用事项上</a:t>
            </a:r>
            <a:endParaRPr kumimoji="0"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10000"/>
              </a:lnSpc>
              <a:spcBef>
                <a:spcPts val="500"/>
              </a:spcBef>
              <a:spcAft>
                <a:spcPts val="0"/>
              </a:spcAft>
              <a:buClr>
                <a:prstClr val="white">
                  <a:lumMod val="50000"/>
                </a:prstClr>
              </a:buClr>
              <a:buSzTx/>
              <a:buFontTx/>
              <a:buNone/>
              <a:defRPr/>
            </a:pPr>
            <a:r>
              <a:rPr kumimoji="0" sz="9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欧盟《阻断法案》目前仅在附件中以列举的方式适用于美国对伊朗和古巴经济制裁的部分措施，但理论上能够扩展到其他任何领域</a:t>
            </a:r>
            <a:endPar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1353979" y="3670935"/>
            <a:ext cx="3106579" cy="91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sz="105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rPr>
              <a:t>内容上</a:t>
            </a:r>
            <a:endParaRPr kumimoji="0" sz="10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500"/>
              </a:spcBef>
              <a:spcAft>
                <a:spcPts val="0"/>
              </a:spcAft>
              <a:buClr>
                <a:prstClr val="white">
                  <a:lumMod val="50000"/>
                </a:prstClr>
              </a:buClr>
              <a:buSzTx/>
              <a:buFontTx/>
              <a:buNone/>
              <a:defRPr/>
            </a:pPr>
            <a:r>
              <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欧盟《阻断法案》包括了阻断法的三项核心制度，即：</a:t>
            </a:r>
            <a:r>
              <a:rPr kumimoji="0" sz="9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阻断</a:t>
            </a:r>
            <a:r>
              <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美国特定法律在欧盟境内的效力和执行、</a:t>
            </a:r>
            <a:r>
              <a:rPr kumimoji="0" sz="9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禁止</a:t>
            </a:r>
            <a:r>
              <a:rPr kumimoji="0"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相关主体遵守美国的特定法律、以及允许相关主体就美国特定法律给其带来的损失进行</a:t>
            </a:r>
            <a:r>
              <a:rPr kumimoji="0" sz="9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索赔</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4821730" y="2830506"/>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9"/>
          <p:cNvSpPr/>
          <p:nvPr/>
        </p:nvSpPr>
        <p:spPr bwMode="auto">
          <a:xfrm>
            <a:off x="4982511" y="2932705"/>
            <a:ext cx="216113" cy="433005"/>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93160" y="2185718"/>
            <a:ext cx="2160448" cy="2160448"/>
          </a:xfrm>
          <a:prstGeom prst="rect">
            <a:avLst/>
          </a:prstGeom>
        </p:spPr>
      </p:pic>
      <p:sp>
        <p:nvSpPr>
          <p:cNvPr id="2" name="对话气泡: 圆角矩形 1"/>
          <p:cNvSpPr/>
          <p:nvPr/>
        </p:nvSpPr>
        <p:spPr>
          <a:xfrm>
            <a:off x="5714524" y="1968818"/>
            <a:ext cx="1108710" cy="245745"/>
          </a:xfrm>
          <a:prstGeom prst="wedgeRoundRectCallout">
            <a:avLst>
              <a:gd name="adj1" fmla="val 45182"/>
              <a:gd name="adj2" fmla="val 1571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《阻断法案》</a:t>
            </a:r>
            <a:endParaRPr kumimoji="0" lang="zh-CN" altLang="en-US"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7" name="对话气泡: 圆角矩形 26"/>
          <p:cNvSpPr/>
          <p:nvPr/>
        </p:nvSpPr>
        <p:spPr>
          <a:xfrm>
            <a:off x="5198745" y="3266123"/>
            <a:ext cx="1210628" cy="741045"/>
          </a:xfrm>
          <a:prstGeom prst="wedgeRoundRectCallout">
            <a:avLst>
              <a:gd name="adj1" fmla="val 33029"/>
              <a:gd name="adj2" fmla="val 33544"/>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美国在国外的调查行为或对国外行为的监管</a:t>
            </a:r>
            <a:endParaRPr kumimoji="0" lang="zh-CN" alt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25" name="图片 24"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par>
                                    <p:cTn id="13" presetID="2" presetClass="entr" presetSubtype="2" fill="hold" grpId="0" nodeType="withEffect" p14:presetBounceEnd="60000">
                                      <p:stCondLst>
                                        <p:cond delay="110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1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42" presetClass="entr" presetSubtype="0" fill="hold" grpId="0" nodeType="withEffect">
                                      <p:stCondLst>
                                        <p:cond delay="16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16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42" presetClass="entr" presetSubtype="0" fill="hold" grpId="0" nodeType="withEffect">
                                      <p:stCondLst>
                                        <p:cond delay="21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21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21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42" presetClass="entr" presetSubtype="0" fill="hold" grpId="0" nodeType="withEffect">
                                      <p:stCondLst>
                                        <p:cond delay="26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strVal val="#ppt_x"/>
                                              </p:val>
                                            </p:tav>
                                            <p:tav tm="100000">
                                              <p:val>
                                                <p:strVal val="#ppt_x"/>
                                              </p:val>
                                            </p:tav>
                                          </p:tavLst>
                                        </p:anim>
                                        <p:anim calcmode="lin" valueType="num">
                                          <p:cBhvr>
                                            <p:cTn id="61" dur="500" fill="hold"/>
                                            <p:tgtEl>
                                              <p:spTgt spid="20"/>
                                            </p:tgtEl>
                                            <p:attrNameLst>
                                              <p:attrName>ppt_y</p:attrName>
                                            </p:attrNameLst>
                                          </p:cBhvr>
                                          <p:tavLst>
                                            <p:tav tm="0">
                                              <p:val>
                                                <p:strVal val="#ppt_y+.1"/>
                                              </p:val>
                                            </p:tav>
                                            <p:tav tm="100000">
                                              <p:val>
                                                <p:strVal val="#ppt_y"/>
                                              </p:val>
                                            </p:tav>
                                          </p:tavLst>
                                        </p:anim>
                                      </p:childTnLst>
                                    </p:cTn>
                                  </p:par>
                                  <p:par>
                                    <p:cTn id="62" presetID="2" presetClass="entr" presetSubtype="8" fill="hold" grpId="0" nodeType="withEffect">
                                      <p:stCondLst>
                                        <p:cond delay="200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0-#ppt_w/2"/>
                                              </p:val>
                                            </p:tav>
                                            <p:tav tm="100000">
                                              <p:val>
                                                <p:strVal val="#ppt_x"/>
                                              </p:val>
                                            </p:tav>
                                          </p:tavLst>
                                        </p:anim>
                                        <p:anim calcmode="lin" valueType="num">
                                          <p:cBhvr additive="base">
                                            <p:cTn id="65" dur="500" fill="hold"/>
                                            <p:tgtEl>
                                              <p:spTgt spid="45"/>
                                            </p:tgtEl>
                                            <p:attrNameLst>
                                              <p:attrName>ppt_y</p:attrName>
                                            </p:attrNameLst>
                                          </p:cBhvr>
                                          <p:tavLst>
                                            <p:tav tm="0">
                                              <p:val>
                                                <p:strVal val="#ppt_y"/>
                                              </p:val>
                                            </p:tav>
                                            <p:tav tm="100000">
                                              <p:val>
                                                <p:strVal val="#ppt_y"/>
                                              </p:val>
                                            </p:tav>
                                          </p:tavLst>
                                        </p:anim>
                                      </p:childTnLst>
                                    </p:cTn>
                                  </p:par>
                                  <p:par>
                                    <p:cTn id="66" presetID="35" presetClass="emph" presetSubtype="0" repeatCount="3000" fill="hold" grpId="1" nodeType="withEffect">
                                      <p:stCondLst>
                                        <p:cond delay="2000"/>
                                      </p:stCondLst>
                                      <p:childTnLst>
                                        <p:anim calcmode="discrete" valueType="str">
                                          <p:cBhvr>
                                            <p:cTn id="67" dur="100" fill="hold"/>
                                            <p:tgtEl>
                                              <p:spTgt spid="45"/>
                                            </p:tgtEl>
                                            <p:attrNameLst>
                                              <p:attrName>style.visibility</p:attrName>
                                            </p:attrNameLst>
                                          </p:cBhvr>
                                          <p:tavLst>
                                            <p:tav tm="0">
                                              <p:val>
                                                <p:strVal val="hidden"/>
                                              </p:val>
                                            </p:tav>
                                            <p:tav tm="50000">
                                              <p:val>
                                                <p:strVal val="visible"/>
                                              </p:val>
                                            </p:tav>
                                          </p:tavLst>
                                        </p:anim>
                                      </p:childTnLst>
                                    </p:cTn>
                                  </p:par>
                                  <p:par>
                                    <p:cTn id="68" presetID="2" presetClass="entr" presetSubtype="8"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0-#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par>
                                    <p:cTn id="72" presetID="35" presetClass="emph" presetSubtype="0" repeatCount="3000" fill="hold" grpId="1" nodeType="withEffect">
                                      <p:stCondLst>
                                        <p:cond delay="2000"/>
                                      </p:stCondLst>
                                      <p:childTnLst>
                                        <p:anim calcmode="discrete" valueType="str">
                                          <p:cBhvr>
                                            <p:cTn id="73" dur="100" fill="hold"/>
                                            <p:tgtEl>
                                              <p:spTgt spid="44"/>
                                            </p:tgtEl>
                                            <p:attrNameLst>
                                              <p:attrName>style.visibility</p:attrName>
                                            </p:attrNameLst>
                                          </p:cBhvr>
                                          <p:tavLst>
                                            <p:tav tm="0">
                                              <p:val>
                                                <p:strVal val="hidden"/>
                                              </p:val>
                                            </p:tav>
                                            <p:tav tm="50000">
                                              <p:val>
                                                <p:strVal val="visible"/>
                                              </p:val>
                                            </p:tav>
                                          </p:tavLst>
                                        </p:anim>
                                      </p:childTnLst>
                                    </p:cTn>
                                  </p:par>
                                  <p:par>
                                    <p:cTn id="74" presetID="2" presetClass="entr" presetSubtype="2" fill="hold" nodeType="withEffect">
                                      <p:stCondLst>
                                        <p:cond delay="200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par>
                                    <p:cTn id="78" presetID="10" presetClass="entr" presetSubtype="0" fill="hold" grpId="0" nodeType="withEffect">
                                      <p:stCondLst>
                                        <p:cond delay="325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300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bldLvl="0" animBg="1"/>
          <p:bldP spid="7" grpId="0"/>
          <p:bldP spid="8" grpId="0"/>
          <p:bldP spid="9" grpId="0" bldLvl="0" animBg="1"/>
          <p:bldP spid="10" grpId="0" bldLvl="0" animBg="1"/>
          <p:bldP spid="11" grpId="0" bldLvl="0" animBg="1"/>
          <p:bldP spid="16" grpId="0" bldLvl="0" animBg="1"/>
          <p:bldP spid="17" grpId="0" bldLvl="0" animBg="1"/>
          <p:bldP spid="18" grpId="0" bldLvl="0" animBg="1"/>
          <p:bldP spid="19" grpId="0"/>
          <p:bldP spid="20" grpId="0"/>
          <p:bldP spid="44" grpId="0" bldLvl="0" animBg="1"/>
          <p:bldP spid="44" grpId="1" bldLvl="0" animBg="1"/>
          <p:bldP spid="45" grpId="0" bldLvl="0" animBg="1"/>
          <p:bldP spid="45" grpId="1" bldLvl="0" animBg="1"/>
          <p:bldP spid="2" grpId="0" bldLvl="0" animBg="1"/>
          <p:bldP spid="2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par>
                                    <p:cTn id="13" presetID="2" presetClass="entr" presetSubtype="2" fill="hold" grpId="0" nodeType="withEffect">
                                      <p:stCondLst>
                                        <p:cond delay="1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1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42" presetClass="entr" presetSubtype="0" fill="hold" grpId="0" nodeType="withEffect">
                                      <p:stCondLst>
                                        <p:cond delay="16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16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42" presetClass="entr" presetSubtype="0" fill="hold" grpId="0" nodeType="withEffect">
                                      <p:stCondLst>
                                        <p:cond delay="21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21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21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42" presetClass="entr" presetSubtype="0" fill="hold" grpId="0" nodeType="withEffect">
                                      <p:stCondLst>
                                        <p:cond delay="26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anim calcmode="lin" valueType="num">
                                          <p:cBhvr>
                                            <p:cTn id="60" dur="500" fill="hold"/>
                                            <p:tgtEl>
                                              <p:spTgt spid="20"/>
                                            </p:tgtEl>
                                            <p:attrNameLst>
                                              <p:attrName>ppt_x</p:attrName>
                                            </p:attrNameLst>
                                          </p:cBhvr>
                                          <p:tavLst>
                                            <p:tav tm="0">
                                              <p:val>
                                                <p:strVal val="#ppt_x"/>
                                              </p:val>
                                            </p:tav>
                                            <p:tav tm="100000">
                                              <p:val>
                                                <p:strVal val="#ppt_x"/>
                                              </p:val>
                                            </p:tav>
                                          </p:tavLst>
                                        </p:anim>
                                        <p:anim calcmode="lin" valueType="num">
                                          <p:cBhvr>
                                            <p:cTn id="61" dur="500" fill="hold"/>
                                            <p:tgtEl>
                                              <p:spTgt spid="20"/>
                                            </p:tgtEl>
                                            <p:attrNameLst>
                                              <p:attrName>ppt_y</p:attrName>
                                            </p:attrNameLst>
                                          </p:cBhvr>
                                          <p:tavLst>
                                            <p:tav tm="0">
                                              <p:val>
                                                <p:strVal val="#ppt_y+.1"/>
                                              </p:val>
                                            </p:tav>
                                            <p:tav tm="100000">
                                              <p:val>
                                                <p:strVal val="#ppt_y"/>
                                              </p:val>
                                            </p:tav>
                                          </p:tavLst>
                                        </p:anim>
                                      </p:childTnLst>
                                    </p:cTn>
                                  </p:par>
                                  <p:par>
                                    <p:cTn id="62" presetID="2" presetClass="entr" presetSubtype="8" fill="hold" grpId="0" nodeType="withEffect">
                                      <p:stCondLst>
                                        <p:cond delay="200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0-#ppt_w/2"/>
                                              </p:val>
                                            </p:tav>
                                            <p:tav tm="100000">
                                              <p:val>
                                                <p:strVal val="#ppt_x"/>
                                              </p:val>
                                            </p:tav>
                                          </p:tavLst>
                                        </p:anim>
                                        <p:anim calcmode="lin" valueType="num">
                                          <p:cBhvr additive="base">
                                            <p:cTn id="65" dur="500" fill="hold"/>
                                            <p:tgtEl>
                                              <p:spTgt spid="45"/>
                                            </p:tgtEl>
                                            <p:attrNameLst>
                                              <p:attrName>ppt_y</p:attrName>
                                            </p:attrNameLst>
                                          </p:cBhvr>
                                          <p:tavLst>
                                            <p:tav tm="0">
                                              <p:val>
                                                <p:strVal val="#ppt_y"/>
                                              </p:val>
                                            </p:tav>
                                            <p:tav tm="100000">
                                              <p:val>
                                                <p:strVal val="#ppt_y"/>
                                              </p:val>
                                            </p:tav>
                                          </p:tavLst>
                                        </p:anim>
                                      </p:childTnLst>
                                    </p:cTn>
                                  </p:par>
                                  <p:par>
                                    <p:cTn id="66" presetID="35" presetClass="emph" presetSubtype="0" repeatCount="3000" fill="hold" grpId="1" nodeType="withEffect">
                                      <p:stCondLst>
                                        <p:cond delay="2000"/>
                                      </p:stCondLst>
                                      <p:childTnLst>
                                        <p:anim calcmode="discrete" valueType="str">
                                          <p:cBhvr>
                                            <p:cTn id="67" dur="100" fill="hold"/>
                                            <p:tgtEl>
                                              <p:spTgt spid="45"/>
                                            </p:tgtEl>
                                            <p:attrNameLst>
                                              <p:attrName>style.visibility</p:attrName>
                                            </p:attrNameLst>
                                          </p:cBhvr>
                                          <p:tavLst>
                                            <p:tav tm="0">
                                              <p:val>
                                                <p:strVal val="hidden"/>
                                              </p:val>
                                            </p:tav>
                                            <p:tav tm="50000">
                                              <p:val>
                                                <p:strVal val="visible"/>
                                              </p:val>
                                            </p:tav>
                                          </p:tavLst>
                                        </p:anim>
                                      </p:childTnLst>
                                    </p:cTn>
                                  </p:par>
                                  <p:par>
                                    <p:cTn id="68" presetID="2" presetClass="entr" presetSubtype="8" fill="hold" grpId="0" nodeType="withEffect">
                                      <p:stCondLst>
                                        <p:cond delay="200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0-#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par>
                                    <p:cTn id="72" presetID="35" presetClass="emph" presetSubtype="0" repeatCount="3000" fill="hold" grpId="1" nodeType="withEffect">
                                      <p:stCondLst>
                                        <p:cond delay="2000"/>
                                      </p:stCondLst>
                                      <p:childTnLst>
                                        <p:anim calcmode="discrete" valueType="str">
                                          <p:cBhvr>
                                            <p:cTn id="73" dur="100" fill="hold"/>
                                            <p:tgtEl>
                                              <p:spTgt spid="44"/>
                                            </p:tgtEl>
                                            <p:attrNameLst>
                                              <p:attrName>style.visibility</p:attrName>
                                            </p:attrNameLst>
                                          </p:cBhvr>
                                          <p:tavLst>
                                            <p:tav tm="0">
                                              <p:val>
                                                <p:strVal val="hidden"/>
                                              </p:val>
                                            </p:tav>
                                            <p:tav tm="50000">
                                              <p:val>
                                                <p:strVal val="visible"/>
                                              </p:val>
                                            </p:tav>
                                          </p:tavLst>
                                        </p:anim>
                                      </p:childTnLst>
                                    </p:cTn>
                                  </p:par>
                                  <p:par>
                                    <p:cTn id="74" presetID="2" presetClass="entr" presetSubtype="2" fill="hold" nodeType="withEffect">
                                      <p:stCondLst>
                                        <p:cond delay="200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par>
                                    <p:cTn id="78" presetID="10" presetClass="entr" presetSubtype="0" fill="hold" grpId="0" nodeType="withEffect">
                                      <p:stCondLst>
                                        <p:cond delay="325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300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bldLvl="0" animBg="1"/>
          <p:bldP spid="7" grpId="0"/>
          <p:bldP spid="8" grpId="0"/>
          <p:bldP spid="9" grpId="0" bldLvl="0" animBg="1"/>
          <p:bldP spid="10" grpId="0" bldLvl="0" animBg="1"/>
          <p:bldP spid="11" grpId="0" bldLvl="0" animBg="1"/>
          <p:bldP spid="16" grpId="0" bldLvl="0" animBg="1"/>
          <p:bldP spid="17" grpId="0" bldLvl="0" animBg="1"/>
          <p:bldP spid="18" grpId="0" bldLvl="0" animBg="1"/>
          <p:bldP spid="19" grpId="0"/>
          <p:bldP spid="20" grpId="0"/>
          <p:bldP spid="44" grpId="0" bldLvl="0" animBg="1"/>
          <p:bldP spid="44" grpId="1" bldLvl="0" animBg="1"/>
          <p:bldP spid="45" grpId="0" bldLvl="0" animBg="1"/>
          <p:bldP spid="45" grpId="1" bldLvl="0" animBg="1"/>
          <p:bldP spid="2" grpId="0" bldLvl="0" animBg="1"/>
          <p:bldP spid="27" grpId="0" bldLvl="0" animBg="1"/>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80705" y="2346007"/>
            <a:ext cx="4047173" cy="54244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a:off x="980123" y="3065621"/>
            <a:ext cx="4047173" cy="55149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4" name="Rectangle 24"/>
          <p:cNvSpPr>
            <a:spLocks noChangeArrowheads="1"/>
          </p:cNvSpPr>
          <p:nvPr/>
        </p:nvSpPr>
        <p:spPr bwMode="auto">
          <a:xfrm>
            <a:off x="1115854" y="3134202"/>
            <a:ext cx="388191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40000"/>
              </a:lnSpc>
              <a:spcBef>
                <a:spcPts val="30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法人包括在欧盟成立的任何法人和船只在欧盟成员国依法注册并在欧盟境外设立且被成员国国民控制的船运公司等</a:t>
            </a:r>
            <a:r>
              <a:rPr lang="zh-CN" altLang="en-US" sz="9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，采注册地主义原则。</a:t>
            </a:r>
            <a:endParaRPr lang="zh-CN" altLang="en-US" sz="9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矩形 56"/>
          <p:cNvSpPr/>
          <p:nvPr/>
        </p:nvSpPr>
        <p:spPr>
          <a:xfrm>
            <a:off x="471488" y="2346007"/>
            <a:ext cx="508635"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471488" y="3065621"/>
            <a:ext cx="500539" cy="538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2" name="图片 6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4" name="Rectangle 18"/>
          <p:cNvSpPr>
            <a:spLocks noChangeArrowheads="1"/>
          </p:cNvSpPr>
          <p:nvPr/>
        </p:nvSpPr>
        <p:spPr bwMode="auto">
          <a:xfrm>
            <a:off x="463551" y="186914"/>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欧盟《阻断法案》适用主体</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Rectangle 24"/>
          <p:cNvSpPr>
            <a:spLocks noChangeArrowheads="1"/>
          </p:cNvSpPr>
          <p:nvPr/>
        </p:nvSpPr>
        <p:spPr bwMode="auto">
          <a:xfrm>
            <a:off x="1120617" y="2471261"/>
            <a:ext cx="3881914" cy="3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自然人包括在欧盟居住（</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个月内在欧盟至少停留了</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个月）的欧盟成员国国民</a:t>
            </a:r>
            <a:r>
              <a:rPr lang="zh-CN" altLang="en-US" sz="9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等，采属地主义和属人主义相结合的原则。</a:t>
            </a:r>
            <a:endParaRPr lang="zh-CN" altLang="en-US" sz="9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Rectangle 20"/>
          <p:cNvSpPr>
            <a:spLocks noChangeArrowheads="1"/>
          </p:cNvSpPr>
          <p:nvPr/>
        </p:nvSpPr>
        <p:spPr bwMode="auto">
          <a:xfrm>
            <a:off x="540068" y="1781175"/>
            <a:ext cx="5831681" cy="2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欧盟《阻断法案》第11条</a:t>
            </a:r>
            <a:r>
              <a:rPr kumimoji="0" lang="zh-CN" altLang="en-US"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sz="12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该法的适用主体是处于欧盟管辖范围内的自然人和法人。</a:t>
            </a:r>
            <a:endParaRPr sz="1200" dirty="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2"/>
          <a:srcRect b="3945"/>
          <a:stretch>
            <a:fillRect/>
          </a:stretch>
        </p:blipFill>
        <p:spPr>
          <a:xfrm>
            <a:off x="6300192" y="1652588"/>
            <a:ext cx="2843808" cy="22873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bldLvl="0" animBg="1"/>
      <p:bldP spid="54" grpId="0"/>
      <p:bldP spid="57" grpId="0" bldLvl="0" animBg="1"/>
      <p:bldP spid="58" grpId="0" bldLvl="0" animBg="1"/>
      <p:bldP spid="2"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4"/>
          <p:cNvGrpSpPr/>
          <p:nvPr/>
        </p:nvGrpSpPr>
        <p:grpSpPr>
          <a:xfrm>
            <a:off x="1256526" y="1275606"/>
            <a:ext cx="2880474" cy="1619819"/>
            <a:chOff x="1639910" y="1329148"/>
            <a:chExt cx="3840632" cy="2159758"/>
          </a:xfrm>
        </p:grpSpPr>
        <p:sp>
          <p:nvSpPr>
            <p:cNvPr id="5" name="Rectangle: Rounded Corners 4"/>
            <p:cNvSpPr/>
            <p:nvPr/>
          </p:nvSpPr>
          <p:spPr>
            <a:xfrm rot="2700000">
              <a:off x="3171896" y="1329148"/>
              <a:ext cx="755703" cy="7557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Rectangle 6"/>
            <p:cNvSpPr/>
            <p:nvPr/>
          </p:nvSpPr>
          <p:spPr>
            <a:xfrm>
              <a:off x="1639910" y="1706999"/>
              <a:ext cx="3819677" cy="1781907"/>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7" name="Group 7"/>
            <p:cNvGrpSpPr/>
            <p:nvPr/>
          </p:nvGrpSpPr>
          <p:grpSpPr>
            <a:xfrm>
              <a:off x="3317574" y="1442284"/>
              <a:ext cx="464344" cy="464344"/>
              <a:chOff x="4439444" y="2582069"/>
              <a:chExt cx="464344" cy="464344"/>
            </a:xfrm>
            <a:solidFill>
              <a:schemeClr val="bg1"/>
            </a:solidFill>
          </p:grpSpPr>
          <p:sp>
            <p:nvSpPr>
              <p:cNvPr id="11" name="Freeform: Shape 10"/>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Shape 11"/>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Shape 12"/>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0" name="Rectangle 9"/>
            <p:cNvSpPr/>
            <p:nvPr/>
          </p:nvSpPr>
          <p:spPr>
            <a:xfrm>
              <a:off x="1660858" y="2248100"/>
              <a:ext cx="3819684" cy="733162"/>
            </a:xfrm>
            <a:prstGeom prst="rect">
              <a:avLst/>
            </a:prstGeom>
          </p:spPr>
          <p:txBody>
            <a:bodyPr wrap="square"/>
            <a:lstStyle/>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涉及</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古巴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1993</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国防授权法案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1996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古巴自由和民主团结法案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0000"/>
                </a:lnSpc>
                <a:spcBef>
                  <a:spcPts val="30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4" name="Group 47"/>
          <p:cNvGrpSpPr/>
          <p:nvPr/>
        </p:nvGrpSpPr>
        <p:grpSpPr>
          <a:xfrm>
            <a:off x="1256520" y="3116455"/>
            <a:ext cx="2864763" cy="1619824"/>
            <a:chOff x="1639903" y="3772608"/>
            <a:chExt cx="3819684" cy="2159765"/>
          </a:xfrm>
        </p:grpSpPr>
        <p:sp>
          <p:nvSpPr>
            <p:cNvPr id="15" name="Rectangle 14"/>
            <p:cNvSpPr/>
            <p:nvPr/>
          </p:nvSpPr>
          <p:spPr>
            <a:xfrm>
              <a:off x="1639910" y="4150460"/>
              <a:ext cx="3819677" cy="178190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Rectangle: Rounded Corners 15"/>
            <p:cNvSpPr/>
            <p:nvPr/>
          </p:nvSpPr>
          <p:spPr>
            <a:xfrm rot="2700000">
              <a:off x="3171895" y="3772608"/>
              <a:ext cx="755703" cy="7557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7" name="Group 16"/>
            <p:cNvGrpSpPr/>
            <p:nvPr/>
          </p:nvGrpSpPr>
          <p:grpSpPr>
            <a:xfrm>
              <a:off x="3390202" y="3917889"/>
              <a:ext cx="319088" cy="465138"/>
              <a:chOff x="3582988" y="3510757"/>
              <a:chExt cx="319088" cy="465138"/>
            </a:xfrm>
            <a:solidFill>
              <a:schemeClr val="bg1"/>
            </a:solidFill>
          </p:grpSpPr>
          <p:sp>
            <p:nvSpPr>
              <p:cNvPr id="21" name="Freeform: Shape 19"/>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Freeform: Shape 20"/>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0" name="Rectangle 18"/>
            <p:cNvSpPr/>
            <p:nvPr/>
          </p:nvSpPr>
          <p:spPr>
            <a:xfrm>
              <a:off x="1639903" y="5189858"/>
              <a:ext cx="3819684" cy="742515"/>
            </a:xfrm>
            <a:prstGeom prst="rect">
              <a:avLst/>
            </a:prstGeom>
          </p:spPr>
          <p:txBody>
            <a:bodyPr wrap="square">
              <a:normAutofit/>
            </a:bodyP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3" name="Group 46"/>
          <p:cNvGrpSpPr/>
          <p:nvPr/>
        </p:nvGrpSpPr>
        <p:grpSpPr>
          <a:xfrm>
            <a:off x="5076056" y="3116454"/>
            <a:ext cx="2864763" cy="1712119"/>
            <a:chOff x="6732406" y="3772607"/>
            <a:chExt cx="3819684" cy="2282825"/>
          </a:xfrm>
        </p:grpSpPr>
        <p:sp>
          <p:nvSpPr>
            <p:cNvPr id="24" name="Rectangle 22"/>
            <p:cNvSpPr/>
            <p:nvPr/>
          </p:nvSpPr>
          <p:spPr>
            <a:xfrm>
              <a:off x="6732413" y="4150460"/>
              <a:ext cx="3819677" cy="1781907"/>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Rectangle: Rounded Corners 23"/>
            <p:cNvSpPr/>
            <p:nvPr/>
          </p:nvSpPr>
          <p:spPr>
            <a:xfrm rot="2700000">
              <a:off x="8264399" y="3772607"/>
              <a:ext cx="755703" cy="7557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6" name="Group 24"/>
            <p:cNvGrpSpPr/>
            <p:nvPr/>
          </p:nvGrpSpPr>
          <p:grpSpPr>
            <a:xfrm>
              <a:off x="8409681" y="3947258"/>
              <a:ext cx="465138" cy="435769"/>
              <a:chOff x="5368132" y="3540125"/>
              <a:chExt cx="465138" cy="435769"/>
            </a:xfrm>
            <a:solidFill>
              <a:schemeClr val="bg1"/>
            </a:solidFill>
          </p:grpSpPr>
          <p:sp>
            <p:nvSpPr>
              <p:cNvPr id="30" name="Freeform: Shape 27"/>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Freeform: Shape 28"/>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9" name="Rectangle 26"/>
            <p:cNvSpPr/>
            <p:nvPr/>
          </p:nvSpPr>
          <p:spPr>
            <a:xfrm>
              <a:off x="6732406" y="4709867"/>
              <a:ext cx="3819525" cy="1345565"/>
            </a:xfrm>
            <a:prstGeom prst="rect">
              <a:avLst/>
            </a:prstGeom>
          </p:spPr>
          <p:txBody>
            <a:bodyPr wrap="square"/>
            <a:lstStyle/>
            <a:p>
              <a:pPr>
                <a:lnSpc>
                  <a:spcPct val="120000"/>
                </a:lnSpc>
                <a:spcBef>
                  <a:spcPts val="300"/>
                </a:spcBef>
                <a:defRPr/>
              </a:pPr>
              <a:r>
                <a:rPr lang="zh-CN" altLang="en-US" sz="1200" dirty="0">
                  <a:solidFill>
                    <a:prstClr val="black"/>
                  </a:solidFill>
                  <a:latin typeface="微软雅黑" panose="020B0503020204020204" pitchFamily="34" charset="-122"/>
                  <a:ea typeface="微软雅黑" panose="020B0503020204020204" pitchFamily="34" charset="-122"/>
                  <a:sym typeface="+mn-ea"/>
                </a:rPr>
                <a:t>涉及伊朗：</a:t>
              </a:r>
              <a:endParaRPr lang="zh-CN" altLang="en-US" sz="1200" dirty="0">
                <a:solidFill>
                  <a:prstClr val="black"/>
                </a:solidFill>
                <a:latin typeface="微软雅黑" panose="020B0503020204020204" pitchFamily="34" charset="-122"/>
                <a:ea typeface="微软雅黑" panose="020B0503020204020204" pitchFamily="34" charset="-122"/>
                <a:sym typeface="+mn-ea"/>
              </a:endParaRPr>
            </a:p>
            <a:p>
              <a:pPr>
                <a:lnSpc>
                  <a:spcPct val="120000"/>
                </a:lnSpc>
                <a:spcBef>
                  <a:spcPts val="300"/>
                </a:spcBef>
                <a:defRPr/>
              </a:pPr>
              <a:r>
                <a:rPr lang="en-US" altLang="zh-CN" sz="1200" dirty="0">
                  <a:solidFill>
                    <a:prstClr val="black"/>
                  </a:solidFill>
                  <a:latin typeface="微软雅黑" panose="020B0503020204020204" pitchFamily="34" charset="-122"/>
                  <a:ea typeface="微软雅黑" panose="020B0503020204020204" pitchFamily="34" charset="-122"/>
                  <a:sym typeface="+mn-ea"/>
                </a:rPr>
                <a:t>2012</a:t>
              </a:r>
              <a:r>
                <a:rPr lang="zh-CN" altLang="en-US" sz="1200" dirty="0">
                  <a:solidFill>
                    <a:prstClr val="black"/>
                  </a:solidFill>
                  <a:latin typeface="微软雅黑" panose="020B0503020204020204" pitchFamily="34" charset="-122"/>
                  <a:ea typeface="微软雅黑" panose="020B0503020204020204" pitchFamily="34" charset="-122"/>
                  <a:sym typeface="+mn-ea"/>
                </a:rPr>
                <a:t>年</a:t>
              </a:r>
              <a:endParaRPr lang="zh-CN" altLang="en-US" sz="1200" dirty="0">
                <a:solidFill>
                  <a:prstClr val="black"/>
                </a:solidFill>
                <a:latin typeface="微软雅黑" panose="020B0503020204020204" pitchFamily="34" charset="-122"/>
                <a:ea typeface="微软雅黑" panose="020B0503020204020204" pitchFamily="34" charset="-122"/>
                <a:sym typeface="+mn-ea"/>
              </a:endParaRPr>
            </a:p>
            <a:p>
              <a:pPr>
                <a:lnSpc>
                  <a:spcPct val="120000"/>
                </a:lnSpc>
                <a:spcBef>
                  <a:spcPts val="300"/>
                </a:spcBef>
                <a:defRPr/>
              </a:pPr>
              <a:r>
                <a:rPr lang="en-US" altLang="zh-CN" sz="1200" dirty="0">
                  <a:solidFill>
                    <a:prstClr val="black"/>
                  </a:solidFill>
                  <a:latin typeface="微软雅黑" panose="020B0503020204020204" pitchFamily="34" charset="-122"/>
                  <a:ea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sym typeface="+mn-ea"/>
                </a:rPr>
                <a:t>减少伊朗威胁和叙利亚人权法案</a:t>
              </a:r>
              <a:r>
                <a:rPr lang="en-US" altLang="zh-CN" sz="1200" dirty="0">
                  <a:solidFill>
                    <a:prstClr val="black"/>
                  </a:solidFill>
                  <a:latin typeface="微软雅黑" panose="020B0503020204020204" pitchFamily="34" charset="-122"/>
                  <a:ea typeface="微软雅黑" panose="020B0503020204020204" pitchFamily="34" charset="-122"/>
                  <a:sym typeface="+mn-ea"/>
                </a:rPr>
                <a:t>》</a:t>
              </a:r>
              <a:endParaRPr lang="zh-CN" altLang="en-US" sz="1200" dirty="0">
                <a:solidFill>
                  <a:prstClr val="black"/>
                </a:solidFill>
                <a:latin typeface="微软雅黑" panose="020B0503020204020204" pitchFamily="34" charset="-122"/>
                <a:ea typeface="微软雅黑" panose="020B0503020204020204" pitchFamily="34" charset="-122"/>
              </a:endParaRPr>
            </a:p>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4" name="Group 45"/>
          <p:cNvGrpSpPr/>
          <p:nvPr/>
        </p:nvGrpSpPr>
        <p:grpSpPr>
          <a:xfrm>
            <a:off x="5076056" y="1275606"/>
            <a:ext cx="2864763" cy="1619819"/>
            <a:chOff x="6732406" y="1329148"/>
            <a:chExt cx="3819684" cy="2159758"/>
          </a:xfrm>
        </p:grpSpPr>
        <p:sp>
          <p:nvSpPr>
            <p:cNvPr id="35" name="Rectangle 30"/>
            <p:cNvSpPr/>
            <p:nvPr/>
          </p:nvSpPr>
          <p:spPr>
            <a:xfrm>
              <a:off x="6732413" y="1706999"/>
              <a:ext cx="3819677" cy="178190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Rectangle 31"/>
            <p:cNvSpPr/>
            <p:nvPr/>
          </p:nvSpPr>
          <p:spPr>
            <a:xfrm>
              <a:off x="6732406" y="2197828"/>
              <a:ext cx="3819525" cy="1287779"/>
            </a:xfrm>
            <a:prstGeom prst="rect">
              <a:avLst/>
            </a:prstGeom>
          </p:spPr>
          <p:txBody>
            <a:bodyPr wrap="square">
              <a:normAutofit/>
            </a:bodyPr>
            <a:lstStyle/>
            <a:p>
              <a:pPr>
                <a:lnSpc>
                  <a:spcPct val="120000"/>
                </a:lnSpc>
                <a:spcBef>
                  <a:spcPts val="300"/>
                </a:spcBef>
                <a:defRPr/>
              </a:pPr>
              <a:r>
                <a:rPr lang="zh-CN" altLang="en-US" sz="1200" dirty="0">
                  <a:solidFill>
                    <a:prstClr val="black"/>
                  </a:solidFill>
                  <a:latin typeface="微软雅黑" panose="020B0503020204020204" pitchFamily="34" charset="-122"/>
                  <a:ea typeface="微软雅黑" panose="020B0503020204020204" pitchFamily="34" charset="-122"/>
                  <a:sym typeface="+mn-ea"/>
                </a:rPr>
                <a:t>涉及伊朗：</a:t>
              </a:r>
              <a:endParaRPr lang="zh-CN" altLang="en-US" sz="1200" dirty="0">
                <a:solidFill>
                  <a:prstClr val="black"/>
                </a:solidFill>
                <a:latin typeface="微软雅黑" panose="020B0503020204020204" pitchFamily="34" charset="-122"/>
                <a:ea typeface="微软雅黑" panose="020B0503020204020204" pitchFamily="34" charset="-122"/>
                <a:sym typeface="+mn-ea"/>
              </a:endParaRPr>
            </a:p>
            <a:p>
              <a:pPr>
                <a:lnSpc>
                  <a:spcPct val="120000"/>
                </a:lnSpc>
                <a:spcBef>
                  <a:spcPts val="300"/>
                </a:spcBef>
                <a:defRPr/>
              </a:pPr>
              <a:r>
                <a:rPr lang="en-US" altLang="zh-CN" sz="1200" dirty="0">
                  <a:solidFill>
                    <a:prstClr val="black"/>
                  </a:solidFill>
                  <a:latin typeface="微软雅黑" panose="020B0503020204020204" pitchFamily="34" charset="-122"/>
                  <a:ea typeface="微软雅黑" panose="020B0503020204020204" pitchFamily="34" charset="-122"/>
                  <a:sym typeface="+mn-ea"/>
                </a:rPr>
                <a:t>1996</a:t>
              </a:r>
              <a:r>
                <a:rPr lang="zh-CN" altLang="en-US" sz="1200" dirty="0">
                  <a:solidFill>
                    <a:prstClr val="black"/>
                  </a:solidFill>
                  <a:latin typeface="微软雅黑" panose="020B0503020204020204" pitchFamily="34" charset="-122"/>
                  <a:ea typeface="微软雅黑" panose="020B0503020204020204" pitchFamily="34" charset="-122"/>
                  <a:sym typeface="+mn-ea"/>
                </a:rPr>
                <a:t>年</a:t>
              </a:r>
              <a:r>
                <a:rPr lang="en-US" altLang="zh-CN" sz="1200" dirty="0">
                  <a:solidFill>
                    <a:prstClr val="black"/>
                  </a:solidFill>
                  <a:latin typeface="微软雅黑" panose="020B0503020204020204" pitchFamily="34" charset="-122"/>
                  <a:ea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sym typeface="+mn-ea"/>
                </a:rPr>
                <a:t>伊朗制裁法案</a:t>
              </a:r>
              <a:r>
                <a:rPr lang="en-US" altLang="zh-CN" sz="1200" dirty="0">
                  <a:solidFill>
                    <a:prstClr val="black"/>
                  </a:solidFill>
                  <a:latin typeface="微软雅黑" panose="020B0503020204020204" pitchFamily="34" charset="-122"/>
                  <a:ea typeface="微软雅黑" panose="020B0503020204020204" pitchFamily="34" charset="-122"/>
                  <a:sym typeface="+mn-ea"/>
                </a:rPr>
                <a:t>》</a:t>
              </a:r>
              <a:endParaRPr lang="en-US" altLang="zh-CN" sz="1200" dirty="0">
                <a:solidFill>
                  <a:prstClr val="black"/>
                </a:solidFill>
                <a:latin typeface="微软雅黑" panose="020B0503020204020204" pitchFamily="34" charset="-122"/>
                <a:ea typeface="微软雅黑" panose="020B0503020204020204" pitchFamily="34" charset="-122"/>
                <a:sym typeface="+mn-ea"/>
              </a:endParaRPr>
            </a:p>
            <a:p>
              <a:pPr>
                <a:lnSpc>
                  <a:spcPct val="120000"/>
                </a:lnSpc>
                <a:spcBef>
                  <a:spcPts val="300"/>
                </a:spcBef>
                <a:defRPr/>
              </a:pPr>
              <a:r>
                <a:rPr lang="en-US" altLang="zh-CN" sz="1200" dirty="0">
                  <a:solidFill>
                    <a:prstClr val="black"/>
                  </a:solidFill>
                  <a:latin typeface="微软雅黑" panose="020B0503020204020204" pitchFamily="34" charset="-122"/>
                  <a:ea typeface="微软雅黑" panose="020B0503020204020204" pitchFamily="34" charset="-122"/>
                  <a:sym typeface="+mn-ea"/>
                </a:rPr>
                <a:t>2012</a:t>
              </a:r>
              <a:r>
                <a:rPr lang="zh-CN" altLang="en-US" sz="1200" dirty="0">
                  <a:solidFill>
                    <a:prstClr val="black"/>
                  </a:solidFill>
                  <a:latin typeface="微软雅黑" panose="020B0503020204020204" pitchFamily="34" charset="-122"/>
                  <a:ea typeface="微软雅黑" panose="020B0503020204020204" pitchFamily="34" charset="-122"/>
                  <a:sym typeface="+mn-ea"/>
                </a:rPr>
                <a:t>年</a:t>
              </a:r>
              <a:r>
                <a:rPr lang="en-US" altLang="zh-CN" sz="1200" dirty="0">
                  <a:solidFill>
                    <a:prstClr val="black"/>
                  </a:solidFill>
                  <a:latin typeface="微软雅黑" panose="020B0503020204020204" pitchFamily="34" charset="-122"/>
                  <a:ea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sym typeface="+mn-ea"/>
                </a:rPr>
                <a:t>伊朗自由和反扩散法案</a:t>
              </a:r>
              <a:r>
                <a:rPr lang="en-US" altLang="zh-CN" sz="1200" dirty="0">
                  <a:solidFill>
                    <a:prstClr val="black"/>
                  </a:solidFill>
                  <a:latin typeface="微软雅黑" panose="020B0503020204020204" pitchFamily="34" charset="-122"/>
                  <a:ea typeface="微软雅黑" panose="020B0503020204020204" pitchFamily="34" charset="-122"/>
                  <a:sym typeface="+mn-ea"/>
                </a:rPr>
                <a:t>》</a:t>
              </a:r>
              <a:endParaRPr lang="zh-CN" altLang="en-US"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Rectangle: Rounded Corners 33"/>
            <p:cNvSpPr/>
            <p:nvPr/>
          </p:nvSpPr>
          <p:spPr>
            <a:xfrm rot="2700000">
              <a:off x="8264399" y="1329148"/>
              <a:ext cx="755703" cy="755703"/>
            </a:xfrm>
            <a:prstGeom prst="roundRect">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8" name="Group 34"/>
            <p:cNvGrpSpPr/>
            <p:nvPr/>
          </p:nvGrpSpPr>
          <p:grpSpPr>
            <a:xfrm>
              <a:off x="8409680" y="1482368"/>
              <a:ext cx="465138" cy="391319"/>
              <a:chOff x="5368132" y="2625725"/>
              <a:chExt cx="465138" cy="391319"/>
            </a:xfrm>
            <a:solidFill>
              <a:schemeClr val="accent2"/>
            </a:solidFill>
          </p:grpSpPr>
          <p:sp>
            <p:nvSpPr>
              <p:cNvPr id="39" name="Freeform: Shape 35"/>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Shape 36"/>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Shape 37"/>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4" name="Group 38"/>
          <p:cNvGrpSpPr/>
          <p:nvPr/>
        </p:nvGrpSpPr>
        <p:grpSpPr>
          <a:xfrm>
            <a:off x="3588223" y="1872285"/>
            <a:ext cx="2036299" cy="2398899"/>
            <a:chOff x="4738467" y="2612526"/>
            <a:chExt cx="2715065" cy="3198532"/>
          </a:xfrm>
        </p:grpSpPr>
        <p:cxnSp>
          <p:nvCxnSpPr>
            <p:cNvPr id="45" name="Straight Connector 39"/>
            <p:cNvCxnSpPr/>
            <p:nvPr/>
          </p:nvCxnSpPr>
          <p:spPr>
            <a:xfrm>
              <a:off x="6096000" y="2612526"/>
              <a:ext cx="0" cy="3198532"/>
            </a:xfrm>
            <a:prstGeom prst="line">
              <a:avLst/>
            </a:prstGeom>
            <a:ln w="22225">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0"/>
            <p:cNvCxnSpPr/>
            <p:nvPr/>
          </p:nvCxnSpPr>
          <p:spPr>
            <a:xfrm>
              <a:off x="4738467" y="4291627"/>
              <a:ext cx="2715065" cy="0"/>
            </a:xfrm>
            <a:prstGeom prst="line">
              <a:avLst/>
            </a:prstGeom>
            <a:ln w="22225">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Rectangle 26"/>
          <p:cNvSpPr/>
          <p:nvPr/>
        </p:nvSpPr>
        <p:spPr>
          <a:xfrm>
            <a:off x="1253572" y="3748386"/>
            <a:ext cx="2864644" cy="903446"/>
          </a:xfrm>
          <a:prstGeom prst="rect">
            <a:avLst/>
          </a:prstGeom>
        </p:spPr>
        <p:txBody>
          <a:bodyPr wrap="square"/>
          <a:lstStyle/>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200" dirty="0">
                <a:solidFill>
                  <a:prstClr val="black"/>
                </a:solidFill>
                <a:latin typeface="微软雅黑" panose="020B0503020204020204" pitchFamily="34" charset="-122"/>
                <a:ea typeface="微软雅黑" panose="020B0503020204020204" pitchFamily="34" charset="-122"/>
                <a:sym typeface="+mn-ea"/>
              </a:rPr>
              <a:t>涉及伊朗：</a:t>
            </a:r>
            <a:endParaRPr lang="zh-CN" altLang="en-US" sz="1200" dirty="0">
              <a:solidFill>
                <a:prstClr val="black"/>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lang="en-US" altLang="zh-CN" sz="1200" dirty="0">
                <a:solidFill>
                  <a:prstClr val="black"/>
                </a:solidFill>
                <a:latin typeface="微软雅黑" panose="020B0503020204020204" pitchFamily="34" charset="-122"/>
                <a:ea typeface="微软雅黑" panose="020B0503020204020204" pitchFamily="34" charset="-122"/>
                <a:sym typeface="+mn-ea"/>
              </a:rPr>
              <a:t>2012</a:t>
            </a:r>
            <a:r>
              <a:rPr lang="zh-CN" altLang="en-US" sz="1200" dirty="0">
                <a:solidFill>
                  <a:prstClr val="black"/>
                </a:solidFill>
                <a:latin typeface="微软雅黑" panose="020B0503020204020204" pitchFamily="34" charset="-122"/>
                <a:ea typeface="微软雅黑" panose="020B0503020204020204" pitchFamily="34" charset="-122"/>
                <a:sym typeface="+mn-ea"/>
              </a:rPr>
              <a:t>年</a:t>
            </a:r>
            <a:r>
              <a:rPr lang="en-US" altLang="zh-CN" sz="1200" dirty="0">
                <a:solidFill>
                  <a:prstClr val="black"/>
                </a:solidFill>
                <a:latin typeface="微软雅黑" panose="020B0503020204020204" pitchFamily="34" charset="-122"/>
                <a:ea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sym typeface="+mn-ea"/>
              </a:rPr>
              <a:t>国防授权法案</a:t>
            </a:r>
            <a:r>
              <a:rPr lang="en-US" altLang="zh-CN" sz="1200" dirty="0">
                <a:solidFill>
                  <a:prstClr val="black"/>
                </a:solidFill>
                <a:latin typeface="微软雅黑" panose="020B0503020204020204" pitchFamily="34" charset="-122"/>
                <a:ea typeface="微软雅黑" panose="020B0503020204020204" pitchFamily="34" charset="-122"/>
                <a:sym typeface="+mn-ea"/>
              </a:rPr>
              <a:t>》</a:t>
            </a:r>
            <a:endParaRPr lang="en-US" altLang="zh-CN" sz="1200" dirty="0">
              <a:solidFill>
                <a:prstClr val="black"/>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lang="en-US" altLang="zh-CN" sz="1200" dirty="0">
                <a:solidFill>
                  <a:prstClr val="black"/>
                </a:solidFill>
                <a:latin typeface="微软雅黑" panose="020B0503020204020204" pitchFamily="34" charset="-122"/>
                <a:ea typeface="微软雅黑" panose="020B0503020204020204" pitchFamily="34" charset="-122"/>
                <a:sym typeface="+mn-ea"/>
              </a:rPr>
              <a:t>2012</a:t>
            </a:r>
            <a:r>
              <a:rPr lang="zh-CN" altLang="en-US" sz="1200" dirty="0">
                <a:solidFill>
                  <a:prstClr val="black"/>
                </a:solidFill>
                <a:latin typeface="微软雅黑" panose="020B0503020204020204" pitchFamily="34" charset="-122"/>
                <a:ea typeface="微软雅黑" panose="020B0503020204020204" pitchFamily="34" charset="-122"/>
                <a:sym typeface="+mn-ea"/>
              </a:rPr>
              <a:t>年</a:t>
            </a:r>
            <a:r>
              <a:rPr lang="en-US" altLang="zh-CN" sz="1200" dirty="0">
                <a:solidFill>
                  <a:prstClr val="black"/>
                </a:solidFill>
                <a:latin typeface="微软雅黑" panose="020B0503020204020204" pitchFamily="34" charset="-122"/>
                <a:ea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sym typeface="+mn-ea"/>
              </a:rPr>
              <a:t>伊朗交易和制裁条例</a:t>
            </a:r>
            <a:r>
              <a:rPr lang="en-US" altLang="zh-CN" sz="1200" dirty="0">
                <a:solidFill>
                  <a:prstClr val="black"/>
                </a:solidFill>
                <a:latin typeface="微软雅黑" panose="020B0503020204020204" pitchFamily="34" charset="-122"/>
                <a:ea typeface="微软雅黑" panose="020B0503020204020204" pitchFamily="34" charset="-122"/>
                <a:sym typeface="+mn-ea"/>
              </a:rPr>
              <a:t>》</a:t>
            </a:r>
            <a:endParaRPr lang="en-US" altLang="zh-CN" sz="12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Rectangle 18"/>
          <p:cNvSpPr>
            <a:spLocks noChangeArrowheads="1"/>
          </p:cNvSpPr>
          <p:nvPr/>
        </p:nvSpPr>
        <p:spPr bwMode="auto">
          <a:xfrm>
            <a:off x="463551" y="186914"/>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欧盟《阻断法案》适用范围</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53" name="Rectangle 20"/>
          <p:cNvSpPr>
            <a:spLocks noChangeArrowheads="1"/>
          </p:cNvSpPr>
          <p:nvPr/>
        </p:nvSpPr>
        <p:spPr bwMode="auto">
          <a:xfrm>
            <a:off x="4577328" y="322501"/>
            <a:ext cx="4536496"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sz="1200" b="1" dirty="0" err="1">
                <a:solidFill>
                  <a:srgbClr val="0070C0"/>
                </a:solidFill>
                <a:latin typeface="微软雅黑" panose="020B0503020204020204" pitchFamily="34" charset="-122"/>
                <a:ea typeface="微软雅黑" panose="020B0503020204020204" pitchFamily="34" charset="-122"/>
                <a:cs typeface="Arial" panose="020B0604020202020204" pitchFamily="34" charset="0"/>
              </a:rPr>
              <a:t>原则上可以适用于其他任何第三国具有域外管辖权效力的立法</a:t>
            </a:r>
            <a:endParaRPr sz="1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30000"/>
              </a:lnSpc>
              <a:spcBef>
                <a:spcPct val="0"/>
              </a:spcBef>
              <a:spcAft>
                <a:spcPct val="0"/>
              </a:spcAft>
              <a:buClrTx/>
              <a:buSzTx/>
              <a:buFontTx/>
              <a:buNone/>
              <a:defRPr/>
            </a:pPr>
            <a:r>
              <a:rPr sz="1200" b="1" dirty="0" err="1">
                <a:solidFill>
                  <a:srgbClr val="0070C0"/>
                </a:solidFill>
                <a:latin typeface="微软雅黑" panose="020B0503020204020204" pitchFamily="34" charset="-122"/>
                <a:ea typeface="微软雅黑" panose="020B0503020204020204" pitchFamily="34" charset="-122"/>
                <a:cs typeface="Arial" panose="020B0604020202020204" pitchFamily="34" charset="0"/>
              </a:rPr>
              <a:t>但目前仅在附件中规定了针对美国特定的初级和次级制裁</a:t>
            </a:r>
            <a:endParaRPr lang="zh-CN" altLang="en-US" sz="1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2" name="图片 6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a:xfrm>
            <a:off x="475185" y="1541209"/>
            <a:ext cx="2456859" cy="2467256"/>
          </a:xfrm>
          <a:prstGeom prst="arc">
            <a:avLst>
              <a:gd name="adj1" fmla="val 16200000"/>
              <a:gd name="adj2" fmla="val 5434058"/>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805545" y="1872343"/>
            <a:ext cx="1796143" cy="1796143"/>
            <a:chOff x="1074058" y="2496457"/>
            <a:chExt cx="2394857" cy="2394857"/>
          </a:xfrm>
        </p:grpSpPr>
        <p:sp>
          <p:nvSpPr>
            <p:cNvPr id="6" name="椭圆 5"/>
            <p:cNvSpPr/>
            <p:nvPr/>
          </p:nvSpPr>
          <p:spPr>
            <a:xfrm>
              <a:off x="1074058" y="2496457"/>
              <a:ext cx="2394857" cy="23948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1490801" y="3494477"/>
              <a:ext cx="1561938"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违反的后果</a:t>
              </a:r>
              <a:endPar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 name="文本框 9"/>
          <p:cNvSpPr txBox="1"/>
          <p:nvPr/>
        </p:nvSpPr>
        <p:spPr>
          <a:xfrm flipH="1">
            <a:off x="4954429" y="1446371"/>
            <a:ext cx="4080986" cy="73834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脱欧前的英国规定：</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违反欧盟</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构成刑事犯罪</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可处以无上限的罚款</a:t>
            </a:r>
            <a:endParaRPr kumimoji="0" lang="zh-CN"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flipH="1">
            <a:off x="4954656" y="3632646"/>
            <a:ext cx="3516641" cy="738344"/>
          </a:xfrm>
          <a:prstGeom prst="rect">
            <a:avLst/>
          </a:prstGeom>
          <a:noFill/>
        </p:spPr>
        <p:txBody>
          <a:bodyPr wrap="square"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法国规定：</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违反欧盟</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构成刑事犯罪</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最高可处以</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个月的刑期和</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万欧元的罚款</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13" name="组合 12"/>
          <p:cNvGrpSpPr/>
          <p:nvPr/>
        </p:nvGrpSpPr>
        <p:grpSpPr>
          <a:xfrm>
            <a:off x="2268792" y="1388623"/>
            <a:ext cx="2563223" cy="715581"/>
            <a:chOff x="3025055" y="1851497"/>
            <a:chExt cx="3417630" cy="954108"/>
          </a:xfrm>
        </p:grpSpPr>
        <p:grpSp>
          <p:nvGrpSpPr>
            <p:cNvPr id="14" name="组合 13"/>
            <p:cNvGrpSpPr/>
            <p:nvPr/>
          </p:nvGrpSpPr>
          <p:grpSpPr>
            <a:xfrm>
              <a:off x="3025055" y="1899762"/>
              <a:ext cx="3417630" cy="903744"/>
              <a:chOff x="3025055" y="1899762"/>
              <a:chExt cx="3417630" cy="903744"/>
            </a:xfrm>
          </p:grpSpPr>
          <p:sp>
            <p:nvSpPr>
              <p:cNvPr id="16" name="椭圆 15"/>
              <p:cNvSpPr/>
              <p:nvPr/>
            </p:nvSpPr>
            <p:spPr>
              <a:xfrm>
                <a:off x="3025055" y="2206812"/>
                <a:ext cx="289645" cy="28964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直接连接符 16"/>
              <p:cNvCxnSpPr>
                <a:stCxn id="16" idx="6"/>
              </p:cNvCxnSpPr>
              <p:nvPr/>
            </p:nvCxnSpPr>
            <p:spPr>
              <a:xfrm flipV="1">
                <a:off x="3314700" y="2351634"/>
                <a:ext cx="21336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Freeform 9"/>
              <p:cNvSpPr/>
              <p:nvPr/>
            </p:nvSpPr>
            <p:spPr bwMode="auto">
              <a:xfrm>
                <a:off x="5448300" y="1899762"/>
                <a:ext cx="994385" cy="903744"/>
              </a:xfrm>
              <a:custGeom>
                <a:avLst/>
                <a:gdLst>
                  <a:gd name="T0" fmla="*/ 719 w 2436"/>
                  <a:gd name="T1" fmla="*/ 2732 h 2732"/>
                  <a:gd name="T2" fmla="*/ 692 w 2436"/>
                  <a:gd name="T3" fmla="*/ 2730 h 2732"/>
                  <a:gd name="T4" fmla="*/ 637 w 2436"/>
                  <a:gd name="T5" fmla="*/ 2710 h 2732"/>
                  <a:gd name="T6" fmla="*/ 585 w 2436"/>
                  <a:gd name="T7" fmla="*/ 2671 h 2732"/>
                  <a:gd name="T8" fmla="*/ 542 w 2436"/>
                  <a:gd name="T9" fmla="*/ 2622 h 2732"/>
                  <a:gd name="T10" fmla="*/ 526 w 2436"/>
                  <a:gd name="T11" fmla="*/ 2593 h 2732"/>
                  <a:gd name="T12" fmla="*/ 27 w 2436"/>
                  <a:gd name="T13" fmla="*/ 1505 h 2732"/>
                  <a:gd name="T14" fmla="*/ 16 w 2436"/>
                  <a:gd name="T15" fmla="*/ 1476 h 2732"/>
                  <a:gd name="T16" fmla="*/ 2 w 2436"/>
                  <a:gd name="T17" fmla="*/ 1404 h 2732"/>
                  <a:gd name="T18" fmla="*/ 2 w 2436"/>
                  <a:gd name="T19" fmla="*/ 1328 h 2732"/>
                  <a:gd name="T20" fmla="*/ 16 w 2436"/>
                  <a:gd name="T21" fmla="*/ 1256 h 2732"/>
                  <a:gd name="T22" fmla="*/ 27 w 2436"/>
                  <a:gd name="T23" fmla="*/ 1227 h 2732"/>
                  <a:gd name="T24" fmla="*/ 526 w 2436"/>
                  <a:gd name="T25" fmla="*/ 139 h 2732"/>
                  <a:gd name="T26" fmla="*/ 542 w 2436"/>
                  <a:gd name="T27" fmla="*/ 110 h 2732"/>
                  <a:gd name="T28" fmla="*/ 585 w 2436"/>
                  <a:gd name="T29" fmla="*/ 61 h 2732"/>
                  <a:gd name="T30" fmla="*/ 637 w 2436"/>
                  <a:gd name="T31" fmla="*/ 22 h 2732"/>
                  <a:gd name="T32" fmla="*/ 692 w 2436"/>
                  <a:gd name="T33" fmla="*/ 2 h 2732"/>
                  <a:gd name="T34" fmla="*/ 719 w 2436"/>
                  <a:gd name="T35" fmla="*/ 0 h 2732"/>
                  <a:gd name="T36" fmla="*/ 1717 w 2436"/>
                  <a:gd name="T37" fmla="*/ 0 h 2732"/>
                  <a:gd name="T38" fmla="*/ 1744 w 2436"/>
                  <a:gd name="T39" fmla="*/ 2 h 2732"/>
                  <a:gd name="T40" fmla="*/ 1799 w 2436"/>
                  <a:gd name="T41" fmla="*/ 22 h 2732"/>
                  <a:gd name="T42" fmla="*/ 1851 w 2436"/>
                  <a:gd name="T43" fmla="*/ 61 h 2732"/>
                  <a:gd name="T44" fmla="*/ 1894 w 2436"/>
                  <a:gd name="T45" fmla="*/ 110 h 2732"/>
                  <a:gd name="T46" fmla="*/ 1910 w 2436"/>
                  <a:gd name="T47" fmla="*/ 139 h 2732"/>
                  <a:gd name="T48" fmla="*/ 2409 w 2436"/>
                  <a:gd name="T49" fmla="*/ 1227 h 2732"/>
                  <a:gd name="T50" fmla="*/ 2420 w 2436"/>
                  <a:gd name="T51" fmla="*/ 1256 h 2732"/>
                  <a:gd name="T52" fmla="*/ 2434 w 2436"/>
                  <a:gd name="T53" fmla="*/ 1328 h 2732"/>
                  <a:gd name="T54" fmla="*/ 2434 w 2436"/>
                  <a:gd name="T55" fmla="*/ 1404 h 2732"/>
                  <a:gd name="T56" fmla="*/ 2420 w 2436"/>
                  <a:gd name="T57" fmla="*/ 1476 h 2732"/>
                  <a:gd name="T58" fmla="*/ 2409 w 2436"/>
                  <a:gd name="T59" fmla="*/ 1505 h 2732"/>
                  <a:gd name="T60" fmla="*/ 1910 w 2436"/>
                  <a:gd name="T61" fmla="*/ 2593 h 2732"/>
                  <a:gd name="T62" fmla="*/ 1894 w 2436"/>
                  <a:gd name="T63" fmla="*/ 2622 h 2732"/>
                  <a:gd name="T64" fmla="*/ 1851 w 2436"/>
                  <a:gd name="T65" fmla="*/ 2671 h 2732"/>
                  <a:gd name="T66" fmla="*/ 1799 w 2436"/>
                  <a:gd name="T67" fmla="*/ 2710 h 2732"/>
                  <a:gd name="T68" fmla="*/ 1744 w 2436"/>
                  <a:gd name="T69" fmla="*/ 2730 h 2732"/>
                  <a:gd name="T70" fmla="*/ 1717 w 2436"/>
                  <a:gd name="T71" fmla="*/ 2732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6" h="2732">
                    <a:moveTo>
                      <a:pt x="719" y="2732"/>
                    </a:moveTo>
                    <a:lnTo>
                      <a:pt x="719" y="2732"/>
                    </a:lnTo>
                    <a:lnTo>
                      <a:pt x="706" y="2732"/>
                    </a:lnTo>
                    <a:lnTo>
                      <a:pt x="692" y="2730"/>
                    </a:lnTo>
                    <a:lnTo>
                      <a:pt x="663" y="2721"/>
                    </a:lnTo>
                    <a:lnTo>
                      <a:pt x="637" y="2710"/>
                    </a:lnTo>
                    <a:lnTo>
                      <a:pt x="610" y="2692"/>
                    </a:lnTo>
                    <a:lnTo>
                      <a:pt x="585" y="2671"/>
                    </a:lnTo>
                    <a:lnTo>
                      <a:pt x="562" y="2647"/>
                    </a:lnTo>
                    <a:lnTo>
                      <a:pt x="542" y="2622"/>
                    </a:lnTo>
                    <a:lnTo>
                      <a:pt x="533" y="2606"/>
                    </a:lnTo>
                    <a:lnTo>
                      <a:pt x="526" y="2593"/>
                    </a:lnTo>
                    <a:lnTo>
                      <a:pt x="27" y="1505"/>
                    </a:lnTo>
                    <a:lnTo>
                      <a:pt x="27" y="1505"/>
                    </a:lnTo>
                    <a:lnTo>
                      <a:pt x="21" y="1492"/>
                    </a:lnTo>
                    <a:lnTo>
                      <a:pt x="16" y="1476"/>
                    </a:lnTo>
                    <a:lnTo>
                      <a:pt x="7" y="1440"/>
                    </a:lnTo>
                    <a:lnTo>
                      <a:pt x="2" y="1404"/>
                    </a:lnTo>
                    <a:lnTo>
                      <a:pt x="0" y="1366"/>
                    </a:lnTo>
                    <a:lnTo>
                      <a:pt x="2" y="1328"/>
                    </a:lnTo>
                    <a:lnTo>
                      <a:pt x="7" y="1292"/>
                    </a:lnTo>
                    <a:lnTo>
                      <a:pt x="16" y="1256"/>
                    </a:lnTo>
                    <a:lnTo>
                      <a:pt x="21" y="1240"/>
                    </a:lnTo>
                    <a:lnTo>
                      <a:pt x="27" y="1227"/>
                    </a:lnTo>
                    <a:lnTo>
                      <a:pt x="526" y="139"/>
                    </a:lnTo>
                    <a:lnTo>
                      <a:pt x="526" y="139"/>
                    </a:lnTo>
                    <a:lnTo>
                      <a:pt x="533" y="126"/>
                    </a:lnTo>
                    <a:lnTo>
                      <a:pt x="542" y="110"/>
                    </a:lnTo>
                    <a:lnTo>
                      <a:pt x="562" y="85"/>
                    </a:lnTo>
                    <a:lnTo>
                      <a:pt x="585" y="61"/>
                    </a:lnTo>
                    <a:lnTo>
                      <a:pt x="610" y="40"/>
                    </a:lnTo>
                    <a:lnTo>
                      <a:pt x="637" y="22"/>
                    </a:lnTo>
                    <a:lnTo>
                      <a:pt x="663" y="9"/>
                    </a:lnTo>
                    <a:lnTo>
                      <a:pt x="692" y="2"/>
                    </a:lnTo>
                    <a:lnTo>
                      <a:pt x="706" y="0"/>
                    </a:lnTo>
                    <a:lnTo>
                      <a:pt x="719" y="0"/>
                    </a:lnTo>
                    <a:lnTo>
                      <a:pt x="1717" y="0"/>
                    </a:lnTo>
                    <a:lnTo>
                      <a:pt x="1717" y="0"/>
                    </a:lnTo>
                    <a:lnTo>
                      <a:pt x="1730" y="0"/>
                    </a:lnTo>
                    <a:lnTo>
                      <a:pt x="1744" y="2"/>
                    </a:lnTo>
                    <a:lnTo>
                      <a:pt x="1773" y="9"/>
                    </a:lnTo>
                    <a:lnTo>
                      <a:pt x="1799" y="22"/>
                    </a:lnTo>
                    <a:lnTo>
                      <a:pt x="1826" y="40"/>
                    </a:lnTo>
                    <a:lnTo>
                      <a:pt x="1851" y="61"/>
                    </a:lnTo>
                    <a:lnTo>
                      <a:pt x="1874" y="85"/>
                    </a:lnTo>
                    <a:lnTo>
                      <a:pt x="1894" y="110"/>
                    </a:lnTo>
                    <a:lnTo>
                      <a:pt x="1903" y="126"/>
                    </a:lnTo>
                    <a:lnTo>
                      <a:pt x="1910" y="139"/>
                    </a:lnTo>
                    <a:lnTo>
                      <a:pt x="2409" y="1227"/>
                    </a:lnTo>
                    <a:lnTo>
                      <a:pt x="2409" y="1227"/>
                    </a:lnTo>
                    <a:lnTo>
                      <a:pt x="2415" y="1240"/>
                    </a:lnTo>
                    <a:lnTo>
                      <a:pt x="2420" y="1256"/>
                    </a:lnTo>
                    <a:lnTo>
                      <a:pt x="2429" y="1292"/>
                    </a:lnTo>
                    <a:lnTo>
                      <a:pt x="2434" y="1328"/>
                    </a:lnTo>
                    <a:lnTo>
                      <a:pt x="2436" y="1366"/>
                    </a:lnTo>
                    <a:lnTo>
                      <a:pt x="2434" y="1404"/>
                    </a:lnTo>
                    <a:lnTo>
                      <a:pt x="2429" y="1440"/>
                    </a:lnTo>
                    <a:lnTo>
                      <a:pt x="2420" y="1476"/>
                    </a:lnTo>
                    <a:lnTo>
                      <a:pt x="2415" y="1492"/>
                    </a:lnTo>
                    <a:lnTo>
                      <a:pt x="2409" y="1505"/>
                    </a:lnTo>
                    <a:lnTo>
                      <a:pt x="1910" y="2593"/>
                    </a:lnTo>
                    <a:lnTo>
                      <a:pt x="1910" y="2593"/>
                    </a:lnTo>
                    <a:lnTo>
                      <a:pt x="1903" y="2606"/>
                    </a:lnTo>
                    <a:lnTo>
                      <a:pt x="1894" y="2622"/>
                    </a:lnTo>
                    <a:lnTo>
                      <a:pt x="1874" y="2647"/>
                    </a:lnTo>
                    <a:lnTo>
                      <a:pt x="1851" y="2671"/>
                    </a:lnTo>
                    <a:lnTo>
                      <a:pt x="1826" y="2692"/>
                    </a:lnTo>
                    <a:lnTo>
                      <a:pt x="1799" y="2710"/>
                    </a:lnTo>
                    <a:lnTo>
                      <a:pt x="1773" y="2721"/>
                    </a:lnTo>
                    <a:lnTo>
                      <a:pt x="1744" y="2730"/>
                    </a:lnTo>
                    <a:lnTo>
                      <a:pt x="1730" y="2732"/>
                    </a:lnTo>
                    <a:lnTo>
                      <a:pt x="1717" y="2732"/>
                    </a:lnTo>
                    <a:lnTo>
                      <a:pt x="719" y="2732"/>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矩形 14"/>
            <p:cNvSpPr/>
            <p:nvPr/>
          </p:nvSpPr>
          <p:spPr>
            <a:xfrm>
              <a:off x="5471347" y="1851497"/>
              <a:ext cx="948293" cy="9541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56"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40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组合 24"/>
          <p:cNvGrpSpPr/>
          <p:nvPr/>
        </p:nvGrpSpPr>
        <p:grpSpPr>
          <a:xfrm>
            <a:off x="2834641" y="2427921"/>
            <a:ext cx="2644616" cy="715581"/>
            <a:chOff x="3025055" y="4541816"/>
            <a:chExt cx="3417629" cy="954150"/>
          </a:xfrm>
        </p:grpSpPr>
        <p:grpSp>
          <p:nvGrpSpPr>
            <p:cNvPr id="26" name="组合 25"/>
            <p:cNvGrpSpPr/>
            <p:nvPr/>
          </p:nvGrpSpPr>
          <p:grpSpPr>
            <a:xfrm>
              <a:off x="3025055" y="4584264"/>
              <a:ext cx="3417629" cy="903744"/>
              <a:chOff x="3025055" y="4584264"/>
              <a:chExt cx="3417629" cy="903744"/>
            </a:xfrm>
          </p:grpSpPr>
          <p:sp>
            <p:nvSpPr>
              <p:cNvPr id="28" name="椭圆 27"/>
              <p:cNvSpPr/>
              <p:nvPr/>
            </p:nvSpPr>
            <p:spPr>
              <a:xfrm>
                <a:off x="3025055" y="4891314"/>
                <a:ext cx="289645" cy="28964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直接连接符 28"/>
              <p:cNvCxnSpPr>
                <a:stCxn id="28" idx="6"/>
              </p:cNvCxnSpPr>
              <p:nvPr/>
            </p:nvCxnSpPr>
            <p:spPr>
              <a:xfrm>
                <a:off x="3314700" y="5036137"/>
                <a:ext cx="2333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9"/>
              <p:cNvSpPr/>
              <p:nvPr/>
            </p:nvSpPr>
            <p:spPr bwMode="auto">
              <a:xfrm>
                <a:off x="5448299" y="4584264"/>
                <a:ext cx="994385" cy="903744"/>
              </a:xfrm>
              <a:custGeom>
                <a:avLst/>
                <a:gdLst>
                  <a:gd name="T0" fmla="*/ 719 w 2436"/>
                  <a:gd name="T1" fmla="*/ 2732 h 2732"/>
                  <a:gd name="T2" fmla="*/ 692 w 2436"/>
                  <a:gd name="T3" fmla="*/ 2730 h 2732"/>
                  <a:gd name="T4" fmla="*/ 637 w 2436"/>
                  <a:gd name="T5" fmla="*/ 2710 h 2732"/>
                  <a:gd name="T6" fmla="*/ 585 w 2436"/>
                  <a:gd name="T7" fmla="*/ 2671 h 2732"/>
                  <a:gd name="T8" fmla="*/ 542 w 2436"/>
                  <a:gd name="T9" fmla="*/ 2622 h 2732"/>
                  <a:gd name="T10" fmla="*/ 526 w 2436"/>
                  <a:gd name="T11" fmla="*/ 2593 h 2732"/>
                  <a:gd name="T12" fmla="*/ 27 w 2436"/>
                  <a:gd name="T13" fmla="*/ 1505 h 2732"/>
                  <a:gd name="T14" fmla="*/ 16 w 2436"/>
                  <a:gd name="T15" fmla="*/ 1476 h 2732"/>
                  <a:gd name="T16" fmla="*/ 2 w 2436"/>
                  <a:gd name="T17" fmla="*/ 1404 h 2732"/>
                  <a:gd name="T18" fmla="*/ 2 w 2436"/>
                  <a:gd name="T19" fmla="*/ 1328 h 2732"/>
                  <a:gd name="T20" fmla="*/ 16 w 2436"/>
                  <a:gd name="T21" fmla="*/ 1256 h 2732"/>
                  <a:gd name="T22" fmla="*/ 27 w 2436"/>
                  <a:gd name="T23" fmla="*/ 1227 h 2732"/>
                  <a:gd name="T24" fmla="*/ 526 w 2436"/>
                  <a:gd name="T25" fmla="*/ 139 h 2732"/>
                  <a:gd name="T26" fmla="*/ 542 w 2436"/>
                  <a:gd name="T27" fmla="*/ 110 h 2732"/>
                  <a:gd name="T28" fmla="*/ 585 w 2436"/>
                  <a:gd name="T29" fmla="*/ 61 h 2732"/>
                  <a:gd name="T30" fmla="*/ 637 w 2436"/>
                  <a:gd name="T31" fmla="*/ 22 h 2732"/>
                  <a:gd name="T32" fmla="*/ 692 w 2436"/>
                  <a:gd name="T33" fmla="*/ 2 h 2732"/>
                  <a:gd name="T34" fmla="*/ 719 w 2436"/>
                  <a:gd name="T35" fmla="*/ 0 h 2732"/>
                  <a:gd name="T36" fmla="*/ 1717 w 2436"/>
                  <a:gd name="T37" fmla="*/ 0 h 2732"/>
                  <a:gd name="T38" fmla="*/ 1744 w 2436"/>
                  <a:gd name="T39" fmla="*/ 2 h 2732"/>
                  <a:gd name="T40" fmla="*/ 1799 w 2436"/>
                  <a:gd name="T41" fmla="*/ 22 h 2732"/>
                  <a:gd name="T42" fmla="*/ 1851 w 2436"/>
                  <a:gd name="T43" fmla="*/ 61 h 2732"/>
                  <a:gd name="T44" fmla="*/ 1894 w 2436"/>
                  <a:gd name="T45" fmla="*/ 110 h 2732"/>
                  <a:gd name="T46" fmla="*/ 1910 w 2436"/>
                  <a:gd name="T47" fmla="*/ 139 h 2732"/>
                  <a:gd name="T48" fmla="*/ 2409 w 2436"/>
                  <a:gd name="T49" fmla="*/ 1227 h 2732"/>
                  <a:gd name="T50" fmla="*/ 2420 w 2436"/>
                  <a:gd name="T51" fmla="*/ 1256 h 2732"/>
                  <a:gd name="T52" fmla="*/ 2434 w 2436"/>
                  <a:gd name="T53" fmla="*/ 1328 h 2732"/>
                  <a:gd name="T54" fmla="*/ 2434 w 2436"/>
                  <a:gd name="T55" fmla="*/ 1404 h 2732"/>
                  <a:gd name="T56" fmla="*/ 2420 w 2436"/>
                  <a:gd name="T57" fmla="*/ 1476 h 2732"/>
                  <a:gd name="T58" fmla="*/ 2409 w 2436"/>
                  <a:gd name="T59" fmla="*/ 1505 h 2732"/>
                  <a:gd name="T60" fmla="*/ 1910 w 2436"/>
                  <a:gd name="T61" fmla="*/ 2593 h 2732"/>
                  <a:gd name="T62" fmla="*/ 1894 w 2436"/>
                  <a:gd name="T63" fmla="*/ 2622 h 2732"/>
                  <a:gd name="T64" fmla="*/ 1851 w 2436"/>
                  <a:gd name="T65" fmla="*/ 2671 h 2732"/>
                  <a:gd name="T66" fmla="*/ 1799 w 2436"/>
                  <a:gd name="T67" fmla="*/ 2710 h 2732"/>
                  <a:gd name="T68" fmla="*/ 1744 w 2436"/>
                  <a:gd name="T69" fmla="*/ 2730 h 2732"/>
                  <a:gd name="T70" fmla="*/ 1717 w 2436"/>
                  <a:gd name="T71" fmla="*/ 2732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6" h="2732">
                    <a:moveTo>
                      <a:pt x="719" y="2732"/>
                    </a:moveTo>
                    <a:lnTo>
                      <a:pt x="719" y="2732"/>
                    </a:lnTo>
                    <a:lnTo>
                      <a:pt x="706" y="2732"/>
                    </a:lnTo>
                    <a:lnTo>
                      <a:pt x="692" y="2730"/>
                    </a:lnTo>
                    <a:lnTo>
                      <a:pt x="663" y="2721"/>
                    </a:lnTo>
                    <a:lnTo>
                      <a:pt x="637" y="2710"/>
                    </a:lnTo>
                    <a:lnTo>
                      <a:pt x="610" y="2692"/>
                    </a:lnTo>
                    <a:lnTo>
                      <a:pt x="585" y="2671"/>
                    </a:lnTo>
                    <a:lnTo>
                      <a:pt x="562" y="2647"/>
                    </a:lnTo>
                    <a:lnTo>
                      <a:pt x="542" y="2622"/>
                    </a:lnTo>
                    <a:lnTo>
                      <a:pt x="533" y="2606"/>
                    </a:lnTo>
                    <a:lnTo>
                      <a:pt x="526" y="2593"/>
                    </a:lnTo>
                    <a:lnTo>
                      <a:pt x="27" y="1505"/>
                    </a:lnTo>
                    <a:lnTo>
                      <a:pt x="27" y="1505"/>
                    </a:lnTo>
                    <a:lnTo>
                      <a:pt x="21" y="1492"/>
                    </a:lnTo>
                    <a:lnTo>
                      <a:pt x="16" y="1476"/>
                    </a:lnTo>
                    <a:lnTo>
                      <a:pt x="7" y="1440"/>
                    </a:lnTo>
                    <a:lnTo>
                      <a:pt x="2" y="1404"/>
                    </a:lnTo>
                    <a:lnTo>
                      <a:pt x="0" y="1366"/>
                    </a:lnTo>
                    <a:lnTo>
                      <a:pt x="2" y="1328"/>
                    </a:lnTo>
                    <a:lnTo>
                      <a:pt x="7" y="1292"/>
                    </a:lnTo>
                    <a:lnTo>
                      <a:pt x="16" y="1256"/>
                    </a:lnTo>
                    <a:lnTo>
                      <a:pt x="21" y="1240"/>
                    </a:lnTo>
                    <a:lnTo>
                      <a:pt x="27" y="1227"/>
                    </a:lnTo>
                    <a:lnTo>
                      <a:pt x="526" y="139"/>
                    </a:lnTo>
                    <a:lnTo>
                      <a:pt x="526" y="139"/>
                    </a:lnTo>
                    <a:lnTo>
                      <a:pt x="533" y="126"/>
                    </a:lnTo>
                    <a:lnTo>
                      <a:pt x="542" y="110"/>
                    </a:lnTo>
                    <a:lnTo>
                      <a:pt x="562" y="85"/>
                    </a:lnTo>
                    <a:lnTo>
                      <a:pt x="585" y="61"/>
                    </a:lnTo>
                    <a:lnTo>
                      <a:pt x="610" y="40"/>
                    </a:lnTo>
                    <a:lnTo>
                      <a:pt x="637" y="22"/>
                    </a:lnTo>
                    <a:lnTo>
                      <a:pt x="663" y="9"/>
                    </a:lnTo>
                    <a:lnTo>
                      <a:pt x="692" y="2"/>
                    </a:lnTo>
                    <a:lnTo>
                      <a:pt x="706" y="0"/>
                    </a:lnTo>
                    <a:lnTo>
                      <a:pt x="719" y="0"/>
                    </a:lnTo>
                    <a:lnTo>
                      <a:pt x="1717" y="0"/>
                    </a:lnTo>
                    <a:lnTo>
                      <a:pt x="1717" y="0"/>
                    </a:lnTo>
                    <a:lnTo>
                      <a:pt x="1730" y="0"/>
                    </a:lnTo>
                    <a:lnTo>
                      <a:pt x="1744" y="2"/>
                    </a:lnTo>
                    <a:lnTo>
                      <a:pt x="1773" y="9"/>
                    </a:lnTo>
                    <a:lnTo>
                      <a:pt x="1799" y="22"/>
                    </a:lnTo>
                    <a:lnTo>
                      <a:pt x="1826" y="40"/>
                    </a:lnTo>
                    <a:lnTo>
                      <a:pt x="1851" y="61"/>
                    </a:lnTo>
                    <a:lnTo>
                      <a:pt x="1874" y="85"/>
                    </a:lnTo>
                    <a:lnTo>
                      <a:pt x="1894" y="110"/>
                    </a:lnTo>
                    <a:lnTo>
                      <a:pt x="1903" y="126"/>
                    </a:lnTo>
                    <a:lnTo>
                      <a:pt x="1910" y="139"/>
                    </a:lnTo>
                    <a:lnTo>
                      <a:pt x="2409" y="1227"/>
                    </a:lnTo>
                    <a:lnTo>
                      <a:pt x="2409" y="1227"/>
                    </a:lnTo>
                    <a:lnTo>
                      <a:pt x="2415" y="1240"/>
                    </a:lnTo>
                    <a:lnTo>
                      <a:pt x="2420" y="1256"/>
                    </a:lnTo>
                    <a:lnTo>
                      <a:pt x="2429" y="1292"/>
                    </a:lnTo>
                    <a:lnTo>
                      <a:pt x="2434" y="1328"/>
                    </a:lnTo>
                    <a:lnTo>
                      <a:pt x="2436" y="1366"/>
                    </a:lnTo>
                    <a:lnTo>
                      <a:pt x="2434" y="1404"/>
                    </a:lnTo>
                    <a:lnTo>
                      <a:pt x="2429" y="1440"/>
                    </a:lnTo>
                    <a:lnTo>
                      <a:pt x="2420" y="1476"/>
                    </a:lnTo>
                    <a:lnTo>
                      <a:pt x="2415" y="1492"/>
                    </a:lnTo>
                    <a:lnTo>
                      <a:pt x="2409" y="1505"/>
                    </a:lnTo>
                    <a:lnTo>
                      <a:pt x="1910" y="2593"/>
                    </a:lnTo>
                    <a:lnTo>
                      <a:pt x="1910" y="2593"/>
                    </a:lnTo>
                    <a:lnTo>
                      <a:pt x="1903" y="2606"/>
                    </a:lnTo>
                    <a:lnTo>
                      <a:pt x="1894" y="2622"/>
                    </a:lnTo>
                    <a:lnTo>
                      <a:pt x="1874" y="2647"/>
                    </a:lnTo>
                    <a:lnTo>
                      <a:pt x="1851" y="2671"/>
                    </a:lnTo>
                    <a:lnTo>
                      <a:pt x="1826" y="2692"/>
                    </a:lnTo>
                    <a:lnTo>
                      <a:pt x="1799" y="2710"/>
                    </a:lnTo>
                    <a:lnTo>
                      <a:pt x="1773" y="2721"/>
                    </a:lnTo>
                    <a:lnTo>
                      <a:pt x="1744" y="2730"/>
                    </a:lnTo>
                    <a:lnTo>
                      <a:pt x="1730" y="2732"/>
                    </a:lnTo>
                    <a:lnTo>
                      <a:pt x="1717" y="2732"/>
                    </a:lnTo>
                    <a:lnTo>
                      <a:pt x="719" y="2732"/>
                    </a:ln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矩形 26"/>
            <p:cNvSpPr/>
            <p:nvPr/>
          </p:nvSpPr>
          <p:spPr>
            <a:xfrm>
              <a:off x="5506390" y="4541816"/>
              <a:ext cx="878205" cy="95415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56"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40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矩形 30"/>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Rectangle 18"/>
          <p:cNvSpPr>
            <a:spLocks noChangeArrowheads="1"/>
          </p:cNvSpPr>
          <p:nvPr/>
        </p:nvSpPr>
        <p:spPr bwMode="auto">
          <a:xfrm>
            <a:off x="463551" y="179294"/>
            <a:ext cx="3847207"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欧盟《阻断法案》规定的法律责任</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9" name="Rectangle 20"/>
          <p:cNvSpPr>
            <a:spLocks noChangeArrowheads="1"/>
          </p:cNvSpPr>
          <p:nvPr/>
        </p:nvSpPr>
        <p:spPr bwMode="auto">
          <a:xfrm>
            <a:off x="2030730" y="717233"/>
            <a:ext cx="6780848" cy="4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欧盟《阻断法案》第</a:t>
            </a:r>
            <a:r>
              <a:rPr kumimoji="0" lang="en-US"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9</a:t>
            </a:r>
            <a:r>
              <a:rPr kumimoji="0"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条原则性规定欧盟成员国应当对相关违法主体予以“有效的、成比例的和劝诫性的”处罚，欧盟各成员国对此规定了不同的民事和刑事处罚标准</a:t>
            </a:r>
            <a:r>
              <a:rPr kumimoji="0" lang="zh-CN" altLang="en-US"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200" b="0" i="0" u="none" strike="noStrike" kern="1200" cap="none" spc="0" normalizeH="0" baseline="0" noProof="0" dirty="0">
              <a:ln>
                <a:noFill/>
              </a:ln>
              <a:solidFill>
                <a:srgbClr val="53585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0" name="组合 19"/>
          <p:cNvGrpSpPr/>
          <p:nvPr/>
        </p:nvGrpSpPr>
        <p:grpSpPr>
          <a:xfrm>
            <a:off x="2268792" y="3491267"/>
            <a:ext cx="2563223" cy="715581"/>
            <a:chOff x="3025055" y="1851497"/>
            <a:chExt cx="3417630" cy="954108"/>
          </a:xfrm>
        </p:grpSpPr>
        <p:grpSp>
          <p:nvGrpSpPr>
            <p:cNvPr id="21" name="组合 20"/>
            <p:cNvGrpSpPr/>
            <p:nvPr/>
          </p:nvGrpSpPr>
          <p:grpSpPr>
            <a:xfrm>
              <a:off x="3025055" y="1899762"/>
              <a:ext cx="3417630" cy="903744"/>
              <a:chOff x="3025055" y="1899762"/>
              <a:chExt cx="3417630" cy="903744"/>
            </a:xfrm>
          </p:grpSpPr>
          <p:sp>
            <p:nvSpPr>
              <p:cNvPr id="22" name="椭圆 21"/>
              <p:cNvSpPr/>
              <p:nvPr/>
            </p:nvSpPr>
            <p:spPr>
              <a:xfrm>
                <a:off x="3025055" y="2206812"/>
                <a:ext cx="289645" cy="28964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22"/>
              <p:cNvCxnSpPr>
                <a:stCxn id="22" idx="6"/>
              </p:cNvCxnSpPr>
              <p:nvPr/>
            </p:nvCxnSpPr>
            <p:spPr>
              <a:xfrm flipV="1">
                <a:off x="3314700" y="2329815"/>
                <a:ext cx="2195829" cy="215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Freeform 9"/>
              <p:cNvSpPr/>
              <p:nvPr/>
            </p:nvSpPr>
            <p:spPr bwMode="auto">
              <a:xfrm>
                <a:off x="5448300" y="1899762"/>
                <a:ext cx="994385" cy="903744"/>
              </a:xfrm>
              <a:custGeom>
                <a:avLst/>
                <a:gdLst>
                  <a:gd name="T0" fmla="*/ 719 w 2436"/>
                  <a:gd name="T1" fmla="*/ 2732 h 2732"/>
                  <a:gd name="T2" fmla="*/ 692 w 2436"/>
                  <a:gd name="T3" fmla="*/ 2730 h 2732"/>
                  <a:gd name="T4" fmla="*/ 637 w 2436"/>
                  <a:gd name="T5" fmla="*/ 2710 h 2732"/>
                  <a:gd name="T6" fmla="*/ 585 w 2436"/>
                  <a:gd name="T7" fmla="*/ 2671 h 2732"/>
                  <a:gd name="T8" fmla="*/ 542 w 2436"/>
                  <a:gd name="T9" fmla="*/ 2622 h 2732"/>
                  <a:gd name="T10" fmla="*/ 526 w 2436"/>
                  <a:gd name="T11" fmla="*/ 2593 h 2732"/>
                  <a:gd name="T12" fmla="*/ 27 w 2436"/>
                  <a:gd name="T13" fmla="*/ 1505 h 2732"/>
                  <a:gd name="T14" fmla="*/ 16 w 2436"/>
                  <a:gd name="T15" fmla="*/ 1476 h 2732"/>
                  <a:gd name="T16" fmla="*/ 2 w 2436"/>
                  <a:gd name="T17" fmla="*/ 1404 h 2732"/>
                  <a:gd name="T18" fmla="*/ 2 w 2436"/>
                  <a:gd name="T19" fmla="*/ 1328 h 2732"/>
                  <a:gd name="T20" fmla="*/ 16 w 2436"/>
                  <a:gd name="T21" fmla="*/ 1256 h 2732"/>
                  <a:gd name="T22" fmla="*/ 27 w 2436"/>
                  <a:gd name="T23" fmla="*/ 1227 h 2732"/>
                  <a:gd name="T24" fmla="*/ 526 w 2436"/>
                  <a:gd name="T25" fmla="*/ 139 h 2732"/>
                  <a:gd name="T26" fmla="*/ 542 w 2436"/>
                  <a:gd name="T27" fmla="*/ 110 h 2732"/>
                  <a:gd name="T28" fmla="*/ 585 w 2436"/>
                  <a:gd name="T29" fmla="*/ 61 h 2732"/>
                  <a:gd name="T30" fmla="*/ 637 w 2436"/>
                  <a:gd name="T31" fmla="*/ 22 h 2732"/>
                  <a:gd name="T32" fmla="*/ 692 w 2436"/>
                  <a:gd name="T33" fmla="*/ 2 h 2732"/>
                  <a:gd name="T34" fmla="*/ 719 w 2436"/>
                  <a:gd name="T35" fmla="*/ 0 h 2732"/>
                  <a:gd name="T36" fmla="*/ 1717 w 2436"/>
                  <a:gd name="T37" fmla="*/ 0 h 2732"/>
                  <a:gd name="T38" fmla="*/ 1744 w 2436"/>
                  <a:gd name="T39" fmla="*/ 2 h 2732"/>
                  <a:gd name="T40" fmla="*/ 1799 w 2436"/>
                  <a:gd name="T41" fmla="*/ 22 h 2732"/>
                  <a:gd name="T42" fmla="*/ 1851 w 2436"/>
                  <a:gd name="T43" fmla="*/ 61 h 2732"/>
                  <a:gd name="T44" fmla="*/ 1894 w 2436"/>
                  <a:gd name="T45" fmla="*/ 110 h 2732"/>
                  <a:gd name="T46" fmla="*/ 1910 w 2436"/>
                  <a:gd name="T47" fmla="*/ 139 h 2732"/>
                  <a:gd name="T48" fmla="*/ 2409 w 2436"/>
                  <a:gd name="T49" fmla="*/ 1227 h 2732"/>
                  <a:gd name="T50" fmla="*/ 2420 w 2436"/>
                  <a:gd name="T51" fmla="*/ 1256 h 2732"/>
                  <a:gd name="T52" fmla="*/ 2434 w 2436"/>
                  <a:gd name="T53" fmla="*/ 1328 h 2732"/>
                  <a:gd name="T54" fmla="*/ 2434 w 2436"/>
                  <a:gd name="T55" fmla="*/ 1404 h 2732"/>
                  <a:gd name="T56" fmla="*/ 2420 w 2436"/>
                  <a:gd name="T57" fmla="*/ 1476 h 2732"/>
                  <a:gd name="T58" fmla="*/ 2409 w 2436"/>
                  <a:gd name="T59" fmla="*/ 1505 h 2732"/>
                  <a:gd name="T60" fmla="*/ 1910 w 2436"/>
                  <a:gd name="T61" fmla="*/ 2593 h 2732"/>
                  <a:gd name="T62" fmla="*/ 1894 w 2436"/>
                  <a:gd name="T63" fmla="*/ 2622 h 2732"/>
                  <a:gd name="T64" fmla="*/ 1851 w 2436"/>
                  <a:gd name="T65" fmla="*/ 2671 h 2732"/>
                  <a:gd name="T66" fmla="*/ 1799 w 2436"/>
                  <a:gd name="T67" fmla="*/ 2710 h 2732"/>
                  <a:gd name="T68" fmla="*/ 1744 w 2436"/>
                  <a:gd name="T69" fmla="*/ 2730 h 2732"/>
                  <a:gd name="T70" fmla="*/ 1717 w 2436"/>
                  <a:gd name="T71" fmla="*/ 2732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6" h="2732">
                    <a:moveTo>
                      <a:pt x="719" y="2732"/>
                    </a:moveTo>
                    <a:lnTo>
                      <a:pt x="719" y="2732"/>
                    </a:lnTo>
                    <a:lnTo>
                      <a:pt x="706" y="2732"/>
                    </a:lnTo>
                    <a:lnTo>
                      <a:pt x="692" y="2730"/>
                    </a:lnTo>
                    <a:lnTo>
                      <a:pt x="663" y="2721"/>
                    </a:lnTo>
                    <a:lnTo>
                      <a:pt x="637" y="2710"/>
                    </a:lnTo>
                    <a:lnTo>
                      <a:pt x="610" y="2692"/>
                    </a:lnTo>
                    <a:lnTo>
                      <a:pt x="585" y="2671"/>
                    </a:lnTo>
                    <a:lnTo>
                      <a:pt x="562" y="2647"/>
                    </a:lnTo>
                    <a:lnTo>
                      <a:pt x="542" y="2622"/>
                    </a:lnTo>
                    <a:lnTo>
                      <a:pt x="533" y="2606"/>
                    </a:lnTo>
                    <a:lnTo>
                      <a:pt x="526" y="2593"/>
                    </a:lnTo>
                    <a:lnTo>
                      <a:pt x="27" y="1505"/>
                    </a:lnTo>
                    <a:lnTo>
                      <a:pt x="27" y="1505"/>
                    </a:lnTo>
                    <a:lnTo>
                      <a:pt x="21" y="1492"/>
                    </a:lnTo>
                    <a:lnTo>
                      <a:pt x="16" y="1476"/>
                    </a:lnTo>
                    <a:lnTo>
                      <a:pt x="7" y="1440"/>
                    </a:lnTo>
                    <a:lnTo>
                      <a:pt x="2" y="1404"/>
                    </a:lnTo>
                    <a:lnTo>
                      <a:pt x="0" y="1366"/>
                    </a:lnTo>
                    <a:lnTo>
                      <a:pt x="2" y="1328"/>
                    </a:lnTo>
                    <a:lnTo>
                      <a:pt x="7" y="1292"/>
                    </a:lnTo>
                    <a:lnTo>
                      <a:pt x="16" y="1256"/>
                    </a:lnTo>
                    <a:lnTo>
                      <a:pt x="21" y="1240"/>
                    </a:lnTo>
                    <a:lnTo>
                      <a:pt x="27" y="1227"/>
                    </a:lnTo>
                    <a:lnTo>
                      <a:pt x="526" y="139"/>
                    </a:lnTo>
                    <a:lnTo>
                      <a:pt x="526" y="139"/>
                    </a:lnTo>
                    <a:lnTo>
                      <a:pt x="533" y="126"/>
                    </a:lnTo>
                    <a:lnTo>
                      <a:pt x="542" y="110"/>
                    </a:lnTo>
                    <a:lnTo>
                      <a:pt x="562" y="85"/>
                    </a:lnTo>
                    <a:lnTo>
                      <a:pt x="585" y="61"/>
                    </a:lnTo>
                    <a:lnTo>
                      <a:pt x="610" y="40"/>
                    </a:lnTo>
                    <a:lnTo>
                      <a:pt x="637" y="22"/>
                    </a:lnTo>
                    <a:lnTo>
                      <a:pt x="663" y="9"/>
                    </a:lnTo>
                    <a:lnTo>
                      <a:pt x="692" y="2"/>
                    </a:lnTo>
                    <a:lnTo>
                      <a:pt x="706" y="0"/>
                    </a:lnTo>
                    <a:lnTo>
                      <a:pt x="719" y="0"/>
                    </a:lnTo>
                    <a:lnTo>
                      <a:pt x="1717" y="0"/>
                    </a:lnTo>
                    <a:lnTo>
                      <a:pt x="1717" y="0"/>
                    </a:lnTo>
                    <a:lnTo>
                      <a:pt x="1730" y="0"/>
                    </a:lnTo>
                    <a:lnTo>
                      <a:pt x="1744" y="2"/>
                    </a:lnTo>
                    <a:lnTo>
                      <a:pt x="1773" y="9"/>
                    </a:lnTo>
                    <a:lnTo>
                      <a:pt x="1799" y="22"/>
                    </a:lnTo>
                    <a:lnTo>
                      <a:pt x="1826" y="40"/>
                    </a:lnTo>
                    <a:lnTo>
                      <a:pt x="1851" y="61"/>
                    </a:lnTo>
                    <a:lnTo>
                      <a:pt x="1874" y="85"/>
                    </a:lnTo>
                    <a:lnTo>
                      <a:pt x="1894" y="110"/>
                    </a:lnTo>
                    <a:lnTo>
                      <a:pt x="1903" y="126"/>
                    </a:lnTo>
                    <a:lnTo>
                      <a:pt x="1910" y="139"/>
                    </a:lnTo>
                    <a:lnTo>
                      <a:pt x="2409" y="1227"/>
                    </a:lnTo>
                    <a:lnTo>
                      <a:pt x="2409" y="1227"/>
                    </a:lnTo>
                    <a:lnTo>
                      <a:pt x="2415" y="1240"/>
                    </a:lnTo>
                    <a:lnTo>
                      <a:pt x="2420" y="1256"/>
                    </a:lnTo>
                    <a:lnTo>
                      <a:pt x="2429" y="1292"/>
                    </a:lnTo>
                    <a:lnTo>
                      <a:pt x="2434" y="1328"/>
                    </a:lnTo>
                    <a:lnTo>
                      <a:pt x="2436" y="1366"/>
                    </a:lnTo>
                    <a:lnTo>
                      <a:pt x="2434" y="1404"/>
                    </a:lnTo>
                    <a:lnTo>
                      <a:pt x="2429" y="1440"/>
                    </a:lnTo>
                    <a:lnTo>
                      <a:pt x="2420" y="1476"/>
                    </a:lnTo>
                    <a:lnTo>
                      <a:pt x="2415" y="1492"/>
                    </a:lnTo>
                    <a:lnTo>
                      <a:pt x="2409" y="1505"/>
                    </a:lnTo>
                    <a:lnTo>
                      <a:pt x="1910" y="2593"/>
                    </a:lnTo>
                    <a:lnTo>
                      <a:pt x="1910" y="2593"/>
                    </a:lnTo>
                    <a:lnTo>
                      <a:pt x="1903" y="2606"/>
                    </a:lnTo>
                    <a:lnTo>
                      <a:pt x="1894" y="2622"/>
                    </a:lnTo>
                    <a:lnTo>
                      <a:pt x="1874" y="2647"/>
                    </a:lnTo>
                    <a:lnTo>
                      <a:pt x="1851" y="2671"/>
                    </a:lnTo>
                    <a:lnTo>
                      <a:pt x="1826" y="2692"/>
                    </a:lnTo>
                    <a:lnTo>
                      <a:pt x="1799" y="2710"/>
                    </a:lnTo>
                    <a:lnTo>
                      <a:pt x="1773" y="2721"/>
                    </a:lnTo>
                    <a:lnTo>
                      <a:pt x="1744" y="2730"/>
                    </a:lnTo>
                    <a:lnTo>
                      <a:pt x="1730" y="2732"/>
                    </a:lnTo>
                    <a:lnTo>
                      <a:pt x="1717" y="2732"/>
                    </a:lnTo>
                    <a:lnTo>
                      <a:pt x="719" y="2732"/>
                    </a:ln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矩形 32"/>
            <p:cNvSpPr/>
            <p:nvPr/>
          </p:nvSpPr>
          <p:spPr>
            <a:xfrm>
              <a:off x="5471347" y="1851497"/>
              <a:ext cx="948293" cy="9541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050" b="0" i="0" u="none" strike="noStrike" kern="1200" cap="none" spc="56"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en-US" sz="405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flipH="1">
            <a:off x="5546408" y="2460784"/>
            <a:ext cx="3548539" cy="764505"/>
          </a:xfrm>
          <a:prstGeom prst="rect">
            <a:avLst/>
          </a:prstGeom>
          <a:noFill/>
        </p:spPr>
        <p:txBody>
          <a:bodyPr wrap="square" rtlCol="0">
            <a:spAutoFit/>
          </a:bodyPr>
          <a:lstStyle/>
          <a:p>
            <a:pPr marL="0" marR="0" lvl="0" indent="0" algn="l" defTabSz="685800" rtl="0" eaLnBrk="1" fontAlgn="auto" latinLnBrk="0" hangingPunct="1">
              <a:lnSpc>
                <a:spcPct val="110000"/>
              </a:lnSpc>
              <a:spcBef>
                <a:spcPts val="30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德国规定：</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685800" rtl="0" eaLnBrk="1" fontAlgn="auto" latinLnBrk="0" hangingPunct="1">
              <a:lnSpc>
                <a:spcPct val="110000"/>
              </a:lnSpc>
              <a:spcBef>
                <a:spcPts val="30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违反欧盟</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被规定为行政违规</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685800" rtl="0" eaLnBrk="1" fontAlgn="auto" latinLnBrk="0" hangingPunct="1">
              <a:lnSpc>
                <a:spcPct val="110000"/>
              </a:lnSpc>
              <a:spcBef>
                <a:spcPts val="30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可处以最高</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万欧元的罚款</a:t>
            </a: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2" name="图片 6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2" grpId="0"/>
      <p:bldP spid="49"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1" y="477382"/>
            <a:ext cx="7955940" cy="801037"/>
          </a:xfrm>
        </p:spPr>
        <p:txBody>
          <a:bodyPr>
            <a:normAutofit/>
          </a:bodyPr>
          <a:lstStyle/>
          <a:p>
            <a:pPr fontAlgn="base">
              <a:lnSpc>
                <a:spcPct val="150000"/>
              </a:lnSpc>
              <a:spcAft>
                <a:spcPct val="0"/>
              </a:spcAft>
              <a:buClr>
                <a:srgbClr val="FF9933"/>
              </a:buClr>
              <a:buSzPct val="200000"/>
            </a:pPr>
            <a:r>
              <a:rPr lang="en-US" altLang="zh-CN"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   </a:t>
            </a:r>
            <a:r>
              <a:rPr lang="zh-CN" altLang="en-US"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美国经济制裁国家（变化中）</a:t>
            </a:r>
            <a:endParaRPr lang="en-US"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graphicFrame>
        <p:nvGraphicFramePr>
          <p:cNvPr id="16" name="内容占位符 2"/>
          <p:cNvGraphicFramePr>
            <a:graphicFrameLocks noGrp="1"/>
          </p:cNvGraphicFramePr>
          <p:nvPr>
            <p:ph idx="1"/>
          </p:nvPr>
        </p:nvGraphicFramePr>
        <p:xfrm>
          <a:off x="6577783" y="82607"/>
          <a:ext cx="2448137" cy="48965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内容占位符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33" y="1037426"/>
            <a:ext cx="6480364" cy="4073097"/>
          </a:xfrm>
          <a:prstGeom prst="rect">
            <a:avLst/>
          </a:prstGeom>
        </p:spPr>
      </p:pic>
      <p:sp>
        <p:nvSpPr>
          <p:cNvPr id="15" name="Rectangle 18"/>
          <p:cNvSpPr>
            <a:spLocks noChangeArrowheads="1"/>
          </p:cNvSpPr>
          <p:nvPr/>
        </p:nvSpPr>
        <p:spPr bwMode="auto">
          <a:xfrm>
            <a:off x="463551" y="195488"/>
            <a:ext cx="256480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经济制裁概况</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anim calcmode="lin" valueType="num">
                                      <p:cBhvr>
                                        <p:cTn id="8" dur="300" fill="hold"/>
                                        <p:tgtEl>
                                          <p:spTgt spid="15"/>
                                        </p:tgtEl>
                                        <p:attrNameLst>
                                          <p:attrName>ppt_x</p:attrName>
                                        </p:attrNameLst>
                                      </p:cBhvr>
                                      <p:tavLst>
                                        <p:tav tm="0">
                                          <p:val>
                                            <p:strVal val="#ppt_x"/>
                                          </p:val>
                                        </p:tav>
                                        <p:tav tm="100000">
                                          <p:val>
                                            <p:strVal val="#ppt_x"/>
                                          </p:val>
                                        </p:tav>
                                      </p:tavLst>
                                    </p:anim>
                                    <p:anim calcmode="lin" valueType="num">
                                      <p:cBhvr>
                                        <p:cTn id="9" dur="3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p:cNvSpPr/>
          <p:nvPr/>
        </p:nvSpPr>
        <p:spPr>
          <a:xfrm>
            <a:off x="539116" y="2142649"/>
            <a:ext cx="8066246" cy="471488"/>
          </a:xfrm>
          <a:prstGeom prst="rightArrow">
            <a:avLst>
              <a:gd name="adj1" fmla="val 100000"/>
              <a:gd name="adj2" fmla="val 3121"/>
            </a:avLst>
          </a:prstGeom>
          <a:gradFill flip="none" rotWithShape="1">
            <a:gsLst>
              <a:gs pos="0">
                <a:schemeClr val="accent1"/>
              </a:gs>
              <a:gs pos="50000">
                <a:schemeClr val="accent2">
                  <a:alpha val="85000"/>
                </a:schemeClr>
              </a:gs>
              <a:gs pos="100000">
                <a:schemeClr val="accent3">
                  <a:alpha val="78000"/>
                </a:schemeClr>
              </a:gs>
            </a:gsLst>
            <a:lin ang="0" scaled="1"/>
            <a:tileRect/>
          </a:gradFill>
          <a:ln>
            <a:solidFill>
              <a:schemeClr val="bg1"/>
            </a:solidFill>
          </a:ln>
        </p:spPr>
        <p:txBody>
          <a:bodyPr wrap="none" tIns="135000" rtlCol="0" anchor="t">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椭圆 6"/>
          <p:cNvSpPr/>
          <p:nvPr/>
        </p:nvSpPr>
        <p:spPr>
          <a:xfrm>
            <a:off x="2183602" y="2399123"/>
            <a:ext cx="393365" cy="393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zh-CN" altLang="en-US"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矩形: 剪去顶角 44"/>
          <p:cNvSpPr/>
          <p:nvPr/>
        </p:nvSpPr>
        <p:spPr>
          <a:xfrm>
            <a:off x="1606391" y="2957513"/>
            <a:ext cx="1545908" cy="796766"/>
          </a:xfrm>
          <a:prstGeom prst="snip2SameRect">
            <a:avLst>
              <a:gd name="adj1" fmla="val 0"/>
              <a:gd name="adj2" fmla="val 0"/>
            </a:avLst>
          </a:prstGeom>
          <a:ln>
            <a:noFill/>
          </a:ln>
        </p:spPr>
        <p:txBody>
          <a:bodyPr wrap="square" anchor="t">
            <a:noAutofit/>
          </a:bodyPr>
          <a:lstStyle/>
          <a:p>
            <a:pPr marL="128905" marR="0" lvl="0" indent="-128905" algn="l" defTabSz="685800" rtl="0" eaLnBrk="1" fontAlgn="auto" latinLnBrk="0" hangingPunct="1">
              <a:lnSpc>
                <a:spcPct val="150000"/>
              </a:lnSpc>
              <a:spcBef>
                <a:spcPts val="0"/>
              </a:spcBef>
              <a:spcAft>
                <a:spcPts val="0"/>
              </a:spcAft>
              <a:buClrTx/>
              <a:buSzTx/>
              <a:buFont typeface="Arial" panose="020B0604020202020204" pitchFamily="34" charset="0"/>
              <a:buChar char="•"/>
              <a:tabLst>
                <a:tab pos="127635" algn="l"/>
              </a:tabLst>
              <a:defRPr/>
            </a:pP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暗含了这些制裁规则本身在欧盟管辖范围内无效这一前提</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椭圆 9"/>
          <p:cNvSpPr/>
          <p:nvPr/>
        </p:nvSpPr>
        <p:spPr>
          <a:xfrm>
            <a:off x="4256257" y="2399123"/>
            <a:ext cx="393365" cy="39336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zh-CN" altLang="en-US"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矩形: 剪去顶角 47"/>
          <p:cNvSpPr/>
          <p:nvPr/>
        </p:nvSpPr>
        <p:spPr>
          <a:xfrm>
            <a:off x="3588068" y="2957513"/>
            <a:ext cx="1729740" cy="1299210"/>
          </a:xfrm>
          <a:prstGeom prst="snip2SameRect">
            <a:avLst>
              <a:gd name="adj1" fmla="val 0"/>
              <a:gd name="adj2" fmla="val 0"/>
            </a:avLst>
          </a:prstGeom>
          <a:ln>
            <a:noFill/>
          </a:ln>
        </p:spPr>
        <p:txBody>
          <a:bodyPr wrap="square" anchor="t">
            <a:noAutofit/>
          </a:bodyPr>
          <a:lstStyle/>
          <a:p>
            <a:pPr marL="214630" marR="0" lvl="0" indent="-214630" algn="just" defTabSz="685800" rtl="0" eaLnBrk="1" fontAlgn="auto" latinLnBrk="0" hangingPunct="1">
              <a:lnSpc>
                <a:spcPct val="17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规定了外国的司法、行政或其他任何机构根据这些制裁规则所做出的决定或采取的行动在欧盟不得被承认或执行；</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椭圆 12"/>
          <p:cNvSpPr/>
          <p:nvPr/>
        </p:nvSpPr>
        <p:spPr>
          <a:xfrm>
            <a:off x="6328914" y="2399123"/>
            <a:ext cx="393365" cy="39336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zh-CN" altLang="en-US" sz="21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矩形: 剪去顶角 50"/>
          <p:cNvSpPr/>
          <p:nvPr/>
        </p:nvSpPr>
        <p:spPr>
          <a:xfrm>
            <a:off x="5636419" y="2957513"/>
            <a:ext cx="1778318" cy="1762125"/>
          </a:xfrm>
          <a:prstGeom prst="snip2SameRect">
            <a:avLst>
              <a:gd name="adj1" fmla="val 0"/>
              <a:gd name="adj2" fmla="val 0"/>
            </a:avLst>
          </a:prstGeom>
          <a:ln>
            <a:noFill/>
          </a:ln>
        </p:spPr>
        <p:txBody>
          <a:bodyPr wrap="square" anchor="t">
            <a:noAutofit/>
          </a:bodyPr>
          <a:lstStyle/>
          <a:p>
            <a:pPr marL="128905" marR="0" lvl="0" indent="-128905" algn="l" defTabSz="685800" rtl="0" eaLnBrk="1" fontAlgn="auto" latinLnBrk="0" hangingPunct="1">
              <a:lnSpc>
                <a:spcPct val="150000"/>
              </a:lnSpc>
              <a:spcBef>
                <a:spcPts val="0"/>
              </a:spcBef>
              <a:spcAft>
                <a:spcPts val="0"/>
              </a:spcAft>
              <a:buClrTx/>
              <a:buSzTx/>
              <a:buFont typeface="Arial" panose="020B0604020202020204" pitchFamily="34" charset="0"/>
              <a:buChar char="•"/>
              <a:tabLst>
                <a:tab pos="127635" algn="l"/>
              </a:tabLst>
              <a:defRPr/>
            </a:pP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sym typeface="+mn-ea"/>
              </a:rPr>
              <a:t>要求欧盟成员国的行政和司法机构应当适用和实施欧盟《阻断法案》，以确保上述规定得到遵守</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矩形 20"/>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7" name="文本框 106"/>
          <p:cNvSpPr txBox="1"/>
          <p:nvPr/>
        </p:nvSpPr>
        <p:spPr>
          <a:xfrm>
            <a:off x="820579" y="1002507"/>
            <a:ext cx="7698581" cy="909223"/>
          </a:xfrm>
          <a:prstGeom prst="rect">
            <a:avLst/>
          </a:prstGeom>
          <a:noFill/>
        </p:spPr>
        <p:txBody>
          <a:bodyPr wrap="square" rtlCol="0">
            <a:spAutoFit/>
          </a:bodyPr>
          <a:lstStyle/>
          <a:p>
            <a:pPr marL="0" marR="0" lvl="0" indent="0" algn="just" defTabSz="685800" rtl="0" eaLnBrk="1" fontAlgn="auto" latinLnBrk="0" hangingPunct="1">
              <a:lnSpc>
                <a:spcPct val="16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阻断外国的相关法律在欧盟的效力和适用</a:t>
            </a:r>
            <a:endPar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685800" rtl="0" eaLnBrk="1" fontAlgn="auto" latinLnBrk="0" hangingPunct="1">
              <a:lnSpc>
                <a:spcPct val="16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欧盟《阻断法案》第4条规定：法院和仲裁庭的判决以及欧盟之外行政当局的决定，如果直接或间接地使这些（附件中的外国）法律或基于此法律的行为或由此产生的行为有效，则均不得以任何方式被认可或执行。</a:t>
            </a:r>
            <a:endPar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Rectangle 18"/>
          <p:cNvSpPr>
            <a:spLocks noChangeArrowheads="1"/>
          </p:cNvSpPr>
          <p:nvPr/>
        </p:nvSpPr>
        <p:spPr bwMode="auto">
          <a:xfrm>
            <a:off x="447358" y="215966"/>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欧盟《阻断法案》核心内容</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108" name="图片 107"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4330060" y="1651997"/>
            <a:ext cx="4274388" cy="3049040"/>
          </a:xfrm>
          <a:prstGeom prst="rect">
            <a:avLst/>
          </a:prstGeom>
          <a:noFill/>
        </p:spPr>
        <p:txBody>
          <a:bodyPr wrap="square" rtlCol="0">
            <a:spAutoFit/>
          </a:bodyPr>
          <a:lstStyle/>
          <a:p>
            <a:pPr marL="214630" marR="0" lvl="0" indent="-214630" algn="just" defTabSz="685800" rtl="0" eaLnBrk="1" fontAlgn="auto" latinLnBrk="0" hangingPunct="1">
              <a:lnSpc>
                <a:spcPct val="180000"/>
              </a:lnSpc>
              <a:spcBef>
                <a:spcPts val="0"/>
              </a:spcBef>
              <a:spcAft>
                <a:spcPts val="0"/>
              </a:spcAft>
              <a:buClrTx/>
              <a:buSzTx/>
              <a:buFont typeface="Wingdings" panose="05000000000000000000" charset="0"/>
              <a:buChar char="p"/>
              <a:defRPr/>
            </a:pPr>
            <a:r>
              <a:rPr lang="zh-CN" altLang="en-US" sz="900" dirty="0">
                <a:solidFill>
                  <a:srgbClr val="4472C4">
                    <a:lumMod val="50000"/>
                  </a:srgbClr>
                </a:solidFill>
                <a:latin typeface="微软雅黑" panose="020B0503020204020204" pitchFamily="34" charset="-122"/>
                <a:ea typeface="微软雅黑" panose="020B0503020204020204" pitchFamily="34" charset="-122"/>
              </a:rPr>
              <a:t>同美国法下“外国主权强制”（Foreign Sovereign Compulsion）制度相关。“外国主权强制”指一个主体如果被某国政府或法律强制性要求作为或不作为，此种要求可以作为该主体在美国法院抗辩不履行美国法律下某种义务的依据。</a:t>
            </a:r>
            <a:endParaRPr lang="en-US" altLang="zh-CN"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80000"/>
              </a:lnSpc>
              <a:spcBef>
                <a:spcPts val="0"/>
              </a:spcBef>
              <a:spcAft>
                <a:spcPts val="0"/>
              </a:spcAft>
              <a:buClrTx/>
              <a:buSzTx/>
              <a:buFont typeface="Wingdings" panose="05000000000000000000" charset="0"/>
              <a:buChar char="p"/>
              <a:defRPr/>
            </a:pPr>
            <a:endParaRPr lang="zh-CN" altLang="en-US"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80000"/>
              </a:lnSpc>
              <a:spcBef>
                <a:spcPts val="0"/>
              </a:spcBef>
              <a:spcAft>
                <a:spcPts val="0"/>
              </a:spcAft>
              <a:buClrTx/>
              <a:buSzTx/>
              <a:buFont typeface="Wingdings" panose="05000000000000000000" charset="0"/>
              <a:buChar char="p"/>
              <a:defRPr/>
            </a:pPr>
            <a:r>
              <a:rPr lang="zh-CN" altLang="en-US" sz="900" dirty="0">
                <a:solidFill>
                  <a:srgbClr val="4472C4">
                    <a:lumMod val="50000"/>
                  </a:srgbClr>
                </a:solidFill>
                <a:latin typeface="微软雅黑" panose="020B0503020204020204" pitchFamily="34" charset="-122"/>
                <a:ea typeface="微软雅黑" panose="020B0503020204020204" pitchFamily="34" charset="-122"/>
              </a:rPr>
              <a:t>阻断法在美国法院是否可以被用作“外国主权强制”的抗辩理由存在争议。</a:t>
            </a:r>
            <a:endParaRPr lang="en-US" altLang="zh-CN"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80000"/>
              </a:lnSpc>
              <a:spcBef>
                <a:spcPts val="0"/>
              </a:spcBef>
              <a:spcAft>
                <a:spcPts val="0"/>
              </a:spcAft>
              <a:buClrTx/>
              <a:buSzTx/>
              <a:buFont typeface="Wingdings" panose="05000000000000000000" charset="0"/>
              <a:buChar char="p"/>
              <a:defRPr/>
            </a:pPr>
            <a:endParaRPr lang="zh-CN" altLang="en-US"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80000"/>
              </a:lnSpc>
              <a:spcBef>
                <a:spcPts val="0"/>
              </a:spcBef>
              <a:spcAft>
                <a:spcPts val="0"/>
              </a:spcAft>
              <a:buClrTx/>
              <a:buSzTx/>
              <a:buFont typeface="Wingdings" panose="05000000000000000000" charset="0"/>
              <a:buChar char="p"/>
              <a:defRPr/>
            </a:pPr>
            <a:r>
              <a:rPr lang="zh-CN" altLang="en-US" sz="900" dirty="0">
                <a:solidFill>
                  <a:srgbClr val="4472C4">
                    <a:lumMod val="50000"/>
                  </a:srgbClr>
                </a:solidFill>
                <a:latin typeface="微软雅黑" panose="020B0503020204020204" pitchFamily="34" charset="-122"/>
                <a:ea typeface="微软雅黑" panose="020B0503020204020204" pitchFamily="34" charset="-122"/>
              </a:rPr>
              <a:t>“外国主权强制”在美国法院作为抗辩的理由需要达到一定的标准和条件，一般将“阻断法在本国实施的程度”作为主要的考虑因素。</a:t>
            </a:r>
            <a:r>
              <a:rPr lang="zh-CN" altLang="en-US" sz="900" dirty="0">
                <a:solidFill>
                  <a:srgbClr val="4472C4">
                    <a:lumMod val="50000"/>
                  </a:srgbClr>
                </a:solidFill>
                <a:latin typeface="微软雅黑" panose="020B0503020204020204" pitchFamily="34" charset="-122"/>
                <a:ea typeface="微软雅黑" panose="020B0503020204020204" pitchFamily="34" charset="-122"/>
                <a:sym typeface="+mn-ea"/>
              </a:rPr>
              <a:t>随着保守主义倾向的加强，法院对于“外国主权强制”的认定条件愈发苛刻。</a:t>
            </a:r>
            <a:r>
              <a:rPr lang="zh-CN" altLang="en-US" sz="900" dirty="0">
                <a:solidFill>
                  <a:srgbClr val="4472C4">
                    <a:lumMod val="50000"/>
                  </a:srgbClr>
                </a:solidFill>
                <a:latin typeface="微软雅黑" panose="020B0503020204020204" pitchFamily="34" charset="-122"/>
                <a:ea typeface="微软雅黑" panose="020B0503020204020204" pitchFamily="34" charset="-122"/>
              </a:rPr>
              <a:t>若欧盟对违反《阻断法案》的行为没有进行严格的处罚，并且轻易地给予相关主体事实或法律上的豁免，“外国主权强制”的抗辩在美国法院会被削弱。</a:t>
            </a:r>
            <a:endParaRPr lang="zh-CN" altLang="en-US" sz="900"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417195" y="659131"/>
            <a:ext cx="7930515" cy="811119"/>
          </a:xfrm>
          <a:prstGeom prst="rect">
            <a:avLst/>
          </a:prstGeom>
          <a:noFill/>
        </p:spPr>
        <p:txBody>
          <a:bodyPr wrap="square" rtlCol="0">
            <a:spAutoFit/>
          </a:bodyPr>
          <a:lstStyle/>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禁止</a:t>
            </a: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《阻断法案》的</a:t>
            </a: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适用主体遵守外国的相关法律</a:t>
            </a:r>
            <a:endPar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欧盟《阻断法案》第5条规定，该法案所适用的主体“不得</a:t>
            </a:r>
            <a:r>
              <a:rPr kumimoji="0" lang="zh-CN" altLang="en-US" sz="10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主动或故意疏忽地</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、直接或通过子公司或其他中间人间接遵守任何基于这些（附件中的外国）法律或由这些法律所产生的、包括外国法院的要求在内的任何要求或禁令。”</a:t>
            </a:r>
            <a:endPar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8" name="图片 107"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
        <p:nvSpPr>
          <p:cNvPr id="14" name="Rectangle 18"/>
          <p:cNvSpPr>
            <a:spLocks noChangeArrowheads="1"/>
          </p:cNvSpPr>
          <p:nvPr/>
        </p:nvSpPr>
        <p:spPr bwMode="auto">
          <a:xfrm>
            <a:off x="463551" y="195487"/>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欧盟《阻断法案》核心内容</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nvSpPr>
        <p:spPr>
          <a:xfrm>
            <a:off x="539552" y="1651223"/>
            <a:ext cx="3240360" cy="2948628"/>
          </a:xfrm>
          <a:prstGeom prst="rect">
            <a:avLst/>
          </a:prstGeom>
          <a:noFill/>
        </p:spPr>
        <p:txBody>
          <a:bodyPr wrap="square" rtlCol="0">
            <a:spAutoFit/>
          </a:bodyPr>
          <a:lstStyle/>
          <a:p>
            <a:pPr marL="214630" marR="0" lvl="0" indent="-214630" algn="just" defTabSz="685800" rtl="0" eaLnBrk="1" fontAlgn="auto" latinLnBrk="0" hangingPunct="1">
              <a:lnSpc>
                <a:spcPct val="190000"/>
              </a:lnSpc>
              <a:spcBef>
                <a:spcPts val="0"/>
              </a:spcBef>
              <a:spcAft>
                <a:spcPts val="0"/>
              </a:spcAft>
              <a:buClrTx/>
              <a:buSzTx/>
              <a:buFont typeface="Wingdings" panose="05000000000000000000" pitchFamily="2" charset="2"/>
              <a:buChar char="p"/>
              <a:defRPr/>
            </a:pPr>
            <a:r>
              <a:rPr lang="zh-CN" altLang="en-US" sz="900" dirty="0">
                <a:solidFill>
                  <a:srgbClr val="4472C4">
                    <a:lumMod val="50000"/>
                  </a:srgbClr>
                </a:solidFill>
                <a:latin typeface="微软雅黑" panose="020B0503020204020204" pitchFamily="34" charset="-122"/>
                <a:ea typeface="微软雅黑" panose="020B0503020204020204" pitchFamily="34" charset="-122"/>
              </a:rPr>
              <a:t>该条款为判断相关主体的行为是否违反欧盟《阻断法案》设立了严格的判断标准：主动的作为或故意疏忽的不作为都会构成对欧盟《阻断法案》的违反。</a:t>
            </a:r>
            <a:endParaRPr lang="en-US" altLang="zh-CN"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90000"/>
              </a:lnSpc>
              <a:spcBef>
                <a:spcPts val="0"/>
              </a:spcBef>
              <a:spcAft>
                <a:spcPts val="0"/>
              </a:spcAft>
              <a:buClrTx/>
              <a:buSzTx/>
              <a:buFont typeface="Wingdings" panose="05000000000000000000" pitchFamily="2" charset="2"/>
              <a:buChar char="p"/>
              <a:defRPr/>
            </a:pPr>
            <a:endParaRPr lang="zh-CN" altLang="en-US" sz="900" dirty="0">
              <a:solidFill>
                <a:srgbClr val="4472C4">
                  <a:lumMod val="50000"/>
                </a:srgbClr>
              </a:solidFill>
              <a:latin typeface="微软雅黑" panose="020B0503020204020204" pitchFamily="34" charset="-122"/>
              <a:ea typeface="微软雅黑" panose="020B0503020204020204" pitchFamily="34" charset="-122"/>
            </a:endParaRPr>
          </a:p>
          <a:p>
            <a:pPr marL="214630" marR="0" lvl="0" indent="-214630" algn="just" defTabSz="685800" rtl="0" eaLnBrk="1" fontAlgn="auto" latinLnBrk="0" hangingPunct="1">
              <a:lnSpc>
                <a:spcPct val="190000"/>
              </a:lnSpc>
              <a:spcBef>
                <a:spcPts val="0"/>
              </a:spcBef>
              <a:spcAft>
                <a:spcPts val="0"/>
              </a:spcAft>
              <a:buClrTx/>
              <a:buSzTx/>
              <a:buFont typeface="Wingdings" panose="05000000000000000000" pitchFamily="2" charset="2"/>
              <a:buChar char="p"/>
              <a:defRPr/>
            </a:pPr>
            <a:r>
              <a:rPr lang="zh-CN" altLang="en-US" sz="900" dirty="0">
                <a:solidFill>
                  <a:srgbClr val="4472C4">
                    <a:lumMod val="50000"/>
                  </a:srgbClr>
                </a:solidFill>
                <a:latin typeface="微软雅黑" panose="020B0503020204020204" pitchFamily="34" charset="-122"/>
                <a:ea typeface="微软雅黑" panose="020B0503020204020204" pitchFamily="34" charset="-122"/>
              </a:rPr>
              <a:t>《阻断法案》仅要求其适用主体不得出于遵守外国制裁规则的目的而不参与或退出受制裁业务，而相关主体基于正常商业决策采取的上述行为并不会受到欧盟《阻断法案》的处罚，实践中企业可能会以自己出于“商业考虑”为由而不参与或退出相关业务，来规避欧盟《阻断法案》的适用。对相关主体的主观判断上采取了“故意疏忽”标准，强化了现实中的适用效果。</a:t>
            </a:r>
            <a:endParaRPr lang="zh-CN" altLang="en-US" sz="900" dirty="0">
              <a:solidFill>
                <a:srgbClr val="4472C4">
                  <a:lumMod val="50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9"/>
          <p:cNvSpPr/>
          <p:nvPr/>
        </p:nvSpPr>
        <p:spPr>
          <a:xfrm>
            <a:off x="3131840" y="884271"/>
            <a:ext cx="4404836" cy="435184"/>
          </a:xfrm>
          <a:prstGeom prst="rect">
            <a:avLst/>
          </a:prstGeom>
        </p:spPr>
        <p:txBody>
          <a:bodyPr wrap="square">
            <a:spAutoFit/>
          </a:bodyPr>
          <a:lstStyle/>
          <a:p>
            <a:pPr marL="0" marR="0" lvl="0" indent="0" algn="just" defTabSz="685800" rtl="0" eaLnBrk="1" fontAlgn="auto" latinLnBrk="0" hangingPunct="1">
              <a:lnSpc>
                <a:spcPct val="110000"/>
              </a:lnSpc>
              <a:spcBef>
                <a:spcPts val="0"/>
              </a:spcBef>
              <a:spcAft>
                <a:spcPts val="0"/>
              </a:spcAft>
              <a:buClrTx/>
              <a:buSzTx/>
              <a:buFontTx/>
              <a:buNone/>
              <a:defRPr/>
            </a:pPr>
            <a:r>
              <a:rPr lang="en-US" altLang="zh-CN" sz="105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欧洲企业能够以不执行外国具有域外管辖效果的法律会给自己或欧盟的利益带来“严重损害”为由，向欧盟申请《阻断法案》适用的豁免。</a:t>
            </a:r>
            <a:endParaRPr lang="en-US" altLang="zh-CN" sz="105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5" name="Rectangle 35"/>
          <p:cNvSpPr/>
          <p:nvPr/>
        </p:nvSpPr>
        <p:spPr>
          <a:xfrm>
            <a:off x="3131840" y="1700591"/>
            <a:ext cx="4961096" cy="613181"/>
          </a:xfrm>
          <a:prstGeom prst="rect">
            <a:avLst/>
          </a:prstGeom>
        </p:spPr>
        <p:txBody>
          <a:bodyPr wrap="square">
            <a:spAutoFit/>
          </a:bodyPr>
          <a:lstStyle/>
          <a:p>
            <a:pPr marL="0" marR="0" lvl="0" indent="0" algn="just" defTabSz="685800" rtl="0" eaLnBrk="1" fontAlgn="auto" latinLnBrk="0" hangingPunct="1">
              <a:lnSpc>
                <a:spcPct val="11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考虑的因素包括：受保护权益是否会面临特别的风险；是否存在对申请人提起的行政或司法调查程序；申请人是否能够采取措施避免或减轻损害、是否会遭受巨大的经济或利益损失、个人权利是否会受到重大阻碍等。</a:t>
            </a:r>
            <a:endPar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7" name="Rectangle 38"/>
          <p:cNvSpPr/>
          <p:nvPr/>
        </p:nvSpPr>
        <p:spPr>
          <a:xfrm>
            <a:off x="3131840" y="2617819"/>
            <a:ext cx="5304949" cy="463460"/>
          </a:xfrm>
          <a:prstGeom prst="rect">
            <a:avLst/>
          </a:prstGeom>
        </p:spPr>
        <p:txBody>
          <a:bodyPr wrap="square">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申请豁免后，</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相关主体</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应当</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就可能受到美国制裁的情况同美国沟通</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但不得单独向美国政府申请经济制裁的豁免</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（否则</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等同于遵守制裁规则</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05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矩形 3"/>
          <p:cNvSpPr/>
          <p:nvPr/>
        </p:nvSpPr>
        <p:spPr>
          <a:xfrm rot="5400000" flipV="1">
            <a:off x="742529" y="1401538"/>
            <a:ext cx="473274" cy="1942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矩形 5"/>
          <p:cNvSpPr/>
          <p:nvPr/>
        </p:nvSpPr>
        <p:spPr>
          <a:xfrm rot="5400000" flipV="1">
            <a:off x="742529" y="928264"/>
            <a:ext cx="473274" cy="19421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矩形 6"/>
          <p:cNvSpPr/>
          <p:nvPr/>
        </p:nvSpPr>
        <p:spPr>
          <a:xfrm rot="5400000" flipV="1">
            <a:off x="742529" y="454990"/>
            <a:ext cx="473274" cy="19421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矩形 7"/>
          <p:cNvSpPr/>
          <p:nvPr/>
        </p:nvSpPr>
        <p:spPr>
          <a:xfrm rot="5400000" flipV="1">
            <a:off x="742529" y="1874813"/>
            <a:ext cx="473274" cy="194213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矩形 59"/>
          <p:cNvSpPr/>
          <p:nvPr/>
        </p:nvSpPr>
        <p:spPr>
          <a:xfrm>
            <a:off x="1"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Rectangle 18"/>
          <p:cNvSpPr>
            <a:spLocks noChangeArrowheads="1"/>
          </p:cNvSpPr>
          <p:nvPr/>
        </p:nvSpPr>
        <p:spPr bwMode="auto">
          <a:xfrm>
            <a:off x="463551" y="195487"/>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欧盟《阻断法案》核心内容</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2"/>
          <p:cNvSpPr txBox="1"/>
          <p:nvPr/>
        </p:nvSpPr>
        <p:spPr>
          <a:xfrm>
            <a:off x="662940" y="3725704"/>
            <a:ext cx="7930515" cy="811119"/>
          </a:xfrm>
          <a:prstGeom prst="rect">
            <a:avLst/>
          </a:prstGeom>
          <a:noFill/>
        </p:spPr>
        <p:txBody>
          <a:bodyPr wrap="square" rtlCol="0">
            <a:spAutoFit/>
          </a:bodyPr>
          <a:lstStyle/>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zh-CN" altLang="en-US" sz="13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的适用主体有权在申请后遵守外国的相关法律</a:t>
            </a:r>
            <a:endParaRPr kumimoji="0" lang="zh-CN" altLang="en-US" sz="13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欧盟《阻断法案》第5条规定，“如不遵守这些（附件中的外国）法律将会严重损害该主体或欧盟的利益，该主体可按照第7和8条规定的程序被授权全部或部分遵守这些（附件中的外国）法律。</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条对申请的具体程序进行了规定。</a:t>
            </a:r>
            <a:endPar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8" name="图片 107"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37" grpId="0"/>
      <p:bldP spid="40" grpId="0" bldLvl="0" animBg="1"/>
      <p:bldP spid="42" grpId="0" bldLvl="0" animBg="1"/>
      <p:bldP spid="43" grpId="0" bldLvl="0" animBg="1"/>
      <p:bldP spid="44"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8"/>
          <p:cNvSpPr/>
          <p:nvPr/>
        </p:nvSpPr>
        <p:spPr bwMode="auto">
          <a:xfrm>
            <a:off x="3161770" y="2037596"/>
            <a:ext cx="2815700" cy="2480692"/>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Oval 56"/>
          <p:cNvSpPr>
            <a:spLocks noChangeArrowheads="1"/>
          </p:cNvSpPr>
          <p:nvPr/>
        </p:nvSpPr>
        <p:spPr bwMode="auto">
          <a:xfrm>
            <a:off x="3485024" y="1715207"/>
            <a:ext cx="433704" cy="433704"/>
          </a:xfrm>
          <a:prstGeom prst="ellipse">
            <a:avLst/>
          </a:prstGeom>
          <a:solidFill>
            <a:schemeClr val="accent1"/>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Oval 57"/>
          <p:cNvSpPr>
            <a:spLocks noChangeArrowheads="1"/>
          </p:cNvSpPr>
          <p:nvPr/>
        </p:nvSpPr>
        <p:spPr bwMode="auto">
          <a:xfrm>
            <a:off x="3225429" y="3621267"/>
            <a:ext cx="433704" cy="435712"/>
          </a:xfrm>
          <a:prstGeom prst="ellipse">
            <a:avLst/>
          </a:prstGeom>
          <a:solidFill>
            <a:schemeClr val="accent2"/>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Oval 59"/>
          <p:cNvSpPr>
            <a:spLocks noChangeArrowheads="1"/>
          </p:cNvSpPr>
          <p:nvPr/>
        </p:nvSpPr>
        <p:spPr bwMode="auto">
          <a:xfrm>
            <a:off x="5280501" y="1702348"/>
            <a:ext cx="435712" cy="433704"/>
          </a:xfrm>
          <a:prstGeom prst="ellipse">
            <a:avLst/>
          </a:prstGeom>
          <a:solidFill>
            <a:schemeClr val="accent4"/>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Oval 61"/>
          <p:cNvSpPr>
            <a:spLocks noChangeArrowheads="1"/>
          </p:cNvSpPr>
          <p:nvPr/>
        </p:nvSpPr>
        <p:spPr bwMode="auto">
          <a:xfrm>
            <a:off x="5390834" y="3741651"/>
            <a:ext cx="433704" cy="433704"/>
          </a:xfrm>
          <a:prstGeom prst="ellipse">
            <a:avLst/>
          </a:prstGeom>
          <a:solidFill>
            <a:schemeClr val="accent6"/>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Rectangle 24"/>
          <p:cNvSpPr>
            <a:spLocks noChangeArrowheads="1"/>
          </p:cNvSpPr>
          <p:nvPr/>
        </p:nvSpPr>
        <p:spPr bwMode="auto">
          <a:xfrm>
            <a:off x="6036945" y="3621405"/>
            <a:ext cx="2959894" cy="85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sym typeface="+mn-ea"/>
              </a:rPr>
              <a:t>索赔的执行</a:t>
            </a:r>
            <a:r>
              <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a:t>
            </a:r>
            <a:endParaRPr kumimoji="0" lang="en-US" altLang="zh-CN"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sz="1100" dirty="0">
                <a:solidFill>
                  <a:prstClr val="white">
                    <a:lumMod val="50000"/>
                  </a:prstClr>
                </a:solidFill>
                <a:latin typeface="微软雅黑" panose="020B0503020204020204" pitchFamily="34" charset="-122"/>
                <a:ea typeface="微软雅黑" panose="020B0503020204020204" pitchFamily="34" charset="-122"/>
              </a:rPr>
              <a:t>执行存在一定程度的地域限制，主要适用于赔偿人位于欧盟境内的资产，对于在欧盟境外的资产是否能够执行这一问题，目前并无先例。</a:t>
            </a:r>
            <a:endParaRPr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4" name="Rectangle 24"/>
          <p:cNvSpPr>
            <a:spLocks noChangeArrowheads="1"/>
          </p:cNvSpPr>
          <p:nvPr/>
        </p:nvSpPr>
        <p:spPr bwMode="auto">
          <a:xfrm>
            <a:off x="315277" y="1542098"/>
            <a:ext cx="2681288" cy="12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可索赔事项：</a:t>
            </a:r>
            <a:endPar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rPr>
              <a:t>任何损害都可以获得赔偿。以《阻断法案》为基础的索赔案件尚无先例，因此</a:t>
            </a: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尚无法确定</a:t>
            </a:r>
            <a:r>
              <a:rPr lang="zh-CN" altLang="en-US" sz="1100" dirty="0">
                <a:solidFill>
                  <a:prstClr val="white">
                    <a:lumMod val="50000"/>
                  </a:prstClr>
                </a:solidFill>
                <a:latin typeface="微软雅黑" panose="020B0503020204020204" pitchFamily="34" charset="-122"/>
                <a:ea typeface="微软雅黑" panose="020B0503020204020204" pitchFamily="34" charset="-122"/>
              </a:rPr>
              <a:t>“任何损害”的范围。但从文本角度来看，范围可以非常广泛，实践中可能被解释为包括所有的直接或间接损失。</a:t>
            </a:r>
            <a:endParaRPr lang="zh-CN" altLang="en-US"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6" name="Rectangle 24"/>
          <p:cNvSpPr>
            <a:spLocks noChangeArrowheads="1"/>
          </p:cNvSpPr>
          <p:nvPr/>
        </p:nvSpPr>
        <p:spPr bwMode="auto">
          <a:xfrm>
            <a:off x="240507" y="3029426"/>
            <a:ext cx="2772251" cy="1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rPr>
              <a:t>索赔对象：</a:t>
            </a:r>
            <a:endPar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rPr>
              <a:t>《官方说明》第13条要求根据“损害的种类、造成事实损害者以及责任分担的程度</a:t>
            </a:r>
            <a:r>
              <a:rPr lang="en-US" altLang="zh-CN" sz="1100" dirty="0">
                <a:solidFill>
                  <a:prstClr val="white">
                    <a:lumMod val="50000"/>
                  </a:prstClr>
                </a:solidFill>
                <a:latin typeface="微软雅黑" panose="020B0503020204020204" pitchFamily="34" charset="-122"/>
                <a:ea typeface="微软雅黑" panose="020B0503020204020204" pitchFamily="34" charset="-122"/>
              </a:rPr>
              <a:t>”</a:t>
            </a:r>
            <a:r>
              <a:rPr lang="zh-CN" altLang="en-US" sz="1100" dirty="0">
                <a:solidFill>
                  <a:prstClr val="white">
                    <a:lumMod val="50000"/>
                  </a:prstClr>
                </a:solidFill>
                <a:latin typeface="微软雅黑" panose="020B0503020204020204" pitchFamily="34" charset="-122"/>
                <a:ea typeface="微软雅黑" panose="020B0503020204020204" pitchFamily="34" charset="-122"/>
              </a:rPr>
              <a:t>由个案判断</a:t>
            </a: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索赔对象。</a:t>
            </a:r>
            <a:endPar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索赔对象不限于欧盟境内；</a:t>
            </a:r>
            <a:endPar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包括造成损害者本人、其在欧盟的代理人和中间人。</a:t>
            </a:r>
            <a:endParaRPr lang="en-US" altLang="zh-CN"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54" name="Rectangle 24"/>
          <p:cNvSpPr>
            <a:spLocks noChangeArrowheads="1"/>
          </p:cNvSpPr>
          <p:nvPr/>
        </p:nvSpPr>
        <p:spPr bwMode="auto">
          <a:xfrm>
            <a:off x="6036945" y="1580674"/>
            <a:ext cx="2862263" cy="129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sym typeface="+mn-ea"/>
              </a:rPr>
              <a:t>索赔对象：</a:t>
            </a:r>
            <a:endParaRPr kumimoji="0" lang="zh-CN" altLang="en-US" sz="1200" b="1" i="0" u="none" strike="noStrike" kern="1200" cap="none" spc="0" normalizeH="0" baseline="0" noProof="0" dirty="0">
              <a:ln>
                <a:noFill/>
              </a:ln>
              <a:solidFill>
                <a:srgbClr val="4472C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未</a:t>
            </a:r>
            <a:r>
              <a:rPr sz="1100" dirty="0">
                <a:solidFill>
                  <a:prstClr val="white">
                    <a:lumMod val="50000"/>
                  </a:prstClr>
                </a:solidFill>
                <a:latin typeface="微软雅黑" panose="020B0503020204020204" pitchFamily="34" charset="-122"/>
                <a:ea typeface="微软雅黑" panose="020B0503020204020204" pitchFamily="34" charset="-122"/>
                <a:sym typeface="+mn-ea"/>
              </a:rPr>
              <a:t>排除美国政府作为被告被起诉的可能性，为未来的司法实践留下空间，并给美国政府造成一定的政治压力；</a:t>
            </a:r>
            <a:endParaRPr sz="1100" dirty="0">
              <a:solidFill>
                <a:prstClr val="white">
                  <a:lumMod val="50000"/>
                </a:prstClr>
              </a:solidFill>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同时，欧盟也认可</a:t>
            </a:r>
            <a:r>
              <a:rPr sz="1100" dirty="0">
                <a:solidFill>
                  <a:prstClr val="white">
                    <a:lumMod val="50000"/>
                  </a:prstClr>
                </a:solidFill>
                <a:latin typeface="微软雅黑" panose="020B0503020204020204" pitchFamily="34" charset="-122"/>
                <a:ea typeface="微软雅黑" panose="020B0503020204020204" pitchFamily="34" charset="-122"/>
                <a:sym typeface="+mn-ea"/>
              </a:rPr>
              <a:t>美国行使国家权力</a:t>
            </a: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的行为依据</a:t>
            </a:r>
            <a:r>
              <a:rPr sz="1100" dirty="0">
                <a:solidFill>
                  <a:prstClr val="white">
                    <a:lumMod val="50000"/>
                  </a:prstClr>
                </a:solidFill>
                <a:latin typeface="微软雅黑" panose="020B0503020204020204" pitchFamily="34" charset="-122"/>
                <a:ea typeface="微软雅黑" panose="020B0503020204020204" pitchFamily="34" charset="-122"/>
                <a:sym typeface="+mn-ea"/>
              </a:rPr>
              <a:t>国际法的基本原则</a:t>
            </a: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享有</a:t>
            </a:r>
            <a:r>
              <a:rPr sz="1100" dirty="0">
                <a:solidFill>
                  <a:prstClr val="white">
                    <a:lumMod val="50000"/>
                  </a:prstClr>
                </a:solidFill>
                <a:latin typeface="微软雅黑" panose="020B0503020204020204" pitchFamily="34" charset="-122"/>
                <a:ea typeface="微软雅黑" panose="020B0503020204020204" pitchFamily="34" charset="-122"/>
                <a:sym typeface="+mn-ea"/>
              </a:rPr>
              <a:t>豁免权</a:t>
            </a:r>
            <a:r>
              <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rPr>
              <a:t>。</a:t>
            </a:r>
            <a:endParaRPr lang="zh-CN" altLang="en-US" sz="1100" dirty="0">
              <a:solidFill>
                <a:prstClr val="white">
                  <a:lumMod val="50000"/>
                </a:prstClr>
              </a:solidFill>
              <a:latin typeface="微软雅黑" panose="020B0503020204020204" pitchFamily="34" charset="-122"/>
              <a:ea typeface="微软雅黑" panose="020B0503020204020204" pitchFamily="34" charset="-122"/>
              <a:sym typeface="+mn-ea"/>
            </a:endParaRPr>
          </a:p>
        </p:txBody>
      </p:sp>
      <p:sp>
        <p:nvSpPr>
          <p:cNvPr id="57" name="矩形 56"/>
          <p:cNvSpPr/>
          <p:nvPr/>
        </p:nvSpPr>
        <p:spPr>
          <a:xfrm>
            <a:off x="99885" y="4774699"/>
            <a:ext cx="1448116" cy="296580"/>
          </a:xfrm>
          <a:prstGeom prst="rect">
            <a:avLst/>
          </a:prstGeom>
          <a:solidFill>
            <a:srgbClr val="EE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56" name="图片 55"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107" name="文本框 106"/>
          <p:cNvSpPr txBox="1"/>
          <p:nvPr/>
        </p:nvSpPr>
        <p:spPr>
          <a:xfrm>
            <a:off x="395764" y="538163"/>
            <a:ext cx="8258651" cy="811119"/>
          </a:xfrm>
          <a:prstGeom prst="rect">
            <a:avLst/>
          </a:prstGeom>
          <a:noFill/>
        </p:spPr>
        <p:txBody>
          <a:bodyPr wrap="square" rtlCol="0">
            <a:spAutoFit/>
          </a:bodyPr>
          <a:lstStyle/>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的适用主体有权就外国相关法律的适用进行索赔</a:t>
            </a:r>
            <a:endPar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欧盟《阻断法案》</a:t>
            </a:r>
            <a:r>
              <a:rPr kumimoji="0"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第6条规定，适用主体“有权就因适用这些（附件中的外国）法律或基于该法律或由该法律产生的行为而对其造成的任何损害获得赔偿，包括法律费用</a:t>
            </a:r>
            <a:r>
              <a:rPr kumimoji="0" lang="en-US"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此等索赔可以向造成该损害的自然人、法人或者其他实体或者代表其行事的人或中间人提出。”</a:t>
            </a:r>
            <a:endParaRPr kumimoji="0"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18"/>
          <p:cNvSpPr>
            <a:spLocks noChangeArrowheads="1"/>
          </p:cNvSpPr>
          <p:nvPr/>
        </p:nvSpPr>
        <p:spPr bwMode="auto">
          <a:xfrm>
            <a:off x="448787" y="105476"/>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欧盟《阻断法案》核心内容</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100" name="图片 99"/>
          <p:cNvPicPr/>
          <p:nvPr/>
        </p:nvPicPr>
        <p:blipFill>
          <a:blip r:embed="rId2" r:link="rId3"/>
          <a:srcRect l="28966" t="1500"/>
          <a:stretch>
            <a:fillRect/>
          </a:stretch>
        </p:blipFill>
        <p:spPr>
          <a:xfrm>
            <a:off x="3717131" y="2393633"/>
            <a:ext cx="1615440" cy="1472089"/>
          </a:xfrm>
          <a:prstGeom prst="rect">
            <a:avLst/>
          </a:prstGeom>
          <a:noFill/>
          <a:ln w="9525">
            <a:noFill/>
          </a:ln>
        </p:spPr>
      </p:pic>
      <p:sp>
        <p:nvSpPr>
          <p:cNvPr id="3" name="矩形 2"/>
          <p:cNvSpPr/>
          <p:nvPr/>
        </p:nvSpPr>
        <p:spPr>
          <a:xfrm>
            <a:off x="7222203" y="4774223"/>
            <a:ext cx="1448116" cy="296580"/>
          </a:xfrm>
          <a:prstGeom prst="rect">
            <a:avLst/>
          </a:prstGeom>
          <a:solidFill>
            <a:srgbClr val="EE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2" presetClass="entr" presetSubtype="2" fill="hold" grpId="0" nodeType="withEffect" p14:presetBounceEnd="60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60000">
                                          <p:cBhvr additive="base">
                                            <p:cTn id="15" dur="5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2" presetClass="entr" presetSubtype="8" fill="hold" grpId="0" nodeType="withEffect" p14:presetBounceEnd="60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60000">
                                          <p:cBhvr additive="base">
                                            <p:cTn id="24" dur="500" fill="hold"/>
                                            <p:tgtEl>
                                              <p:spTgt spid="46"/>
                                            </p:tgtEl>
                                            <p:attrNameLst>
                                              <p:attrName>ppt_x</p:attrName>
                                            </p:attrNameLst>
                                          </p:cBhvr>
                                          <p:tavLst>
                                            <p:tav tm="0">
                                              <p:val>
                                                <p:strVal val="0-#ppt_w/2"/>
                                              </p:val>
                                            </p:tav>
                                            <p:tav tm="100000">
                                              <p:val>
                                                <p:strVal val="#ppt_x"/>
                                              </p:val>
                                            </p:tav>
                                          </p:tavLst>
                                        </p:anim>
                                        <p:anim calcmode="lin" valueType="num" p14:bounceEnd="60000">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2" presetClass="entr" presetSubtype="8" fill="hold" grpId="0" nodeType="withEffect" p14:presetBounceEnd="60000">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14:bounceEnd="60000">
                                          <p:cBhvr additive="base">
                                            <p:cTn id="33" dur="500" fill="hold"/>
                                            <p:tgtEl>
                                              <p:spTgt spid="54"/>
                                            </p:tgtEl>
                                            <p:attrNameLst>
                                              <p:attrName>ppt_x</p:attrName>
                                            </p:attrNameLst>
                                          </p:cBhvr>
                                          <p:tavLst>
                                            <p:tav tm="0">
                                              <p:val>
                                                <p:strVal val="0-#ppt_w/2"/>
                                              </p:val>
                                            </p:tav>
                                            <p:tav tm="100000">
                                              <p:val>
                                                <p:strVal val="#ppt_x"/>
                                              </p:val>
                                            </p:tav>
                                          </p:tavLst>
                                        </p:anim>
                                        <p:anim calcmode="lin" valueType="num" p14:bounceEnd="60000">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2" presetClass="entr" presetSubtype="2" fill="hold" grpId="0" nodeType="withEffect" p14:presetBounceEnd="60000">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14:bounceEnd="60000">
                                          <p:cBhvr additive="base">
                                            <p:cTn id="42" dur="5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bldLvl="0" animBg="1"/>
          <p:bldP spid="32" grpId="0" bldLvl="0" animBg="1"/>
          <p:bldP spid="39" grpId="0" bldLvl="0" animBg="1"/>
          <p:bldP spid="41" grpId="0" bldLvl="0" animBg="1"/>
          <p:bldP spid="42" grpId="0"/>
          <p:bldP spid="44" grpId="0"/>
          <p:bldP spid="46"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2" presetClass="entr" presetSubtype="2"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1+#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1" grpId="0" bldLvl="0" animBg="1"/>
          <p:bldP spid="32" grpId="0" bldLvl="0" animBg="1"/>
          <p:bldP spid="39" grpId="0" bldLvl="0" animBg="1"/>
          <p:bldP spid="41" grpId="0" bldLvl="0" animBg="1"/>
          <p:bldP spid="42" grpId="0"/>
          <p:bldP spid="44" grpId="0"/>
          <p:bldP spid="46" grpId="0"/>
          <p:bldP spid="54" grpId="0"/>
        </p:bld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val 5"/>
          <p:cNvSpPr>
            <a:spLocks noChangeArrowheads="1"/>
          </p:cNvSpPr>
          <p:nvPr/>
        </p:nvSpPr>
        <p:spPr bwMode="auto">
          <a:xfrm>
            <a:off x="3644336" y="1421840"/>
            <a:ext cx="767634" cy="76890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3" name="Oval 6"/>
          <p:cNvSpPr>
            <a:spLocks noChangeArrowheads="1"/>
          </p:cNvSpPr>
          <p:nvPr/>
        </p:nvSpPr>
        <p:spPr bwMode="auto">
          <a:xfrm>
            <a:off x="4581562" y="1558279"/>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4" name="Oval 7"/>
          <p:cNvSpPr>
            <a:spLocks noChangeArrowheads="1"/>
          </p:cNvSpPr>
          <p:nvPr/>
        </p:nvSpPr>
        <p:spPr bwMode="auto">
          <a:xfrm>
            <a:off x="4111036" y="1949746"/>
            <a:ext cx="767634" cy="76763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5" name="Oval 8"/>
          <p:cNvSpPr>
            <a:spLocks noChangeArrowheads="1"/>
          </p:cNvSpPr>
          <p:nvPr/>
        </p:nvSpPr>
        <p:spPr bwMode="auto">
          <a:xfrm>
            <a:off x="4601964" y="1934445"/>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6" name="Oval 9"/>
          <p:cNvSpPr>
            <a:spLocks noChangeArrowheads="1"/>
          </p:cNvSpPr>
          <p:nvPr/>
        </p:nvSpPr>
        <p:spPr bwMode="auto">
          <a:xfrm>
            <a:off x="4891422" y="2223902"/>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7" name="Oval 10"/>
          <p:cNvSpPr>
            <a:spLocks noChangeArrowheads="1"/>
          </p:cNvSpPr>
          <p:nvPr/>
        </p:nvSpPr>
        <p:spPr bwMode="auto">
          <a:xfrm>
            <a:off x="3819030" y="2455977"/>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8" name="Oval 11"/>
          <p:cNvSpPr>
            <a:spLocks noChangeArrowheads="1"/>
          </p:cNvSpPr>
          <p:nvPr/>
        </p:nvSpPr>
        <p:spPr bwMode="auto">
          <a:xfrm>
            <a:off x="3198038" y="2257055"/>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9" name="Freeform 12"/>
          <p:cNvSpPr/>
          <p:nvPr/>
        </p:nvSpPr>
        <p:spPr bwMode="auto">
          <a:xfrm>
            <a:off x="3647123" y="1609249"/>
            <a:ext cx="1793081" cy="3142298"/>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0" name="Oval 13"/>
          <p:cNvSpPr>
            <a:spLocks noChangeArrowheads="1"/>
          </p:cNvSpPr>
          <p:nvPr/>
        </p:nvSpPr>
        <p:spPr bwMode="auto">
          <a:xfrm>
            <a:off x="3504248" y="1503045"/>
            <a:ext cx="1043940" cy="984885"/>
          </a:xfrm>
          <a:prstGeom prst="ellipse">
            <a:avLst/>
          </a:prstGeom>
          <a:solidFill>
            <a:schemeClr val="accent1"/>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经济主体的个体利益与欧盟主权利益的冲突</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1" name="Oval 14"/>
          <p:cNvSpPr>
            <a:spLocks noChangeArrowheads="1"/>
          </p:cNvSpPr>
          <p:nvPr/>
        </p:nvSpPr>
        <p:spPr bwMode="auto">
          <a:xfrm>
            <a:off x="4861055" y="2202188"/>
            <a:ext cx="844420" cy="751515"/>
          </a:xfrm>
          <a:prstGeom prst="ellipse">
            <a:avLst/>
          </a:prstGeom>
          <a:solidFill>
            <a:schemeClr val="accent2"/>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双刃剑</a:t>
            </a:r>
            <a:endPar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2" name="Rectangle 24"/>
          <p:cNvSpPr>
            <a:spLocks noChangeArrowheads="1"/>
          </p:cNvSpPr>
          <p:nvPr/>
        </p:nvSpPr>
        <p:spPr bwMode="auto">
          <a:xfrm>
            <a:off x="667698" y="2953703"/>
            <a:ext cx="2516505"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60000"/>
              </a:lnSpc>
              <a:spcBef>
                <a:spcPts val="300"/>
              </a:spcBef>
              <a:spcAft>
                <a:spcPts val="0"/>
              </a:spcAft>
              <a:buClrTx/>
              <a:buSzTx/>
              <a:buFontTx/>
              <a:buNone/>
              <a:defRPr/>
            </a:pPr>
            <a:r>
              <a:rPr lang="zh-CN" altLang="en-US" sz="900" dirty="0">
                <a:solidFill>
                  <a:prstClr val="white">
                    <a:lumMod val="50000"/>
                  </a:prstClr>
                </a:solidFill>
                <a:latin typeface="微软雅黑" panose="020B0503020204020204" pitchFamily="34" charset="-122"/>
                <a:ea typeface="微软雅黑" panose="020B0503020204020204" pitchFamily="34" charset="-122"/>
              </a:rPr>
              <a:t>实践中绝大多数受到美国域外制裁规则影响的经济主体并不会积极履行其报告之义务，这也正是欧盟《阻断法案》将其规定为义务并规定对违反行为进行处罚的原因。</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3" name="Rectangle 24"/>
          <p:cNvSpPr>
            <a:spLocks noChangeArrowheads="1"/>
          </p:cNvSpPr>
          <p:nvPr/>
        </p:nvSpPr>
        <p:spPr bwMode="auto">
          <a:xfrm>
            <a:off x="5937199" y="2946906"/>
            <a:ext cx="2690813" cy="111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60000"/>
              </a:lnSpc>
              <a:spcBef>
                <a:spcPts val="300"/>
              </a:spcBef>
              <a:spcAft>
                <a:spcPts val="0"/>
              </a:spcAft>
              <a:buClrTx/>
              <a:buSzTx/>
              <a:buFontTx/>
              <a:buNone/>
              <a:defRPr/>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企业进行报告的不利方面：</a:t>
            </a:r>
            <a:r>
              <a:rPr lang="zh-CN" altLang="en-US" sz="900" dirty="0">
                <a:solidFill>
                  <a:prstClr val="white">
                    <a:lumMod val="50000"/>
                  </a:prstClr>
                </a:solidFill>
                <a:latin typeface="微软雅黑" panose="020B0503020204020204" pitchFamily="34" charset="-122"/>
                <a:ea typeface="微软雅黑" panose="020B0503020204020204" pitchFamily="34" charset="-122"/>
              </a:rPr>
              <a:t>该主体在向欧盟汇报后，如果出于商业上的考虑决定遵守美国的制裁规则，就难再以商业决策为由去解释自己对欧盟《阻断法案》的违反，进而面临着更大的受到欧盟《阻断法案》处罚的风险。</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4" name="Rectangle 24"/>
          <p:cNvSpPr>
            <a:spLocks noChangeArrowheads="1"/>
          </p:cNvSpPr>
          <p:nvPr/>
        </p:nvSpPr>
        <p:spPr bwMode="auto">
          <a:xfrm>
            <a:off x="5949791" y="1578293"/>
            <a:ext cx="2521268" cy="108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企业进行报告的</a:t>
            </a:r>
            <a:r>
              <a:rPr kumimoji="0" lang="zh-CN" altLang="en-US" sz="1050" b="1"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有利方面：</a:t>
            </a:r>
            <a:r>
              <a:rPr lang="zh-CN" altLang="en-US" sz="900" dirty="0">
                <a:solidFill>
                  <a:prstClr val="white">
                    <a:lumMod val="50000"/>
                  </a:prstClr>
                </a:solidFill>
                <a:latin typeface="微软雅黑" panose="020B0503020204020204" pitchFamily="34" charset="-122"/>
                <a:ea typeface="微软雅黑" panose="020B0503020204020204" pitchFamily="34" charset="-122"/>
              </a:rPr>
              <a:t>主体向欧盟的汇报有可能会得到欧盟在外交和政策层面的帮助，进而帮助自己获得美国的制裁豁免；</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30000"/>
              </a:lnSpc>
              <a:spcBef>
                <a:spcPts val="300"/>
              </a:spcBef>
              <a:spcAft>
                <a:spcPts val="0"/>
              </a:spcAft>
              <a:buClrTx/>
              <a:buSzTx/>
              <a:buFontTx/>
              <a:buNone/>
              <a:defRPr/>
            </a:pPr>
            <a:r>
              <a:rPr lang="zh-CN" altLang="en-US" sz="900" dirty="0">
                <a:solidFill>
                  <a:prstClr val="white">
                    <a:lumMod val="50000"/>
                  </a:prstClr>
                </a:solidFill>
                <a:latin typeface="微软雅黑" panose="020B0503020204020204" pitchFamily="34" charset="-122"/>
                <a:ea typeface="微软雅黑" panose="020B0503020204020204" pitchFamily="34" charset="-122"/>
              </a:rPr>
              <a:t>欧盟直接向其发出的不许遵守美国制裁规则的指令也可能作为其在美国法院以“外国主权强制”进行有效抗辩依据</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5" name="Rectangle 24"/>
          <p:cNvSpPr>
            <a:spLocks noChangeArrowheads="1"/>
          </p:cNvSpPr>
          <p:nvPr/>
        </p:nvSpPr>
        <p:spPr bwMode="auto">
          <a:xfrm>
            <a:off x="701516" y="1609249"/>
            <a:ext cx="2496503" cy="11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3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在美国存在较大经济利益的欧盟经济主体</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在进行“成本收益分析”后，往往会</a:t>
            </a:r>
            <a:r>
              <a:rPr kumimoji="0" lang="zh-CN" altLang="en-US" sz="90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选择遵守美国的法律</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而非欧盟《阻断法案》，因此并不会主动向欧盟委员会进行汇报。</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在美国没有或存在较少经济利益的欧盟经济主体</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可能会积极行动。</a:t>
            </a:r>
            <a:endPar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pic>
        <p:nvPicPr>
          <p:cNvPr id="233" name="图片 232"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51358"/>
            <a:ext cx="717169" cy="268392"/>
          </a:xfrm>
          <a:prstGeom prst="rect">
            <a:avLst/>
          </a:prstGeom>
        </p:spPr>
      </p:pic>
      <p:sp>
        <p:nvSpPr>
          <p:cNvPr id="107" name="文本框 106"/>
          <p:cNvSpPr txBox="1"/>
          <p:nvPr/>
        </p:nvSpPr>
        <p:spPr>
          <a:xfrm>
            <a:off x="365284" y="544354"/>
            <a:ext cx="8258651" cy="811119"/>
          </a:xfrm>
          <a:prstGeom prst="rect">
            <a:avLst/>
          </a:prstGeom>
          <a:noFill/>
        </p:spPr>
        <p:txBody>
          <a:bodyPr wrap="square" rtlCol="0">
            <a:spAutoFit/>
          </a:bodyPr>
          <a:lstStyle/>
          <a:p>
            <a:pPr marL="0" marR="0" lvl="0" indent="0" algn="just" defTabSz="685800" rtl="0" eaLnBrk="1" fontAlgn="auto" latinLnBrk="0" hangingPunct="1">
              <a:lnSpc>
                <a:spcPct val="14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《阻断法案》</a:t>
            </a:r>
            <a:r>
              <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的适用主体应当就外国相关法律的影响进行报告</a:t>
            </a:r>
            <a:endParaRPr kumimoji="0" lang="zh-CN" altLang="en-US" sz="135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685800" rtl="0" eaLnBrk="1" fontAlgn="auto" latinLnBrk="0" hangingPunct="1">
              <a:lnSpc>
                <a:spcPct val="140000"/>
              </a:lnSpc>
              <a:spcBef>
                <a:spcPts val="0"/>
              </a:spcBef>
              <a:spcAft>
                <a:spcPts val="0"/>
              </a:spcAft>
              <a:buClrTx/>
              <a:buSzTx/>
              <a:buFontTx/>
              <a:buNone/>
              <a:defRPr/>
            </a:pPr>
            <a:r>
              <a:rPr kumimoji="0"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欧盟《阻断法案》第2条和第3条规定，该法所适用主体的“经济或金融利益受到这些（附件中的外国）法律或基于该法律或由该法律产生的行为的直接或间接影响时，该主体应在其知晓该消息的30天内通知欧盟。”</a:t>
            </a:r>
            <a:endParaRPr kumimoji="0" sz="105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18"/>
          <p:cNvSpPr>
            <a:spLocks noChangeArrowheads="1"/>
          </p:cNvSpPr>
          <p:nvPr/>
        </p:nvSpPr>
        <p:spPr bwMode="auto">
          <a:xfrm>
            <a:off x="448787" y="105476"/>
            <a:ext cx="307776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rPr>
              <a:t>欧盟《阻断法案》核心内容</a:t>
            </a:r>
            <a:endPar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anim calcmode="lin" valueType="num">
                                      <p:cBhvr>
                                        <p:cTn id="8" dur="500" fill="hold"/>
                                        <p:tgtEl>
                                          <p:spTgt spid="219"/>
                                        </p:tgtEl>
                                        <p:attrNameLst>
                                          <p:attrName>ppt_x</p:attrName>
                                        </p:attrNameLst>
                                      </p:cBhvr>
                                      <p:tavLst>
                                        <p:tav tm="0">
                                          <p:val>
                                            <p:strVal val="#ppt_x"/>
                                          </p:val>
                                        </p:tav>
                                        <p:tav tm="100000">
                                          <p:val>
                                            <p:strVal val="#ppt_x"/>
                                          </p:val>
                                        </p:tav>
                                      </p:tavLst>
                                    </p:anim>
                                    <p:anim calcmode="lin" valueType="num">
                                      <p:cBhvr>
                                        <p:cTn id="9" dur="500" fill="hold"/>
                                        <p:tgtEl>
                                          <p:spTgt spid="2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214"/>
                                        </p:tgtEl>
                                        <p:attrNameLst>
                                          <p:attrName>style.visibility</p:attrName>
                                        </p:attrNameLst>
                                      </p:cBhvr>
                                      <p:to>
                                        <p:strVal val="visible"/>
                                      </p:to>
                                    </p:set>
                                    <p:animEffect transition="in" filter="fade">
                                      <p:cBhvr>
                                        <p:cTn id="18" dur="500"/>
                                        <p:tgtEl>
                                          <p:spTgt spid="214"/>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212"/>
                                        </p:tgtEl>
                                        <p:attrNameLst>
                                          <p:attrName>style.visibility</p:attrName>
                                        </p:attrNameLst>
                                      </p:cBhvr>
                                      <p:to>
                                        <p:strVal val="visible"/>
                                      </p:to>
                                    </p:set>
                                    <p:animEffect transition="in" filter="fade">
                                      <p:cBhvr>
                                        <p:cTn id="21" dur="500"/>
                                        <p:tgtEl>
                                          <p:spTgt spid="212"/>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215"/>
                                        </p:tgtEl>
                                        <p:attrNameLst>
                                          <p:attrName>style.visibility</p:attrName>
                                        </p:attrNameLst>
                                      </p:cBhvr>
                                      <p:to>
                                        <p:strVal val="visible"/>
                                      </p:to>
                                    </p:set>
                                    <p:animEffect transition="in" filter="fade">
                                      <p:cBhvr>
                                        <p:cTn id="24" dur="500"/>
                                        <p:tgtEl>
                                          <p:spTgt spid="215"/>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500"/>
                                        <p:tgtEl>
                                          <p:spTgt spid="213"/>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216"/>
                                        </p:tgtEl>
                                        <p:attrNameLst>
                                          <p:attrName>style.visibility</p:attrName>
                                        </p:attrNameLst>
                                      </p:cBhvr>
                                      <p:to>
                                        <p:strVal val="visible"/>
                                      </p:to>
                                    </p:set>
                                    <p:animEffect transition="in" filter="fade">
                                      <p:cBhvr>
                                        <p:cTn id="30" dur="500"/>
                                        <p:tgtEl>
                                          <p:spTgt spid="216"/>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220"/>
                                        </p:tgtEl>
                                        <p:attrNameLst>
                                          <p:attrName>style.visibility</p:attrName>
                                        </p:attrNameLst>
                                      </p:cBhvr>
                                      <p:to>
                                        <p:strVal val="visible"/>
                                      </p:to>
                                    </p:set>
                                    <p:anim calcmode="lin" valueType="num">
                                      <p:cBhvr>
                                        <p:cTn id="33" dur="500" fill="hold"/>
                                        <p:tgtEl>
                                          <p:spTgt spid="220"/>
                                        </p:tgtEl>
                                        <p:attrNameLst>
                                          <p:attrName>ppt_w</p:attrName>
                                        </p:attrNameLst>
                                      </p:cBhvr>
                                      <p:tavLst>
                                        <p:tav tm="0">
                                          <p:val>
                                            <p:fltVal val="0"/>
                                          </p:val>
                                        </p:tav>
                                        <p:tav tm="100000">
                                          <p:val>
                                            <p:strVal val="#ppt_w"/>
                                          </p:val>
                                        </p:tav>
                                      </p:tavLst>
                                    </p:anim>
                                    <p:anim calcmode="lin" valueType="num">
                                      <p:cBhvr>
                                        <p:cTn id="34" dur="500" fill="hold"/>
                                        <p:tgtEl>
                                          <p:spTgt spid="220"/>
                                        </p:tgtEl>
                                        <p:attrNameLst>
                                          <p:attrName>ppt_h</p:attrName>
                                        </p:attrNameLst>
                                      </p:cBhvr>
                                      <p:tavLst>
                                        <p:tav tm="0">
                                          <p:val>
                                            <p:fltVal val="0"/>
                                          </p:val>
                                        </p:tav>
                                        <p:tav tm="100000">
                                          <p:val>
                                            <p:strVal val="#ppt_h"/>
                                          </p:val>
                                        </p:tav>
                                      </p:tavLst>
                                    </p:anim>
                                    <p:animEffect transition="in" filter="fade">
                                      <p:cBhvr>
                                        <p:cTn id="35" dur="500"/>
                                        <p:tgtEl>
                                          <p:spTgt spid="220"/>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21"/>
                                        </p:tgtEl>
                                        <p:attrNameLst>
                                          <p:attrName>style.visibility</p:attrName>
                                        </p:attrNameLst>
                                      </p:cBhvr>
                                      <p:to>
                                        <p:strVal val="visible"/>
                                      </p:to>
                                    </p:set>
                                    <p:anim calcmode="lin" valueType="num">
                                      <p:cBhvr>
                                        <p:cTn id="38" dur="500" fill="hold"/>
                                        <p:tgtEl>
                                          <p:spTgt spid="221"/>
                                        </p:tgtEl>
                                        <p:attrNameLst>
                                          <p:attrName>ppt_w</p:attrName>
                                        </p:attrNameLst>
                                      </p:cBhvr>
                                      <p:tavLst>
                                        <p:tav tm="0">
                                          <p:val>
                                            <p:fltVal val="0"/>
                                          </p:val>
                                        </p:tav>
                                        <p:tav tm="100000">
                                          <p:val>
                                            <p:strVal val="#ppt_w"/>
                                          </p:val>
                                        </p:tav>
                                      </p:tavLst>
                                    </p:anim>
                                    <p:anim calcmode="lin" valueType="num">
                                      <p:cBhvr>
                                        <p:cTn id="39" dur="500" fill="hold"/>
                                        <p:tgtEl>
                                          <p:spTgt spid="221"/>
                                        </p:tgtEl>
                                        <p:attrNameLst>
                                          <p:attrName>ppt_h</p:attrName>
                                        </p:attrNameLst>
                                      </p:cBhvr>
                                      <p:tavLst>
                                        <p:tav tm="0">
                                          <p:val>
                                            <p:fltVal val="0"/>
                                          </p:val>
                                        </p:tav>
                                        <p:tav tm="100000">
                                          <p:val>
                                            <p:strVal val="#ppt_h"/>
                                          </p:val>
                                        </p:tav>
                                      </p:tavLst>
                                    </p:anim>
                                    <p:animEffect transition="in" filter="fade">
                                      <p:cBhvr>
                                        <p:cTn id="40" dur="500"/>
                                        <p:tgtEl>
                                          <p:spTgt spid="221"/>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225"/>
                                        </p:tgtEl>
                                        <p:attrNameLst>
                                          <p:attrName>style.visibility</p:attrName>
                                        </p:attrNameLst>
                                      </p:cBhvr>
                                      <p:to>
                                        <p:strVal val="visible"/>
                                      </p:to>
                                    </p:set>
                                    <p:anim calcmode="lin" valueType="num">
                                      <p:cBhvr>
                                        <p:cTn id="43" dur="500" fill="hold"/>
                                        <p:tgtEl>
                                          <p:spTgt spid="225"/>
                                        </p:tgtEl>
                                        <p:attrNameLst>
                                          <p:attrName>ppt_w</p:attrName>
                                        </p:attrNameLst>
                                      </p:cBhvr>
                                      <p:tavLst>
                                        <p:tav tm="0">
                                          <p:val>
                                            <p:fltVal val="0"/>
                                          </p:val>
                                        </p:tav>
                                        <p:tav tm="100000">
                                          <p:val>
                                            <p:strVal val="#ppt_w"/>
                                          </p:val>
                                        </p:tav>
                                      </p:tavLst>
                                    </p:anim>
                                    <p:anim calcmode="lin" valueType="num">
                                      <p:cBhvr>
                                        <p:cTn id="44" dur="500" fill="hold"/>
                                        <p:tgtEl>
                                          <p:spTgt spid="225"/>
                                        </p:tgtEl>
                                        <p:attrNameLst>
                                          <p:attrName>ppt_h</p:attrName>
                                        </p:attrNameLst>
                                      </p:cBhvr>
                                      <p:tavLst>
                                        <p:tav tm="0">
                                          <p:val>
                                            <p:fltVal val="0"/>
                                          </p:val>
                                        </p:tav>
                                        <p:tav tm="100000">
                                          <p:val>
                                            <p:strVal val="#ppt_h"/>
                                          </p:val>
                                        </p:tav>
                                      </p:tavLst>
                                    </p:anim>
                                    <p:animEffect transition="in" filter="fade">
                                      <p:cBhvr>
                                        <p:cTn id="45" dur="500"/>
                                        <p:tgtEl>
                                          <p:spTgt spid="225"/>
                                        </p:tgtEl>
                                      </p:cBhvr>
                                    </p:animEffect>
                                  </p:childTnLst>
                                </p:cTn>
                              </p:par>
                              <p:par>
                                <p:cTn id="46" presetID="53" presetClass="entr" presetSubtype="16" fill="hold" grpId="0" nodeType="withEffect">
                                  <p:stCondLst>
                                    <p:cond delay="2000"/>
                                  </p:stCondLst>
                                  <p:childTnLst>
                                    <p:set>
                                      <p:cBhvr>
                                        <p:cTn id="47" dur="1" fill="hold">
                                          <p:stCondLst>
                                            <p:cond delay="0"/>
                                          </p:stCondLst>
                                        </p:cTn>
                                        <p:tgtEl>
                                          <p:spTgt spid="224"/>
                                        </p:tgtEl>
                                        <p:attrNameLst>
                                          <p:attrName>style.visibility</p:attrName>
                                        </p:attrNameLst>
                                      </p:cBhvr>
                                      <p:to>
                                        <p:strVal val="visible"/>
                                      </p:to>
                                    </p:set>
                                    <p:anim calcmode="lin" valueType="num">
                                      <p:cBhvr>
                                        <p:cTn id="48" dur="500" fill="hold"/>
                                        <p:tgtEl>
                                          <p:spTgt spid="224"/>
                                        </p:tgtEl>
                                        <p:attrNameLst>
                                          <p:attrName>ppt_w</p:attrName>
                                        </p:attrNameLst>
                                      </p:cBhvr>
                                      <p:tavLst>
                                        <p:tav tm="0">
                                          <p:val>
                                            <p:fltVal val="0"/>
                                          </p:val>
                                        </p:tav>
                                        <p:tav tm="100000">
                                          <p:val>
                                            <p:strVal val="#ppt_w"/>
                                          </p:val>
                                        </p:tav>
                                      </p:tavLst>
                                    </p:anim>
                                    <p:anim calcmode="lin" valueType="num">
                                      <p:cBhvr>
                                        <p:cTn id="49" dur="500" fill="hold"/>
                                        <p:tgtEl>
                                          <p:spTgt spid="224"/>
                                        </p:tgtEl>
                                        <p:attrNameLst>
                                          <p:attrName>ppt_h</p:attrName>
                                        </p:attrNameLst>
                                      </p:cBhvr>
                                      <p:tavLst>
                                        <p:tav tm="0">
                                          <p:val>
                                            <p:fltVal val="0"/>
                                          </p:val>
                                        </p:tav>
                                        <p:tav tm="100000">
                                          <p:val>
                                            <p:strVal val="#ppt_h"/>
                                          </p:val>
                                        </p:tav>
                                      </p:tavLst>
                                    </p:anim>
                                    <p:animEffect transition="in" filter="fade">
                                      <p:cBhvr>
                                        <p:cTn id="50" dur="500"/>
                                        <p:tgtEl>
                                          <p:spTgt spid="224"/>
                                        </p:tgtEl>
                                      </p:cBhvr>
                                    </p:animEffect>
                                  </p:childTnLst>
                                </p:cTn>
                              </p:par>
                              <p:par>
                                <p:cTn id="51" presetID="53" presetClass="entr" presetSubtype="16" fill="hold" grpId="0" nodeType="withEffect">
                                  <p:stCondLst>
                                    <p:cond delay="2500"/>
                                  </p:stCondLst>
                                  <p:childTnLst>
                                    <p:set>
                                      <p:cBhvr>
                                        <p:cTn id="52" dur="1" fill="hold">
                                          <p:stCondLst>
                                            <p:cond delay="0"/>
                                          </p:stCondLst>
                                        </p:cTn>
                                        <p:tgtEl>
                                          <p:spTgt spid="223"/>
                                        </p:tgtEl>
                                        <p:attrNameLst>
                                          <p:attrName>style.visibility</p:attrName>
                                        </p:attrNameLst>
                                      </p:cBhvr>
                                      <p:to>
                                        <p:strVal val="visible"/>
                                      </p:to>
                                    </p:set>
                                    <p:anim calcmode="lin" valueType="num">
                                      <p:cBhvr>
                                        <p:cTn id="53" dur="500" fill="hold"/>
                                        <p:tgtEl>
                                          <p:spTgt spid="223"/>
                                        </p:tgtEl>
                                        <p:attrNameLst>
                                          <p:attrName>ppt_w</p:attrName>
                                        </p:attrNameLst>
                                      </p:cBhvr>
                                      <p:tavLst>
                                        <p:tav tm="0">
                                          <p:val>
                                            <p:fltVal val="0"/>
                                          </p:val>
                                        </p:tav>
                                        <p:tav tm="100000">
                                          <p:val>
                                            <p:strVal val="#ppt_w"/>
                                          </p:val>
                                        </p:tav>
                                      </p:tavLst>
                                    </p:anim>
                                    <p:anim calcmode="lin" valueType="num">
                                      <p:cBhvr>
                                        <p:cTn id="54" dur="500" fill="hold"/>
                                        <p:tgtEl>
                                          <p:spTgt spid="223"/>
                                        </p:tgtEl>
                                        <p:attrNameLst>
                                          <p:attrName>ppt_h</p:attrName>
                                        </p:attrNameLst>
                                      </p:cBhvr>
                                      <p:tavLst>
                                        <p:tav tm="0">
                                          <p:val>
                                            <p:fltVal val="0"/>
                                          </p:val>
                                        </p:tav>
                                        <p:tav tm="100000">
                                          <p:val>
                                            <p:strVal val="#ppt_h"/>
                                          </p:val>
                                        </p:tav>
                                      </p:tavLst>
                                    </p:anim>
                                    <p:animEffect transition="in" filter="fade">
                                      <p:cBhvr>
                                        <p:cTn id="55" dur="500"/>
                                        <p:tgtEl>
                                          <p:spTgt spid="223"/>
                                        </p:tgtEl>
                                      </p:cBhvr>
                                    </p:animEffect>
                                  </p:childTnLst>
                                </p:cTn>
                              </p:par>
                              <p:par>
                                <p:cTn id="56" presetID="53" presetClass="entr" presetSubtype="16" fill="hold" grpId="0" nodeType="withEffect">
                                  <p:stCondLst>
                                    <p:cond delay="3000"/>
                                  </p:stCondLst>
                                  <p:childTnLst>
                                    <p:set>
                                      <p:cBhvr>
                                        <p:cTn id="57" dur="1" fill="hold">
                                          <p:stCondLst>
                                            <p:cond delay="0"/>
                                          </p:stCondLst>
                                        </p:cTn>
                                        <p:tgtEl>
                                          <p:spTgt spid="222"/>
                                        </p:tgtEl>
                                        <p:attrNameLst>
                                          <p:attrName>style.visibility</p:attrName>
                                        </p:attrNameLst>
                                      </p:cBhvr>
                                      <p:to>
                                        <p:strVal val="visible"/>
                                      </p:to>
                                    </p:set>
                                    <p:anim calcmode="lin" valueType="num">
                                      <p:cBhvr>
                                        <p:cTn id="58" dur="500" fill="hold"/>
                                        <p:tgtEl>
                                          <p:spTgt spid="222"/>
                                        </p:tgtEl>
                                        <p:attrNameLst>
                                          <p:attrName>ppt_w</p:attrName>
                                        </p:attrNameLst>
                                      </p:cBhvr>
                                      <p:tavLst>
                                        <p:tav tm="0">
                                          <p:val>
                                            <p:fltVal val="0"/>
                                          </p:val>
                                        </p:tav>
                                        <p:tav tm="100000">
                                          <p:val>
                                            <p:strVal val="#ppt_w"/>
                                          </p:val>
                                        </p:tav>
                                      </p:tavLst>
                                    </p:anim>
                                    <p:anim calcmode="lin" valueType="num">
                                      <p:cBhvr>
                                        <p:cTn id="59" dur="500" fill="hold"/>
                                        <p:tgtEl>
                                          <p:spTgt spid="222"/>
                                        </p:tgtEl>
                                        <p:attrNameLst>
                                          <p:attrName>ppt_h</p:attrName>
                                        </p:attrNameLst>
                                      </p:cBhvr>
                                      <p:tavLst>
                                        <p:tav tm="0">
                                          <p:val>
                                            <p:fltVal val="0"/>
                                          </p:val>
                                        </p:tav>
                                        <p:tav tm="100000">
                                          <p:val>
                                            <p:strVal val="#ppt_h"/>
                                          </p:val>
                                        </p:tav>
                                      </p:tavLst>
                                    </p:anim>
                                    <p:animEffect transition="in" filter="fade">
                                      <p:cBhvr>
                                        <p:cTn id="60"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ldLvl="0" animBg="1"/>
      <p:bldP spid="213" grpId="0" bldLvl="0" animBg="1"/>
      <p:bldP spid="214" grpId="0" bldLvl="0" animBg="1"/>
      <p:bldP spid="215" grpId="0" bldLvl="0" animBg="1"/>
      <p:bldP spid="216" grpId="0" bldLvl="0" animBg="1"/>
      <p:bldP spid="217" grpId="0" bldLvl="0" animBg="1"/>
      <p:bldP spid="218" grpId="0" bldLvl="0" animBg="1"/>
      <p:bldP spid="219" grpId="0" bldLvl="0" animBg="1"/>
      <p:bldP spid="220" grpId="0" bldLvl="0" animBg="1"/>
      <p:bldP spid="221" grpId="0" bldLvl="0" animBg="1"/>
      <p:bldP spid="222" grpId="0"/>
      <p:bldP spid="223" grpId="0"/>
      <p:bldP spid="224" grpId="0"/>
      <p:bldP spid="22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val 5"/>
          <p:cNvSpPr>
            <a:spLocks noChangeArrowheads="1"/>
          </p:cNvSpPr>
          <p:nvPr/>
        </p:nvSpPr>
        <p:spPr bwMode="auto">
          <a:xfrm>
            <a:off x="3644336" y="1421840"/>
            <a:ext cx="767634" cy="76890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3" name="Oval 6"/>
          <p:cNvSpPr>
            <a:spLocks noChangeArrowheads="1"/>
          </p:cNvSpPr>
          <p:nvPr/>
        </p:nvSpPr>
        <p:spPr bwMode="auto">
          <a:xfrm>
            <a:off x="4581562" y="1558279"/>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4" name="Oval 7"/>
          <p:cNvSpPr>
            <a:spLocks noChangeArrowheads="1"/>
          </p:cNvSpPr>
          <p:nvPr/>
        </p:nvSpPr>
        <p:spPr bwMode="auto">
          <a:xfrm>
            <a:off x="4111036" y="1949746"/>
            <a:ext cx="767634" cy="76763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5" name="Oval 8"/>
          <p:cNvSpPr>
            <a:spLocks noChangeArrowheads="1"/>
          </p:cNvSpPr>
          <p:nvPr/>
        </p:nvSpPr>
        <p:spPr bwMode="auto">
          <a:xfrm>
            <a:off x="4601964" y="1934445"/>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6" name="Oval 9"/>
          <p:cNvSpPr>
            <a:spLocks noChangeArrowheads="1"/>
          </p:cNvSpPr>
          <p:nvPr/>
        </p:nvSpPr>
        <p:spPr bwMode="auto">
          <a:xfrm>
            <a:off x="4891422" y="2223902"/>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7" name="Oval 10"/>
          <p:cNvSpPr>
            <a:spLocks noChangeArrowheads="1"/>
          </p:cNvSpPr>
          <p:nvPr/>
        </p:nvSpPr>
        <p:spPr bwMode="auto">
          <a:xfrm>
            <a:off x="3819030" y="2455977"/>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8" name="Oval 11"/>
          <p:cNvSpPr>
            <a:spLocks noChangeArrowheads="1"/>
          </p:cNvSpPr>
          <p:nvPr/>
        </p:nvSpPr>
        <p:spPr bwMode="auto">
          <a:xfrm>
            <a:off x="3198038" y="2257055"/>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3" name="Rectangle 24"/>
          <p:cNvSpPr>
            <a:spLocks noChangeArrowheads="1"/>
          </p:cNvSpPr>
          <p:nvPr/>
        </p:nvSpPr>
        <p:spPr bwMode="auto">
          <a:xfrm>
            <a:off x="3382804" y="3161824"/>
            <a:ext cx="2224088" cy="118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#4</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：为欧洲企业在美国法院应诉提供“外国主权强制”的抗辩依据</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“雷明顿诉北美飞利浦公司反垄断案”、“西屋电气公司铀资源垄断案”中，都通过阻断法并利用“外国主权强制”对美国的域外管辖权进行反制。</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4" name="Rectangle 24"/>
          <p:cNvSpPr>
            <a:spLocks noChangeArrowheads="1"/>
          </p:cNvSpPr>
          <p:nvPr/>
        </p:nvSpPr>
        <p:spPr bwMode="auto">
          <a:xfrm>
            <a:off x="240507" y="2670810"/>
            <a:ext cx="2680811" cy="118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#3</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从内部提供促使美国政府改变特定单边对外经济制裁政策的动力</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《阻断法案》带来的法律冲突</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给在欧盟存在业务的美国企业带来重大风险；</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企业所受到的压力会反馈到美国政府，并迫使政府采取措施减少法律冲突对企业的不利影响。</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5" name="Rectangle 24"/>
          <p:cNvSpPr>
            <a:spLocks noChangeArrowheads="1"/>
          </p:cNvSpPr>
          <p:nvPr/>
        </p:nvSpPr>
        <p:spPr bwMode="auto">
          <a:xfrm>
            <a:off x="609124" y="1034415"/>
            <a:ext cx="2722245" cy="37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：以法律形式明确欧盟在相关国际问题上的政治立场</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7" name="矩形 226"/>
          <p:cNvSpPr/>
          <p:nvPr/>
        </p:nvSpPr>
        <p:spPr>
          <a:xfrm>
            <a:off x="3549016" y="1482567"/>
            <a:ext cx="2065496" cy="11273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对欧盟的意义</a:t>
            </a: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捍卫政治和经济主权的决心</a:t>
            </a:r>
            <a:endParaRPr kumimoji="0" lang="en-US" altLang="zh-CN" sz="11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11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233" name="图片 232"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51358"/>
            <a:ext cx="717169" cy="268392"/>
          </a:xfrm>
          <a:prstGeom prst="rect">
            <a:avLst/>
          </a:prstGeom>
        </p:spPr>
      </p:pic>
      <p:sp>
        <p:nvSpPr>
          <p:cNvPr id="2" name="Rectangle 24"/>
          <p:cNvSpPr>
            <a:spLocks noChangeArrowheads="1"/>
          </p:cNvSpPr>
          <p:nvPr/>
        </p:nvSpPr>
        <p:spPr bwMode="auto">
          <a:xfrm>
            <a:off x="222885" y="1656398"/>
            <a:ext cx="2722245" cy="37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：为欧盟同美国在对外经济制裁问题上的谈判提供重要筹码</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Rectangle 24"/>
          <p:cNvSpPr>
            <a:spLocks noChangeArrowheads="1"/>
          </p:cNvSpPr>
          <p:nvPr/>
        </p:nvSpPr>
        <p:spPr bwMode="auto">
          <a:xfrm>
            <a:off x="5964079" y="1302068"/>
            <a:ext cx="3062288" cy="14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#6</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：影响欧洲企业的商业决策，改变欧盟在应对美国制裁问题上处于的完全被动局面</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050" dirty="0">
                <a:solidFill>
                  <a:prstClr val="white">
                    <a:lumMod val="50000"/>
                  </a:prstClr>
                </a:solidFill>
                <a:latin typeface="微软雅黑" panose="020B0503020204020204" pitchFamily="34" charset="-122"/>
                <a:ea typeface="微软雅黑" panose="020B0503020204020204" pitchFamily="34" charset="-122"/>
              </a:rPr>
              <a:t>没有美国业务的小型企业会更倾向于不执行美国的制裁政策并利用欧盟《阻断法案》维护利益；</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1050" dirty="0">
                <a:solidFill>
                  <a:prstClr val="white">
                    <a:lumMod val="50000"/>
                  </a:prstClr>
                </a:solidFill>
                <a:latin typeface="微软雅黑" panose="020B0503020204020204" pitchFamily="34" charset="-122"/>
                <a:ea typeface="微软雅黑" panose="020B0503020204020204" pitchFamily="34" charset="-122"/>
              </a:rPr>
              <a:t>有美国或国际业务的大型企业或跨国公司，如果决定退出涉美制裁国家的业务，则要做好被欧盟处罚的准备。</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6136958" y="3658553"/>
            <a:ext cx="2716054" cy="9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#5</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：为欧洲企业在商事合同中提供普遍和有效的法律保护</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受到欧盟《阻断法案》保护的欧洲企业违反美国制裁规则但符合欧盟《阻断法案》规定的行为，</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并不构成该合同项下的违约</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Rectangle 24"/>
          <p:cNvSpPr>
            <a:spLocks noChangeArrowheads="1"/>
          </p:cNvSpPr>
          <p:nvPr/>
        </p:nvSpPr>
        <p:spPr bwMode="auto">
          <a:xfrm>
            <a:off x="6303645" y="659130"/>
            <a:ext cx="2722245" cy="17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#7</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：给相关问题的政治解决留下足够的空间</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2" name="Rectangle 18"/>
          <p:cNvSpPr>
            <a:spLocks noChangeArrowheads="1"/>
          </p:cNvSpPr>
          <p:nvPr/>
        </p:nvSpPr>
        <p:spPr bwMode="auto">
          <a:xfrm>
            <a:off x="463550" y="195487"/>
            <a:ext cx="2821285"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欧盟《阻断法案》的</a:t>
            </a:r>
            <a:r>
              <a:rPr lang="zh-CN" altLang="en-US" sz="1995" b="1" noProof="0" dirty="0">
                <a:solidFill>
                  <a:srgbClr val="1F497D">
                    <a:lumMod val="60000"/>
                    <a:lumOff val="40000"/>
                  </a:srgbClr>
                </a:solidFill>
                <a:latin typeface="微软雅黑" panose="020B0503020204020204" pitchFamily="34" charset="-122"/>
                <a:ea typeface="微软雅黑" panose="020B0503020204020204" pitchFamily="34" charset="-122"/>
                <a:cs typeface="Arial" panose="020B0604020202020204" pitchFamily="34" charset="0"/>
                <a:sym typeface="+mn-ea"/>
              </a:rPr>
              <a:t>意义</a:t>
            </a:r>
            <a:endParaRPr kumimoji="0" lang="en-US" altLang="zh-CN"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500"/>
                                        <p:tgtEl>
                                          <p:spTgt spid="217"/>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214"/>
                                        </p:tgtEl>
                                        <p:attrNameLst>
                                          <p:attrName>style.visibility</p:attrName>
                                        </p:attrNameLst>
                                      </p:cBhvr>
                                      <p:to>
                                        <p:strVal val="visible"/>
                                      </p:to>
                                    </p:set>
                                    <p:animEffect transition="in" filter="fade">
                                      <p:cBhvr>
                                        <p:cTn id="13" dur="500"/>
                                        <p:tgtEl>
                                          <p:spTgt spid="214"/>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12"/>
                                        </p:tgtEl>
                                        <p:attrNameLst>
                                          <p:attrName>style.visibility</p:attrName>
                                        </p:attrNameLst>
                                      </p:cBhvr>
                                      <p:to>
                                        <p:strVal val="visible"/>
                                      </p:to>
                                    </p:set>
                                    <p:animEffect transition="in" filter="fade">
                                      <p:cBhvr>
                                        <p:cTn id="16" dur="500"/>
                                        <p:tgtEl>
                                          <p:spTgt spid="212"/>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215"/>
                                        </p:tgtEl>
                                        <p:attrNameLst>
                                          <p:attrName>style.visibility</p:attrName>
                                        </p:attrNameLst>
                                      </p:cBhvr>
                                      <p:to>
                                        <p:strVal val="visible"/>
                                      </p:to>
                                    </p:set>
                                    <p:animEffect transition="in" filter="fade">
                                      <p:cBhvr>
                                        <p:cTn id="19" dur="500"/>
                                        <p:tgtEl>
                                          <p:spTgt spid="215"/>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213"/>
                                        </p:tgtEl>
                                        <p:attrNameLst>
                                          <p:attrName>style.visibility</p:attrName>
                                        </p:attrNameLst>
                                      </p:cBhvr>
                                      <p:to>
                                        <p:strVal val="visible"/>
                                      </p:to>
                                    </p:set>
                                    <p:animEffect transition="in" filter="fade">
                                      <p:cBhvr>
                                        <p:cTn id="22" dur="500"/>
                                        <p:tgtEl>
                                          <p:spTgt spid="21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6"/>
                                        </p:tgtEl>
                                        <p:attrNameLst>
                                          <p:attrName>style.visibility</p:attrName>
                                        </p:attrNameLst>
                                      </p:cBhvr>
                                      <p:to>
                                        <p:strVal val="visible"/>
                                      </p:to>
                                    </p:set>
                                    <p:animEffect transition="in" filter="fade">
                                      <p:cBhvr>
                                        <p:cTn id="25" dur="500"/>
                                        <p:tgtEl>
                                          <p:spTgt spid="216"/>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225"/>
                                        </p:tgtEl>
                                        <p:attrNameLst>
                                          <p:attrName>style.visibility</p:attrName>
                                        </p:attrNameLst>
                                      </p:cBhvr>
                                      <p:to>
                                        <p:strVal val="visible"/>
                                      </p:to>
                                    </p:set>
                                    <p:anim calcmode="lin" valueType="num">
                                      <p:cBhvr>
                                        <p:cTn id="28" dur="500" fill="hold"/>
                                        <p:tgtEl>
                                          <p:spTgt spid="225"/>
                                        </p:tgtEl>
                                        <p:attrNameLst>
                                          <p:attrName>ppt_w</p:attrName>
                                        </p:attrNameLst>
                                      </p:cBhvr>
                                      <p:tavLst>
                                        <p:tav tm="0">
                                          <p:val>
                                            <p:fltVal val="0"/>
                                          </p:val>
                                        </p:tav>
                                        <p:tav tm="100000">
                                          <p:val>
                                            <p:strVal val="#ppt_w"/>
                                          </p:val>
                                        </p:tav>
                                      </p:tavLst>
                                    </p:anim>
                                    <p:anim calcmode="lin" valueType="num">
                                      <p:cBhvr>
                                        <p:cTn id="29" dur="500" fill="hold"/>
                                        <p:tgtEl>
                                          <p:spTgt spid="225"/>
                                        </p:tgtEl>
                                        <p:attrNameLst>
                                          <p:attrName>ppt_h</p:attrName>
                                        </p:attrNameLst>
                                      </p:cBhvr>
                                      <p:tavLst>
                                        <p:tav tm="0">
                                          <p:val>
                                            <p:fltVal val="0"/>
                                          </p:val>
                                        </p:tav>
                                        <p:tav tm="100000">
                                          <p:val>
                                            <p:strVal val="#ppt_h"/>
                                          </p:val>
                                        </p:tav>
                                      </p:tavLst>
                                    </p:anim>
                                    <p:animEffect transition="in" filter="fade">
                                      <p:cBhvr>
                                        <p:cTn id="30" dur="500"/>
                                        <p:tgtEl>
                                          <p:spTgt spid="225"/>
                                        </p:tgtEl>
                                      </p:cBhvr>
                                    </p:animEffect>
                                  </p:childTnLst>
                                </p:cTn>
                              </p:par>
                              <p:par>
                                <p:cTn id="31" presetID="53" presetClass="entr" presetSubtype="16" fill="hold" grpId="0" nodeType="withEffect">
                                  <p:stCondLst>
                                    <p:cond delay="2000"/>
                                  </p:stCondLst>
                                  <p:childTnLst>
                                    <p:set>
                                      <p:cBhvr>
                                        <p:cTn id="32" dur="1" fill="hold">
                                          <p:stCondLst>
                                            <p:cond delay="0"/>
                                          </p:stCondLst>
                                        </p:cTn>
                                        <p:tgtEl>
                                          <p:spTgt spid="224"/>
                                        </p:tgtEl>
                                        <p:attrNameLst>
                                          <p:attrName>style.visibility</p:attrName>
                                        </p:attrNameLst>
                                      </p:cBhvr>
                                      <p:to>
                                        <p:strVal val="visible"/>
                                      </p:to>
                                    </p:set>
                                    <p:anim calcmode="lin" valueType="num">
                                      <p:cBhvr>
                                        <p:cTn id="33" dur="500" fill="hold"/>
                                        <p:tgtEl>
                                          <p:spTgt spid="224"/>
                                        </p:tgtEl>
                                        <p:attrNameLst>
                                          <p:attrName>ppt_w</p:attrName>
                                        </p:attrNameLst>
                                      </p:cBhvr>
                                      <p:tavLst>
                                        <p:tav tm="0">
                                          <p:val>
                                            <p:fltVal val="0"/>
                                          </p:val>
                                        </p:tav>
                                        <p:tav tm="100000">
                                          <p:val>
                                            <p:strVal val="#ppt_w"/>
                                          </p:val>
                                        </p:tav>
                                      </p:tavLst>
                                    </p:anim>
                                    <p:anim calcmode="lin" valueType="num">
                                      <p:cBhvr>
                                        <p:cTn id="34" dur="500" fill="hold"/>
                                        <p:tgtEl>
                                          <p:spTgt spid="224"/>
                                        </p:tgtEl>
                                        <p:attrNameLst>
                                          <p:attrName>ppt_h</p:attrName>
                                        </p:attrNameLst>
                                      </p:cBhvr>
                                      <p:tavLst>
                                        <p:tav tm="0">
                                          <p:val>
                                            <p:fltVal val="0"/>
                                          </p:val>
                                        </p:tav>
                                        <p:tav tm="100000">
                                          <p:val>
                                            <p:strVal val="#ppt_h"/>
                                          </p:val>
                                        </p:tav>
                                      </p:tavLst>
                                    </p:anim>
                                    <p:animEffect transition="in" filter="fade">
                                      <p:cBhvr>
                                        <p:cTn id="35" dur="500"/>
                                        <p:tgtEl>
                                          <p:spTgt spid="224"/>
                                        </p:tgtEl>
                                      </p:cBhvr>
                                    </p:animEffect>
                                  </p:childTnLst>
                                </p:cTn>
                              </p:par>
                              <p:par>
                                <p:cTn id="36" presetID="53" presetClass="entr" presetSubtype="16" fill="hold" grpId="0" nodeType="withEffect">
                                  <p:stCondLst>
                                    <p:cond delay="2500"/>
                                  </p:stCondLst>
                                  <p:childTnLst>
                                    <p:set>
                                      <p:cBhvr>
                                        <p:cTn id="37" dur="1" fill="hold">
                                          <p:stCondLst>
                                            <p:cond delay="0"/>
                                          </p:stCondLst>
                                        </p:cTn>
                                        <p:tgtEl>
                                          <p:spTgt spid="223"/>
                                        </p:tgtEl>
                                        <p:attrNameLst>
                                          <p:attrName>style.visibility</p:attrName>
                                        </p:attrNameLst>
                                      </p:cBhvr>
                                      <p:to>
                                        <p:strVal val="visible"/>
                                      </p:to>
                                    </p:set>
                                    <p:anim calcmode="lin" valueType="num">
                                      <p:cBhvr>
                                        <p:cTn id="38" dur="500" fill="hold"/>
                                        <p:tgtEl>
                                          <p:spTgt spid="223"/>
                                        </p:tgtEl>
                                        <p:attrNameLst>
                                          <p:attrName>ppt_w</p:attrName>
                                        </p:attrNameLst>
                                      </p:cBhvr>
                                      <p:tavLst>
                                        <p:tav tm="0">
                                          <p:val>
                                            <p:fltVal val="0"/>
                                          </p:val>
                                        </p:tav>
                                        <p:tav tm="100000">
                                          <p:val>
                                            <p:strVal val="#ppt_w"/>
                                          </p:val>
                                        </p:tav>
                                      </p:tavLst>
                                    </p:anim>
                                    <p:anim calcmode="lin" valueType="num">
                                      <p:cBhvr>
                                        <p:cTn id="39" dur="500" fill="hold"/>
                                        <p:tgtEl>
                                          <p:spTgt spid="223"/>
                                        </p:tgtEl>
                                        <p:attrNameLst>
                                          <p:attrName>ppt_h</p:attrName>
                                        </p:attrNameLst>
                                      </p:cBhvr>
                                      <p:tavLst>
                                        <p:tav tm="0">
                                          <p:val>
                                            <p:fltVal val="0"/>
                                          </p:val>
                                        </p:tav>
                                        <p:tav tm="100000">
                                          <p:val>
                                            <p:strVal val="#ppt_h"/>
                                          </p:val>
                                        </p:tav>
                                      </p:tavLst>
                                    </p:anim>
                                    <p:animEffect transition="in" filter="fade">
                                      <p:cBhvr>
                                        <p:cTn id="40" dur="500"/>
                                        <p:tgtEl>
                                          <p:spTgt spid="22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27"/>
                                        </p:tgtEl>
                                        <p:attrNameLst>
                                          <p:attrName>style.visibility</p:attrName>
                                        </p:attrNameLst>
                                      </p:cBhvr>
                                      <p:to>
                                        <p:strVal val="visible"/>
                                      </p:to>
                                    </p:set>
                                    <p:animEffect transition="in" filter="fade">
                                      <p:cBhvr>
                                        <p:cTn id="43" dur="500"/>
                                        <p:tgtEl>
                                          <p:spTgt spid="227"/>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0"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par>
                                <p:cTn id="54" presetID="53" presetClass="entr" presetSubtype="16" fill="hold" grpId="0" nodeType="withEffect">
                                  <p:stCondLst>
                                    <p:cond delay="2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grpId="0" nodeType="withEffect">
                                  <p:stCondLst>
                                    <p:cond delay="15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47" presetClass="entr" presetSubtype="0" fill="hold" grpId="0" nodeType="withEffect">
                                  <p:stCondLst>
                                    <p:cond delay="7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300"/>
                                        <p:tgtEl>
                                          <p:spTgt spid="12"/>
                                        </p:tgtEl>
                                      </p:cBhvr>
                                    </p:animEffect>
                                    <p:anim calcmode="lin" valueType="num">
                                      <p:cBhvr>
                                        <p:cTn id="67" dur="300" fill="hold"/>
                                        <p:tgtEl>
                                          <p:spTgt spid="12"/>
                                        </p:tgtEl>
                                        <p:attrNameLst>
                                          <p:attrName>ppt_x</p:attrName>
                                        </p:attrNameLst>
                                      </p:cBhvr>
                                      <p:tavLst>
                                        <p:tav tm="0">
                                          <p:val>
                                            <p:strVal val="#ppt_x"/>
                                          </p:val>
                                        </p:tav>
                                        <p:tav tm="100000">
                                          <p:val>
                                            <p:strVal val="#ppt_x"/>
                                          </p:val>
                                        </p:tav>
                                      </p:tavLst>
                                    </p:anim>
                                    <p:anim calcmode="lin" valueType="num">
                                      <p:cBhvr>
                                        <p:cTn id="68"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ldLvl="0" animBg="1"/>
      <p:bldP spid="213" grpId="0" bldLvl="0" animBg="1"/>
      <p:bldP spid="214" grpId="0" bldLvl="0" animBg="1"/>
      <p:bldP spid="215" grpId="0" bldLvl="0" animBg="1"/>
      <p:bldP spid="216" grpId="0" bldLvl="0" animBg="1"/>
      <p:bldP spid="217" grpId="0" bldLvl="0" animBg="1"/>
      <p:bldP spid="218" grpId="0" bldLvl="0" animBg="1"/>
      <p:bldP spid="223" grpId="0"/>
      <p:bldP spid="224" grpId="0"/>
      <p:bldP spid="225" grpId="0"/>
      <p:bldP spid="227" grpId="0" bldLvl="0" animBg="1"/>
      <p:bldP spid="2" grpId="0"/>
      <p:bldP spid="7" grpId="0"/>
      <p:bldP spid="9" grpId="0"/>
      <p:bldP spid="11"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18"/>
          <p:cNvSpPr>
            <a:spLocks noChangeArrowheads="1"/>
          </p:cNvSpPr>
          <p:nvPr/>
        </p:nvSpPr>
        <p:spPr bwMode="auto">
          <a:xfrm>
            <a:off x="463550" y="195487"/>
            <a:ext cx="2821285"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欧盟《阻断法案》的意义</a:t>
            </a:r>
            <a:endParaRPr kumimoji="0" lang="en-US" altLang="zh-CN"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12" name="Oval 5"/>
          <p:cNvSpPr>
            <a:spLocks noChangeArrowheads="1"/>
          </p:cNvSpPr>
          <p:nvPr/>
        </p:nvSpPr>
        <p:spPr bwMode="auto">
          <a:xfrm>
            <a:off x="3644336" y="1421840"/>
            <a:ext cx="767634" cy="76890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3" name="Oval 6"/>
          <p:cNvSpPr>
            <a:spLocks noChangeArrowheads="1"/>
          </p:cNvSpPr>
          <p:nvPr/>
        </p:nvSpPr>
        <p:spPr bwMode="auto">
          <a:xfrm>
            <a:off x="4581562" y="1558279"/>
            <a:ext cx="592940" cy="592940"/>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4" name="Oval 7"/>
          <p:cNvSpPr>
            <a:spLocks noChangeArrowheads="1"/>
          </p:cNvSpPr>
          <p:nvPr/>
        </p:nvSpPr>
        <p:spPr bwMode="auto">
          <a:xfrm>
            <a:off x="4111036" y="1949746"/>
            <a:ext cx="767634" cy="76763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5" name="Oval 8"/>
          <p:cNvSpPr>
            <a:spLocks noChangeArrowheads="1"/>
          </p:cNvSpPr>
          <p:nvPr/>
        </p:nvSpPr>
        <p:spPr bwMode="auto">
          <a:xfrm>
            <a:off x="4601964" y="1934445"/>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6" name="Oval 9"/>
          <p:cNvSpPr>
            <a:spLocks noChangeArrowheads="1"/>
          </p:cNvSpPr>
          <p:nvPr/>
        </p:nvSpPr>
        <p:spPr bwMode="auto">
          <a:xfrm>
            <a:off x="4891422" y="2223902"/>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7" name="Oval 10"/>
          <p:cNvSpPr>
            <a:spLocks noChangeArrowheads="1"/>
          </p:cNvSpPr>
          <p:nvPr/>
        </p:nvSpPr>
        <p:spPr bwMode="auto">
          <a:xfrm>
            <a:off x="3819030" y="2455977"/>
            <a:ext cx="723004" cy="723004"/>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8" name="Oval 11"/>
          <p:cNvSpPr>
            <a:spLocks noChangeArrowheads="1"/>
          </p:cNvSpPr>
          <p:nvPr/>
        </p:nvSpPr>
        <p:spPr bwMode="auto">
          <a:xfrm>
            <a:off x="3198038" y="2257055"/>
            <a:ext cx="563611" cy="55978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3" name="Rectangle 24"/>
          <p:cNvSpPr>
            <a:spLocks noChangeArrowheads="1"/>
          </p:cNvSpPr>
          <p:nvPr/>
        </p:nvSpPr>
        <p:spPr bwMode="auto">
          <a:xfrm>
            <a:off x="6156176" y="1201208"/>
            <a:ext cx="2818448" cy="1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#3</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：政治环境</a:t>
            </a: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900" dirty="0">
                <a:solidFill>
                  <a:prstClr val="white">
                    <a:lumMod val="50000"/>
                  </a:prstClr>
                </a:solidFill>
                <a:latin typeface="微软雅黑" panose="020B0503020204020204" pitchFamily="34" charset="-122"/>
                <a:ea typeface="微软雅黑" panose="020B0503020204020204" pitchFamily="34" charset="-122"/>
              </a:rPr>
              <a:t>特朗普政府执政后，美国对欧盟的阻断法案表示反对：</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900" dirty="0">
                <a:solidFill>
                  <a:prstClr val="white">
                    <a:lumMod val="50000"/>
                  </a:prstClr>
                </a:solidFill>
                <a:latin typeface="微软雅黑" panose="020B0503020204020204" pitchFamily="34" charset="-122"/>
                <a:ea typeface="微软雅黑" panose="020B0503020204020204" pitchFamily="34" charset="-122"/>
              </a:rPr>
              <a:t>对违反美国制裁规则的欧洲企业进行了严厉警告或制裁；</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300"/>
              </a:spcBef>
              <a:spcAft>
                <a:spcPts val="0"/>
              </a:spcAft>
              <a:buClrTx/>
              <a:buSzTx/>
              <a:buFontTx/>
              <a:buNone/>
              <a:defRPr/>
            </a:pPr>
            <a:r>
              <a:rPr lang="zh-CN" altLang="en-US" sz="900" dirty="0">
                <a:solidFill>
                  <a:prstClr val="white">
                    <a:lumMod val="50000"/>
                  </a:prstClr>
                </a:solidFill>
                <a:latin typeface="微软雅黑" panose="020B0503020204020204" pitchFamily="34" charset="-122"/>
                <a:ea typeface="微软雅黑" panose="020B0503020204020204" pitchFamily="34" charset="-122"/>
              </a:rPr>
              <a:t>认为欧洲的公司和银行为了规避美国制裁的风险会主动退出相关业务。特朗普强硬的单边经济制裁政策已对欧盟的政治和经济利益造成了实质性影响，打破了传统的外交平衡。拜登政府改变了对欧贸易态度，以修复这一平衡。</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4" name="Rectangle 24"/>
          <p:cNvSpPr>
            <a:spLocks noChangeArrowheads="1"/>
          </p:cNvSpPr>
          <p:nvPr/>
        </p:nvSpPr>
        <p:spPr bwMode="auto">
          <a:xfrm>
            <a:off x="2024100" y="3056695"/>
            <a:ext cx="5035868" cy="16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#2</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法律实践</a:t>
            </a:r>
            <a:endPar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endParaRPr>
          </a:p>
          <a:p>
            <a:pPr marL="128905" marR="0" lvl="0" indent="-128905" algn="l" defTabSz="914400" rtl="0" eaLnBrk="1" fontAlgn="auto" latinLnBrk="0" hangingPunct="1">
              <a:lnSpc>
                <a:spcPct val="120000"/>
              </a:lnSpc>
              <a:spcBef>
                <a:spcPts val="300"/>
              </a:spcBef>
              <a:spcAft>
                <a:spcPts val="0"/>
              </a:spcAft>
              <a:buClrTx/>
              <a:buSzTx/>
              <a:buFont typeface="Wingdings" panose="05000000000000000000" charset="0"/>
              <a:buChar char="Ø"/>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1997年</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“STET案”</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中，欧盟宣布对</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意大利</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电信公司STET遵守美国对古巴经济制裁政策的行为按《阻断法案》启动调查，该案随着欧盟和美国在该问题上达成一揽子</a:t>
            </a:r>
            <a:r>
              <a:rPr kumimoji="0" lang="zh-CN" altLang="en-US" sz="105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政治妥协方案</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得到解决。</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128905" marR="0" lvl="0" indent="-128905" algn="l" defTabSz="914400" rtl="0" eaLnBrk="1" fontAlgn="auto" latinLnBrk="0" hangingPunct="1">
              <a:lnSpc>
                <a:spcPct val="120000"/>
              </a:lnSpc>
              <a:spcBef>
                <a:spcPts val="300"/>
              </a:spcBef>
              <a:spcAft>
                <a:spcPts val="0"/>
              </a:spcAft>
              <a:buClrTx/>
              <a:buSzTx/>
              <a:buFont typeface="Wingdings" panose="05000000000000000000" charset="0"/>
              <a:buChar char="Ø"/>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2007年</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“BAWAG案”</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中，一家美国公司在收购</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奥地利</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BAWAG银行时，BAWAG关闭了约100名古巴人开立的账户以满足美国对古巴的制裁规定。奥地利认为BAWAG违反了欧盟《阻断法案》，并表示将会采取司法程序。美国政府介入并宣布给予BAWAG适用美国对古巴制裁规则的豁免，案件</a:t>
            </a:r>
            <a:r>
              <a:rPr kumimoji="0" lang="zh-CN" altLang="en-US" sz="105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获政治解决</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5" name="Rectangle 24"/>
          <p:cNvSpPr>
            <a:spLocks noChangeArrowheads="1"/>
          </p:cNvSpPr>
          <p:nvPr/>
        </p:nvSpPr>
        <p:spPr bwMode="auto">
          <a:xfrm>
            <a:off x="633413" y="1182052"/>
            <a:ext cx="2722245" cy="12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0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mn-ea"/>
              </a:rPr>
              <a:t>：历史角度</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从历史来看，美国在</a:t>
            </a:r>
            <a:r>
              <a:rPr kumimoji="0" lang="zh-CN" altLang="en-US" sz="1050"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rPr>
              <a:t>事实上受制于欧盟《阻断法案》</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并同欧盟在对外经济制裁问题上做出了外交和政治妥协</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美国限制《赫尔姆斯-伯顿法案》和《达马托法案》域外效果条款对欧盟的适用</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7" name="矩形 226"/>
          <p:cNvSpPr/>
          <p:nvPr/>
        </p:nvSpPr>
        <p:spPr>
          <a:xfrm>
            <a:off x="3549016" y="1421606"/>
            <a:ext cx="2183606" cy="11567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对美国的影响</a:t>
            </a: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100" b="1" dirty="0">
                <a:solidFill>
                  <a:schemeClr val="accent6">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经济和政治利益上的平衡</a:t>
            </a:r>
            <a:endParaRPr lang="zh-CN" altLang="en-US" sz="1100" b="1" dirty="0">
              <a:solidFill>
                <a:schemeClr val="accent6">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endParaRPr kumimoji="0" lang="zh-CN" altLang="en-US"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233" name="图片 232"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51358"/>
            <a:ext cx="717169" cy="2683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300"/>
                                        <p:tgtEl>
                                          <p:spTgt spid="211"/>
                                        </p:tgtEl>
                                      </p:cBhvr>
                                    </p:animEffect>
                                    <p:anim calcmode="lin" valueType="num">
                                      <p:cBhvr>
                                        <p:cTn id="8" dur="300" fill="hold"/>
                                        <p:tgtEl>
                                          <p:spTgt spid="211"/>
                                        </p:tgtEl>
                                        <p:attrNameLst>
                                          <p:attrName>ppt_x</p:attrName>
                                        </p:attrNameLst>
                                      </p:cBhvr>
                                      <p:tavLst>
                                        <p:tav tm="0">
                                          <p:val>
                                            <p:strVal val="#ppt_x"/>
                                          </p:val>
                                        </p:tav>
                                        <p:tav tm="100000">
                                          <p:val>
                                            <p:strVal val="#ppt_x"/>
                                          </p:val>
                                        </p:tav>
                                      </p:tavLst>
                                    </p:anim>
                                    <p:anim calcmode="lin" valueType="num">
                                      <p:cBhvr>
                                        <p:cTn id="9" dur="300" fill="hold"/>
                                        <p:tgtEl>
                                          <p:spTgt spid="2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214"/>
                                        </p:tgtEl>
                                        <p:attrNameLst>
                                          <p:attrName>style.visibility</p:attrName>
                                        </p:attrNameLst>
                                      </p:cBhvr>
                                      <p:to>
                                        <p:strVal val="visible"/>
                                      </p:to>
                                    </p:set>
                                    <p:animEffect transition="in" filter="fade">
                                      <p:cBhvr>
                                        <p:cTn id="18" dur="500"/>
                                        <p:tgtEl>
                                          <p:spTgt spid="214"/>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212"/>
                                        </p:tgtEl>
                                        <p:attrNameLst>
                                          <p:attrName>style.visibility</p:attrName>
                                        </p:attrNameLst>
                                      </p:cBhvr>
                                      <p:to>
                                        <p:strVal val="visible"/>
                                      </p:to>
                                    </p:set>
                                    <p:animEffect transition="in" filter="fade">
                                      <p:cBhvr>
                                        <p:cTn id="21" dur="500"/>
                                        <p:tgtEl>
                                          <p:spTgt spid="212"/>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215"/>
                                        </p:tgtEl>
                                        <p:attrNameLst>
                                          <p:attrName>style.visibility</p:attrName>
                                        </p:attrNameLst>
                                      </p:cBhvr>
                                      <p:to>
                                        <p:strVal val="visible"/>
                                      </p:to>
                                    </p:set>
                                    <p:animEffect transition="in" filter="fade">
                                      <p:cBhvr>
                                        <p:cTn id="24" dur="500"/>
                                        <p:tgtEl>
                                          <p:spTgt spid="215"/>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500"/>
                                        <p:tgtEl>
                                          <p:spTgt spid="213"/>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216"/>
                                        </p:tgtEl>
                                        <p:attrNameLst>
                                          <p:attrName>style.visibility</p:attrName>
                                        </p:attrNameLst>
                                      </p:cBhvr>
                                      <p:to>
                                        <p:strVal val="visible"/>
                                      </p:to>
                                    </p:set>
                                    <p:animEffect transition="in" filter="fade">
                                      <p:cBhvr>
                                        <p:cTn id="30" dur="500"/>
                                        <p:tgtEl>
                                          <p:spTgt spid="216"/>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24"/>
                                        </p:tgtEl>
                                        <p:attrNameLst>
                                          <p:attrName>style.visibility</p:attrName>
                                        </p:attrNameLst>
                                      </p:cBhvr>
                                      <p:to>
                                        <p:strVal val="visible"/>
                                      </p:to>
                                    </p:set>
                                    <p:anim calcmode="lin" valueType="num">
                                      <p:cBhvr>
                                        <p:cTn id="38" dur="500" fill="hold"/>
                                        <p:tgtEl>
                                          <p:spTgt spid="224"/>
                                        </p:tgtEl>
                                        <p:attrNameLst>
                                          <p:attrName>ppt_w</p:attrName>
                                        </p:attrNameLst>
                                      </p:cBhvr>
                                      <p:tavLst>
                                        <p:tav tm="0">
                                          <p:val>
                                            <p:fltVal val="0"/>
                                          </p:val>
                                        </p:tav>
                                        <p:tav tm="100000">
                                          <p:val>
                                            <p:strVal val="#ppt_w"/>
                                          </p:val>
                                        </p:tav>
                                      </p:tavLst>
                                    </p:anim>
                                    <p:anim calcmode="lin" valueType="num">
                                      <p:cBhvr>
                                        <p:cTn id="39" dur="500" fill="hold"/>
                                        <p:tgtEl>
                                          <p:spTgt spid="224"/>
                                        </p:tgtEl>
                                        <p:attrNameLst>
                                          <p:attrName>ppt_h</p:attrName>
                                        </p:attrNameLst>
                                      </p:cBhvr>
                                      <p:tavLst>
                                        <p:tav tm="0">
                                          <p:val>
                                            <p:fltVal val="0"/>
                                          </p:val>
                                        </p:tav>
                                        <p:tav tm="100000">
                                          <p:val>
                                            <p:strVal val="#ppt_h"/>
                                          </p:val>
                                        </p:tav>
                                      </p:tavLst>
                                    </p:anim>
                                    <p:animEffect transition="in" filter="fade">
                                      <p:cBhvr>
                                        <p:cTn id="40" dur="500"/>
                                        <p:tgtEl>
                                          <p:spTgt spid="224"/>
                                        </p:tgtEl>
                                      </p:cBhvr>
                                    </p:animEffect>
                                  </p:childTnLst>
                                </p:cTn>
                              </p:par>
                              <p:par>
                                <p:cTn id="41" presetID="53" presetClass="entr" presetSubtype="16" fill="hold" grpId="0" nodeType="withEffect">
                                  <p:stCondLst>
                                    <p:cond delay="2500"/>
                                  </p:stCondLst>
                                  <p:childTnLst>
                                    <p:set>
                                      <p:cBhvr>
                                        <p:cTn id="42" dur="1" fill="hold">
                                          <p:stCondLst>
                                            <p:cond delay="0"/>
                                          </p:stCondLst>
                                        </p:cTn>
                                        <p:tgtEl>
                                          <p:spTgt spid="223"/>
                                        </p:tgtEl>
                                        <p:attrNameLst>
                                          <p:attrName>style.visibility</p:attrName>
                                        </p:attrNameLst>
                                      </p:cBhvr>
                                      <p:to>
                                        <p:strVal val="visible"/>
                                      </p:to>
                                    </p:set>
                                    <p:anim calcmode="lin" valueType="num">
                                      <p:cBhvr>
                                        <p:cTn id="43" dur="500" fill="hold"/>
                                        <p:tgtEl>
                                          <p:spTgt spid="223"/>
                                        </p:tgtEl>
                                        <p:attrNameLst>
                                          <p:attrName>ppt_w</p:attrName>
                                        </p:attrNameLst>
                                      </p:cBhvr>
                                      <p:tavLst>
                                        <p:tav tm="0">
                                          <p:val>
                                            <p:fltVal val="0"/>
                                          </p:val>
                                        </p:tav>
                                        <p:tav tm="100000">
                                          <p:val>
                                            <p:strVal val="#ppt_w"/>
                                          </p:val>
                                        </p:tav>
                                      </p:tavLst>
                                    </p:anim>
                                    <p:anim calcmode="lin" valueType="num">
                                      <p:cBhvr>
                                        <p:cTn id="44" dur="500" fill="hold"/>
                                        <p:tgtEl>
                                          <p:spTgt spid="223"/>
                                        </p:tgtEl>
                                        <p:attrNameLst>
                                          <p:attrName>ppt_h</p:attrName>
                                        </p:attrNameLst>
                                      </p:cBhvr>
                                      <p:tavLst>
                                        <p:tav tm="0">
                                          <p:val>
                                            <p:fltVal val="0"/>
                                          </p:val>
                                        </p:tav>
                                        <p:tav tm="100000">
                                          <p:val>
                                            <p:strVal val="#ppt_h"/>
                                          </p:val>
                                        </p:tav>
                                      </p:tavLst>
                                    </p:anim>
                                    <p:animEffect transition="in" filter="fade">
                                      <p:cBhvr>
                                        <p:cTn id="45" dur="500"/>
                                        <p:tgtEl>
                                          <p:spTgt spid="223"/>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227"/>
                                        </p:tgtEl>
                                        <p:attrNameLst>
                                          <p:attrName>style.visibility</p:attrName>
                                        </p:attrNameLst>
                                      </p:cBhvr>
                                      <p:to>
                                        <p:strVal val="visible"/>
                                      </p:to>
                                    </p:set>
                                    <p:animEffect transition="in" filter="fade">
                                      <p:cBhvr>
                                        <p:cTn id="4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bldLvl="0" animBg="1"/>
      <p:bldP spid="213" grpId="0" bldLvl="0" animBg="1"/>
      <p:bldP spid="214" grpId="0" bldLvl="0" animBg="1"/>
      <p:bldP spid="215" grpId="0" bldLvl="0" animBg="1"/>
      <p:bldP spid="216" grpId="0" bldLvl="0" animBg="1"/>
      <p:bldP spid="217" grpId="0" bldLvl="0" animBg="1"/>
      <p:bldP spid="218" grpId="0" bldLvl="0" animBg="1"/>
      <p:bldP spid="223" grpId="0"/>
      <p:bldP spid="224" grpId="0"/>
      <p:bldP spid="225" grpId="0"/>
      <p:bldP spid="227"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p:nvPr/>
        </p:nvGrpSpPr>
        <p:grpSpPr>
          <a:xfrm>
            <a:off x="3104325" y="1365988"/>
            <a:ext cx="3706079" cy="2038013"/>
            <a:chOff x="4139098" y="1918556"/>
            <a:chExt cx="4941439" cy="2717350"/>
          </a:xfrm>
        </p:grpSpPr>
        <p:sp>
          <p:nvSpPr>
            <p:cNvPr id="8" name="Hexagon 11"/>
            <p:cNvSpPr/>
            <p:nvPr/>
          </p:nvSpPr>
          <p:spPr>
            <a:xfrm rot="16200000">
              <a:off x="6979066" y="2036368"/>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Shape 12"/>
            <p:cNvSpPr/>
            <p:nvPr/>
          </p:nvSpPr>
          <p:spPr bwMode="auto">
            <a:xfrm>
              <a:off x="7574338" y="2481349"/>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Hexagon 14"/>
            <p:cNvSpPr/>
            <p:nvPr/>
          </p:nvSpPr>
          <p:spPr>
            <a:xfrm rot="16200000">
              <a:off x="5836526" y="2103650"/>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Shape 15"/>
            <p:cNvSpPr/>
            <p:nvPr/>
          </p:nvSpPr>
          <p:spPr bwMode="auto">
            <a:xfrm>
              <a:off x="6272155" y="2430728"/>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Hexagon 17"/>
            <p:cNvSpPr/>
            <p:nvPr/>
          </p:nvSpPr>
          <p:spPr>
            <a:xfrm rot="16200000">
              <a:off x="7885599" y="3440969"/>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Shape 18"/>
            <p:cNvSpPr/>
            <p:nvPr/>
          </p:nvSpPr>
          <p:spPr bwMode="auto">
            <a:xfrm>
              <a:off x="8325724" y="3779288"/>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Hexagon 20"/>
            <p:cNvSpPr/>
            <p:nvPr/>
          </p:nvSpPr>
          <p:spPr>
            <a:xfrm rot="16200000">
              <a:off x="5000206" y="3141914"/>
              <a:ext cx="1552976" cy="13387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Shape 21"/>
            <p:cNvSpPr/>
            <p:nvPr/>
          </p:nvSpPr>
          <p:spPr bwMode="auto">
            <a:xfrm>
              <a:off x="5478251" y="3515325"/>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Hexagon 23"/>
            <p:cNvSpPr/>
            <p:nvPr/>
          </p:nvSpPr>
          <p:spPr>
            <a:xfrm rot="16200000">
              <a:off x="4065946" y="3494777"/>
              <a:ext cx="1060704" cy="9144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Shape 24"/>
            <p:cNvSpPr/>
            <p:nvPr/>
          </p:nvSpPr>
          <p:spPr bwMode="auto">
            <a:xfrm>
              <a:off x="4403492" y="3759238"/>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4" name="Group 49"/>
          <p:cNvGrpSpPr/>
          <p:nvPr/>
        </p:nvGrpSpPr>
        <p:grpSpPr>
          <a:xfrm>
            <a:off x="539751" y="996471"/>
            <a:ext cx="3453599" cy="714073"/>
            <a:chOff x="739458" y="1857598"/>
            <a:chExt cx="1778165" cy="952097"/>
          </a:xfrm>
        </p:grpSpPr>
        <p:sp>
          <p:nvSpPr>
            <p:cNvPr id="25" name="Rectangle 50"/>
            <p:cNvSpPr/>
            <p:nvPr/>
          </p:nvSpPr>
          <p:spPr>
            <a:xfrm flipH="1">
              <a:off x="739458" y="2134597"/>
              <a:ext cx="1778165" cy="675098"/>
            </a:xfrm>
            <a:prstGeom prst="rect">
              <a:avLst/>
            </a:prstGeom>
          </p:spPr>
          <p:txBody>
            <a:bodyPr wrap="square" lIns="0" tIns="0" rIns="108000" bIns="0">
              <a:norm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虽然多次威胁要使用欧盟《阻断法案》对相关主体进行处罚，但实践中却</a:t>
              </a:r>
              <a:r>
                <a:rPr kumimoji="0" lang="zh-CN" altLang="en-US" sz="10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rPr>
                <a:t>从未施行</a:t>
              </a:r>
              <a:r>
                <a:rPr kumimoji="0" lang="zh-CN" altLang="en-US" sz="105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9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TextBox 51"/>
            <p:cNvSpPr txBox="1"/>
            <p:nvPr/>
          </p:nvSpPr>
          <p:spPr>
            <a:xfrm flipH="1">
              <a:off x="739458" y="1857598"/>
              <a:ext cx="1778165" cy="276999"/>
            </a:xfrm>
            <a:prstGeom prst="rect">
              <a:avLst/>
            </a:prstGeom>
            <a:noFill/>
          </p:spPr>
          <p:txBody>
            <a:bodyPr wrap="none" lIns="0" tIns="0" rIns="108000" bIns="0">
              <a:no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 </a:t>
              </a:r>
              <a:r>
                <a:rPr kumimoji="0" lang="zh-CN" altLang="en-US"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执行力度不够</a:t>
              </a:r>
              <a:endParaRPr kumimoji="0" lang="zh-CN" altLang="en-US"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5B9BD5"/>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7" name="Group 52"/>
          <p:cNvGrpSpPr/>
          <p:nvPr/>
        </p:nvGrpSpPr>
        <p:grpSpPr>
          <a:xfrm>
            <a:off x="1236506" y="3752680"/>
            <a:ext cx="3207544" cy="894874"/>
            <a:chOff x="473576" y="1857598"/>
            <a:chExt cx="2044198" cy="1193165"/>
          </a:xfrm>
        </p:grpSpPr>
        <p:sp>
          <p:nvSpPr>
            <p:cNvPr id="28" name="Rectangle 53"/>
            <p:cNvSpPr/>
            <p:nvPr/>
          </p:nvSpPr>
          <p:spPr>
            <a:xfrm flipH="1">
              <a:off x="473576" y="2134458"/>
              <a:ext cx="2044198" cy="916305"/>
            </a:xfrm>
            <a:prstGeom prst="rect">
              <a:avLst/>
            </a:prstGeom>
          </p:spPr>
          <p:txBody>
            <a:bodyPr wrap="square" lIns="0" tIns="0" rIns="108000" bIns="0"/>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大型跨国公司趋利避害，往往会选择不遵守欧盟《阻断法案》；出于对欧洲本国企业的保护，欧盟对“故意疏忽”也往往会有选择性地采取较高的认定标准。</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TextBox 54"/>
            <p:cNvSpPr txBox="1"/>
            <p:nvPr/>
          </p:nvSpPr>
          <p:spPr>
            <a:xfrm flipH="1">
              <a:off x="739458" y="1857598"/>
              <a:ext cx="1778165" cy="276999"/>
            </a:xfrm>
            <a:prstGeom prst="rect">
              <a:avLst/>
            </a:prstGeom>
            <a:noFill/>
          </p:spPr>
          <p:txBody>
            <a:bodyPr wrap="none" lIns="0" tIns="0" rIns="108000" bIns="0">
              <a:no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 实施效果受制于企业自身的利益权衡 </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0" name="Group 55"/>
          <p:cNvGrpSpPr/>
          <p:nvPr/>
        </p:nvGrpSpPr>
        <p:grpSpPr>
          <a:xfrm>
            <a:off x="647407" y="2203345"/>
            <a:ext cx="2261171" cy="714073"/>
            <a:chOff x="739458" y="1857598"/>
            <a:chExt cx="1778165" cy="952097"/>
          </a:xfrm>
        </p:grpSpPr>
        <p:sp>
          <p:nvSpPr>
            <p:cNvPr id="31" name="Rectangle 56"/>
            <p:cNvSpPr/>
            <p:nvPr/>
          </p:nvSpPr>
          <p:spPr>
            <a:xfrm flipH="1">
              <a:off x="739458" y="2134597"/>
              <a:ext cx="1778165" cy="675098"/>
            </a:xfrm>
            <a:prstGeom prst="rect">
              <a:avLst/>
            </a:prstGeom>
          </p:spPr>
          <p:txBody>
            <a:bodyPr wrap="square" lIns="0" tIns="0" rIns="0" bIns="0" anchor="t" anchorCtr="0">
              <a:norm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增大了欧洲企业</a:t>
              </a:r>
              <a:r>
                <a:rPr kumimoji="0" lang="zh-CN" altLang="en-US" sz="10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rPr>
                <a:t>合规经营的风险</a:t>
              </a:r>
              <a:endParaRPr kumimoji="0" lang="zh-CN" altLang="en-US" sz="10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4" name="TextBox 57"/>
            <p:cNvSpPr txBox="1"/>
            <p:nvPr/>
          </p:nvSpPr>
          <p:spPr>
            <a:xfrm flipH="1">
              <a:off x="739458" y="1857598"/>
              <a:ext cx="1778165" cy="276999"/>
            </a:xfrm>
            <a:prstGeom prst="rect">
              <a:avLst/>
            </a:prstGeom>
            <a:noFill/>
          </p:spPr>
          <p:txBody>
            <a:bodyPr wrap="none" lIns="0" tIns="0" rIns="0" bIns="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4472C4">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 给企业带来商业上的不确定性</a:t>
              </a:r>
              <a:endParaRPr kumimoji="0" lang="en-US" altLang="zh-CN" sz="1400" b="1" i="0" u="none" strike="noStrike" kern="1200" cap="none" spc="0" normalizeH="0" baseline="0" noProof="0" dirty="0">
                <a:ln>
                  <a:noFill/>
                </a:ln>
                <a:solidFill>
                  <a:srgbClr val="4472C4">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5" name="Group 58"/>
          <p:cNvGrpSpPr/>
          <p:nvPr/>
        </p:nvGrpSpPr>
        <p:grpSpPr>
          <a:xfrm>
            <a:off x="6546533" y="1001554"/>
            <a:ext cx="2208371" cy="1224439"/>
            <a:chOff x="739458" y="1857598"/>
            <a:chExt cx="1778165" cy="952097"/>
          </a:xfrm>
        </p:grpSpPr>
        <p:sp>
          <p:nvSpPr>
            <p:cNvPr id="36" name="Rectangle 59"/>
            <p:cNvSpPr/>
            <p:nvPr/>
          </p:nvSpPr>
          <p:spPr>
            <a:xfrm flipH="1">
              <a:off x="739458" y="2134597"/>
              <a:ext cx="1778165" cy="675098"/>
            </a:xfrm>
            <a:prstGeom prst="rect">
              <a:avLst/>
            </a:prstGeom>
          </p:spPr>
          <p:txBody>
            <a:bodyPr wrap="square" lIns="108000" tIns="0" rIns="0" bIns="0" anchor="t" anchorCtr="0"/>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违反欧盟《阻断法案》仅仅会受到</a:t>
              </a:r>
              <a:r>
                <a:rPr lang="zh-CN" altLang="en-US" sz="1050" dirty="0">
                  <a:solidFill>
                    <a:prstClr val="white">
                      <a:lumMod val="50000"/>
                    </a:prstClr>
                  </a:solidFill>
                  <a:latin typeface="微软雅黑" panose="020B0503020204020204" pitchFamily="34" charset="-122"/>
                  <a:ea typeface="微软雅黑" panose="020B0503020204020204" pitchFamily="34" charset="-122"/>
                  <a:sym typeface="+mn-ea"/>
                </a:rPr>
                <a:t>一定程度的</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罚款，仅有少数的国家规定对违反欧盟《阻断法案》处以刑事责任。</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7" name="TextBox 60"/>
            <p:cNvSpPr txBox="1"/>
            <p:nvPr/>
          </p:nvSpPr>
          <p:spPr>
            <a:xfrm flipH="1">
              <a:off x="739458" y="1857598"/>
              <a:ext cx="1778165" cy="276999"/>
            </a:xfrm>
            <a:prstGeom prst="rect">
              <a:avLst/>
            </a:prstGeom>
            <a:noFill/>
          </p:spPr>
          <p:txBody>
            <a:bodyPr wrap="none" lIns="108000" tIns="0" rIns="0" bIns="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4472C4">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 处罚的力度较弱</a:t>
              </a:r>
              <a:endParaRPr kumimoji="0" lang="en-US" altLang="zh-CN" sz="1400" b="1" i="0" u="none" strike="noStrike" kern="1200" cap="none" spc="0" normalizeH="0" baseline="0" noProof="0" dirty="0">
                <a:ln>
                  <a:noFill/>
                </a:ln>
                <a:solidFill>
                  <a:srgbClr val="4472C4">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8" name="Group 61"/>
          <p:cNvGrpSpPr/>
          <p:nvPr/>
        </p:nvGrpSpPr>
        <p:grpSpPr>
          <a:xfrm>
            <a:off x="6480810" y="3619500"/>
            <a:ext cx="2274094" cy="1070134"/>
            <a:chOff x="739458" y="1857598"/>
            <a:chExt cx="1778165" cy="1001574"/>
          </a:xfrm>
        </p:grpSpPr>
        <p:sp>
          <p:nvSpPr>
            <p:cNvPr id="39" name="Rectangle 62"/>
            <p:cNvSpPr/>
            <p:nvPr/>
          </p:nvSpPr>
          <p:spPr>
            <a:xfrm flipH="1">
              <a:off x="739458" y="2184074"/>
              <a:ext cx="1778165" cy="675098"/>
            </a:xfrm>
            <a:prstGeom prst="rect">
              <a:avLst/>
            </a:prstGeom>
          </p:spPr>
          <p:txBody>
            <a:bodyPr wrap="square" lIns="0" tIns="0" rIns="0" bIns="0" anchor="t" anchorCtr="0">
              <a:norm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仅在</a:t>
              </a:r>
              <a:r>
                <a:rPr kumimoji="0" lang="zh-CN" altLang="en-US" sz="1050" b="1"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rPr>
                <a:t>欧盟境内</a:t>
              </a:r>
              <a:r>
                <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rPr>
                <a:t>具有实际可操作性</a:t>
              </a:r>
              <a:endParaRPr kumimoji="0" lang="zh-CN" altLang="en-US" sz="105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0" name="TextBox 63"/>
            <p:cNvSpPr txBox="1"/>
            <p:nvPr/>
          </p:nvSpPr>
          <p:spPr>
            <a:xfrm flipH="1">
              <a:off x="739458" y="1857598"/>
              <a:ext cx="1778165" cy="276999"/>
            </a:xfrm>
            <a:prstGeom prst="rect">
              <a:avLst/>
            </a:prstGeom>
            <a:noFill/>
          </p:spPr>
          <p:txBody>
            <a:bodyPr wrap="none" lIns="0" tIns="0" rIns="0" bIns="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 作用空间范围有限</a:t>
              </a:r>
              <a:endParaRPr kumimoji="0" lang="en-US" altLang="zh-CN" sz="1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1" name="矩形 40"/>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08" name="图片 107"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93873" y="4800371"/>
            <a:ext cx="717169" cy="268392"/>
          </a:xfrm>
          <a:prstGeom prst="rect">
            <a:avLst/>
          </a:prstGeom>
        </p:spPr>
      </p:pic>
      <p:sp>
        <p:nvSpPr>
          <p:cNvPr id="2" name="Rectangle 18"/>
          <p:cNvSpPr>
            <a:spLocks noChangeArrowheads="1"/>
          </p:cNvSpPr>
          <p:nvPr/>
        </p:nvSpPr>
        <p:spPr bwMode="auto">
          <a:xfrm>
            <a:off x="463550" y="195487"/>
            <a:ext cx="3077766" cy="3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欧盟《阻断法案》的局限性</a:t>
            </a:r>
            <a:endParaRPr kumimoji="0" lang="en-US" altLang="zh-CN"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7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2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7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320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7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20"/>
          <p:cNvSpPr>
            <a:spLocks noChangeArrowheads="1"/>
          </p:cNvSpPr>
          <p:nvPr/>
        </p:nvSpPr>
        <p:spPr bwMode="auto">
          <a:xfrm>
            <a:off x="995839" y="1410176"/>
            <a:ext cx="4239948" cy="26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39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国际上受美国制裁的国家（如俄罗斯、伊朗、朝鲜、委内瑞拉、古巴等）绝大多数同中国有着良好的合作关系。美国单边对外经济制裁给中国带来了巨大的负面影响。</a:t>
            </a:r>
            <a:endParaRPr kumimoji="0" lang="zh-CN" altLang="en-US" sz="139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39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出台阻断法，政治上有助于</a:t>
            </a:r>
            <a:r>
              <a:rPr kumimoji="0" lang="zh-CN" altLang="en-US" sz="1395"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rPr>
              <a:t>巩固中国的外交战略</a:t>
            </a:r>
            <a:r>
              <a:rPr kumimoji="0" lang="zh-CN" altLang="en-US" sz="139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和“一带一路”倡议；经济上，有助于在国际商事合同的“除外条款”和美国司法体系下的“外国主权强制”问题上</a:t>
            </a:r>
            <a:r>
              <a:rPr kumimoji="0" lang="zh-CN" altLang="en-US" sz="1395" b="0" i="0" u="none" strike="noStrike" kern="1200" cap="none" spc="0" normalizeH="0" baseline="0" noProof="0" dirty="0">
                <a:ln>
                  <a:noFill/>
                </a:ln>
                <a:solidFill>
                  <a:schemeClr val="accent6">
                    <a:lumMod val="75000"/>
                  </a:schemeClr>
                </a:solidFill>
                <a:effectLst/>
                <a:uLnTx/>
                <a:uFillTx/>
                <a:latin typeface="微软雅黑" panose="020B0503020204020204" pitchFamily="34" charset="-122"/>
                <a:ea typeface="微软雅黑" panose="020B0503020204020204" pitchFamily="34" charset="-122"/>
                <a:cs typeface="+mn-cs"/>
                <a:sym typeface="+mn-ea"/>
              </a:rPr>
              <a:t>为中国企业提供直接的法律保护</a:t>
            </a:r>
            <a:r>
              <a:rPr kumimoji="0" lang="zh-CN" altLang="en-US" sz="139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zh-CN" sz="105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pic>
        <p:nvPicPr>
          <p:cNvPr id="15" name="图片 14"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
        <p:nvSpPr>
          <p:cNvPr id="8" name="文本框 7"/>
          <p:cNvSpPr txBox="1"/>
          <p:nvPr/>
        </p:nvSpPr>
        <p:spPr>
          <a:xfrm>
            <a:off x="340570" y="175031"/>
            <a:ext cx="4481240" cy="39934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中国是否需要阻断法</a:t>
            </a:r>
            <a:endPar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6461572" y="1749363"/>
            <a:ext cx="2682428" cy="164477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3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0570" y="175031"/>
            <a:ext cx="4481240" cy="39934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欧盟《阻断法案》对中国的启示</a:t>
            </a:r>
            <a:endParaRPr kumimoji="0" lang="zh-CN" altLang="en-US" sz="1995" b="1" i="0" u="none" strike="noStrike" kern="1200" cap="none" spc="0" normalizeH="0" baseline="0" noProof="0" dirty="0">
              <a:ln>
                <a:noFill/>
              </a:ln>
              <a:solidFill>
                <a:srgbClr val="1F497D">
                  <a:lumMod val="60000"/>
                  <a:lumOff val="4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1094422" y="1489234"/>
            <a:ext cx="7394258" cy="2306465"/>
          </a:xfrm>
          <a:prstGeom prst="rect">
            <a:avLst/>
          </a:prstGeom>
        </p:spPr>
        <p:txBody>
          <a:bodyPr wrap="square">
            <a:spAutoFit/>
          </a:bodyPr>
          <a:lstStyle/>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lang="zh-CN" altLang="en-US" sz="1200" dirty="0">
                <a:solidFill>
                  <a:prstClr val="black"/>
                </a:solidFill>
                <a:latin typeface="微软雅黑" panose="020B0503020204020204" pitchFamily="34" charset="-122"/>
                <a:ea typeface="微软雅黑" panose="020B0503020204020204" pitchFamily="34" charset="-122"/>
              </a:rPr>
              <a:t>可以</a:t>
            </a:r>
            <a:r>
              <a:rPr kumimoji="0" lang="zh-CN"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包括阻断法的三项核心制度</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——阻断美国特定法律在</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我国</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境内的效力和执行</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禁止相关主体遵守美国的特定法律</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允许相关主体就美国特定法律给其带来的损失进行索赔</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所阻断的事项</a:t>
            </a:r>
            <a:r>
              <a:rPr lang="zh-CN" altLang="en-US" sz="1200" dirty="0">
                <a:solidFill>
                  <a:prstClr val="black"/>
                </a:solidFill>
                <a:latin typeface="微软雅黑" panose="020B0503020204020204" pitchFamily="34" charset="-122"/>
                <a:ea typeface="微软雅黑" panose="020B0503020204020204" pitchFamily="34" charset="-122"/>
              </a:rPr>
              <a:t>可以</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尽量多的包括对中国可能造成非法域外影响的</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域外</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规则，而</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非</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局限于制裁领域。</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所阻断的对象</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可以</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较欧盟《阻断法案》有所扩大，将</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美国</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对中国直接制裁的“香港人权与民主法案”等反华法案纳入</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规定法律责任</a:t>
            </a:r>
            <a:r>
              <a:rPr lang="zh-CN" altLang="en-US" sz="1200" dirty="0">
                <a:solidFill>
                  <a:prstClr val="black"/>
                </a:solidFill>
                <a:latin typeface="微软雅黑" panose="020B0503020204020204" pitchFamily="34" charset="-122"/>
                <a:ea typeface="微软雅黑" panose="020B0503020204020204" pitchFamily="34" charset="-122"/>
              </a:rPr>
              <a:t>，</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设置严格的适用程序</a:t>
            </a:r>
            <a:r>
              <a:rPr lang="zh-CN" altLang="en-US" sz="1200" dirty="0">
                <a:solidFill>
                  <a:prstClr val="black"/>
                </a:solidFill>
                <a:latin typeface="微软雅黑" panose="020B0503020204020204" pitchFamily="34" charset="-122"/>
                <a:ea typeface="微软雅黑" panose="020B0503020204020204" pitchFamily="34" charset="-122"/>
              </a:rPr>
              <a:t>，</a:t>
            </a: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落实中国企业对于遵守外国制裁规则申请豁免的权利</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14630" marR="0" lvl="1" indent="-214630" algn="l" defTabSz="685800" rtl="0" eaLnBrk="1" fontAlgn="auto" latinLnBrk="0" hangingPunct="1">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充分考虑不同企业的不同利益，并给予中国企业过渡期。</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989506" y="6357192"/>
            <a:ext cx="822914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16312" y="1320966"/>
            <a:ext cx="7063393" cy="2940619"/>
            <a:chOff x="972350" y="534850"/>
            <a:chExt cx="10009894" cy="5246012"/>
          </a:xfrm>
        </p:grpSpPr>
        <p:sp>
          <p:nvSpPr>
            <p:cNvPr id="8" name="任意多边形: 形状 7"/>
            <p:cNvSpPr/>
            <p:nvPr/>
          </p:nvSpPr>
          <p:spPr>
            <a:xfrm>
              <a:off x="1319799" y="534850"/>
              <a:ext cx="9361040" cy="836022"/>
            </a:xfrm>
            <a:custGeom>
              <a:avLst/>
              <a:gdLst>
                <a:gd name="connsiteX0" fmla="*/ 0 w 9361040"/>
                <a:gd name="connsiteY0" fmla="*/ 0 h 852438"/>
                <a:gd name="connsiteX1" fmla="*/ 9361040 w 9361040"/>
                <a:gd name="connsiteY1" fmla="*/ 0 h 852438"/>
                <a:gd name="connsiteX2" fmla="*/ 9361040 w 9361040"/>
                <a:gd name="connsiteY2" fmla="*/ 852438 h 852438"/>
                <a:gd name="connsiteX3" fmla="*/ 0 w 9361040"/>
                <a:gd name="connsiteY3" fmla="*/ 852438 h 852438"/>
                <a:gd name="connsiteX4" fmla="*/ 0 w 9361040"/>
                <a:gd name="connsiteY4" fmla="*/ 0 h 8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1040" h="852438">
                  <a:moveTo>
                    <a:pt x="0" y="0"/>
                  </a:moveTo>
                  <a:lnTo>
                    <a:pt x="9361040" y="0"/>
                  </a:lnTo>
                  <a:lnTo>
                    <a:pt x="9361040" y="852438"/>
                  </a:lnTo>
                  <a:lnTo>
                    <a:pt x="0" y="852438"/>
                  </a:lnTo>
                  <a:lnTo>
                    <a:pt x="0" y="0"/>
                  </a:lnTo>
                  <a:close/>
                </a:path>
              </a:pathLst>
            </a:custGeom>
          </p:spPr>
          <p:style>
            <a:lnRef idx="0">
              <a:schemeClr val="dk1">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hueOff val="0"/>
                <a:satOff val="0"/>
                <a:lumOff val="0"/>
                <a:alphaOff val="0"/>
              </a:schemeClr>
            </a:fontRef>
          </p:style>
          <p:txBody>
            <a:bodyPr spcFirstLastPara="0" vert="horz" wrap="square" lIns="72000" tIns="216000" rIns="72000" bIns="144000" numCol="1" spcCol="1270" anchor="ctr" anchorCtr="0">
              <a:noAutofit/>
            </a:bodyPr>
            <a:lstStyle/>
            <a:p>
              <a:pPr algn="ctr" defTabSz="758825">
                <a:lnSpc>
                  <a:spcPct val="50000"/>
                </a:lnSpc>
                <a:spcBef>
                  <a:spcPct val="0"/>
                </a:spcBef>
                <a:spcAft>
                  <a:spcPct val="35000"/>
                </a:spcAft>
              </a:pPr>
              <a:r>
                <a:rPr lang="zh-CN" altLang="en-US" sz="1705" b="1" dirty="0">
                  <a:solidFill>
                    <a:schemeClr val="bg1"/>
                  </a:solidFill>
                  <a:latin typeface="微软雅黑" panose="020B0503020204020204" pitchFamily="34" charset="-122"/>
                  <a:ea typeface="微软雅黑" panose="020B0503020204020204" pitchFamily="34" charset="-122"/>
                </a:rPr>
                <a:t>美国财政部海外资产管理办公室（</a:t>
              </a:r>
              <a:r>
                <a:rPr lang="en-US" altLang="zh-CN" sz="1705" b="1" dirty="0">
                  <a:solidFill>
                    <a:schemeClr val="bg1"/>
                  </a:solidFill>
                  <a:latin typeface="微软雅黑" panose="020B0503020204020204" pitchFamily="34" charset="-122"/>
                  <a:ea typeface="微软雅黑" panose="020B0503020204020204" pitchFamily="34" charset="-122"/>
                </a:rPr>
                <a:t>OFAC</a:t>
              </a:r>
              <a:r>
                <a:rPr lang="zh-CN" altLang="en-US" sz="1705" b="1" dirty="0">
                  <a:solidFill>
                    <a:schemeClr val="bg1"/>
                  </a:solidFill>
                  <a:latin typeface="微软雅黑" panose="020B0503020204020204" pitchFamily="34" charset="-122"/>
                  <a:ea typeface="微软雅黑" panose="020B0503020204020204" pitchFamily="34" charset="-122"/>
                </a:rPr>
                <a:t>）</a:t>
              </a:r>
              <a:endParaRPr lang="en-US" altLang="zh-CN" sz="1705" b="1" dirty="0">
                <a:solidFill>
                  <a:schemeClr val="bg1"/>
                </a:solidFill>
                <a:latin typeface="微软雅黑" panose="020B0503020204020204" pitchFamily="34" charset="-122"/>
                <a:ea typeface="微软雅黑" panose="020B0503020204020204" pitchFamily="34" charset="-122"/>
              </a:endParaRPr>
            </a:p>
          </p:txBody>
        </p:sp>
        <p:sp>
          <p:nvSpPr>
            <p:cNvPr id="10" name="任意多边形: 形状 9"/>
            <p:cNvSpPr/>
            <p:nvPr/>
          </p:nvSpPr>
          <p:spPr>
            <a:xfrm>
              <a:off x="972350" y="2427279"/>
              <a:ext cx="3117299" cy="3353583"/>
            </a:xfrm>
            <a:custGeom>
              <a:avLst/>
              <a:gdLst>
                <a:gd name="connsiteX0" fmla="*/ 0 w 3117299"/>
                <a:gd name="connsiteY0" fmla="*/ 0 h 3353582"/>
                <a:gd name="connsiteX1" fmla="*/ 3117299 w 3117299"/>
                <a:gd name="connsiteY1" fmla="*/ 0 h 3353582"/>
                <a:gd name="connsiteX2" fmla="*/ 3117299 w 3117299"/>
                <a:gd name="connsiteY2" fmla="*/ 3353582 h 3353582"/>
                <a:gd name="connsiteX3" fmla="*/ 0 w 3117299"/>
                <a:gd name="connsiteY3" fmla="*/ 3353582 h 3353582"/>
                <a:gd name="connsiteX4" fmla="*/ 0 w 3117299"/>
                <a:gd name="connsiteY4" fmla="*/ 0 h 335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99" h="3353582">
                  <a:moveTo>
                    <a:pt x="0" y="0"/>
                  </a:moveTo>
                  <a:lnTo>
                    <a:pt x="3117299" y="0"/>
                  </a:lnTo>
                  <a:lnTo>
                    <a:pt x="3117299" y="3353582"/>
                  </a:lnTo>
                  <a:lnTo>
                    <a:pt x="0" y="3353582"/>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54187" tIns="144000" rIns="54187" bIns="54187" numCol="1" spcCol="1270" anchor="t" anchorCtr="0">
              <a:noAutofit/>
            </a:bodyPr>
            <a:lstStyle/>
            <a:p>
              <a:pPr defTabSz="632460">
                <a:lnSpc>
                  <a:spcPct val="90000"/>
                </a:lnSpc>
                <a:spcBef>
                  <a:spcPct val="0"/>
                </a:spcBef>
                <a:spcAft>
                  <a:spcPct val="35000"/>
                </a:spcAft>
              </a:pPr>
              <a:r>
                <a:rPr lang="zh-CN" altLang="en-US" sz="1420" b="1" dirty="0">
                  <a:latin typeface="微软雅黑" panose="020B0503020204020204" pitchFamily="34" charset="-122"/>
                  <a:ea typeface="微软雅黑" panose="020B0503020204020204" pitchFamily="34" charset="-122"/>
                </a:rPr>
                <a:t>特定国家</a:t>
              </a:r>
              <a:r>
                <a:rPr lang="en-US" altLang="zh-CN" sz="1420" b="1" dirty="0">
                  <a:latin typeface="微软雅黑" panose="020B0503020204020204" pitchFamily="34" charset="-122"/>
                  <a:ea typeface="微软雅黑" panose="020B0503020204020204" pitchFamily="34" charset="-122"/>
                </a:rPr>
                <a:t>/</a:t>
              </a:r>
              <a:r>
                <a:rPr lang="zh-CN" altLang="en-US" sz="1420" b="1" dirty="0">
                  <a:latin typeface="微软雅黑" panose="020B0503020204020204" pitchFamily="34" charset="-122"/>
                  <a:ea typeface="微软雅黑" panose="020B0503020204020204" pitchFamily="34" charset="-122"/>
                </a:rPr>
                <a:t>地区或政府</a:t>
              </a:r>
              <a:endParaRPr lang="en-US" sz="1420" b="1" dirty="0">
                <a:latin typeface="微软雅黑" panose="020B0503020204020204" pitchFamily="34" charset="-122"/>
                <a:ea typeface="微软雅黑" panose="020B0503020204020204" pitchFamily="34" charset="-122"/>
              </a:endParaRPr>
            </a:p>
            <a:p>
              <a:pPr marL="121920" lvl="1" indent="-121920" defTabSz="505460">
                <a:lnSpc>
                  <a:spcPct val="150000"/>
                </a:lnSpc>
                <a:spcBef>
                  <a:spcPct val="0"/>
                </a:spcBef>
                <a:spcAft>
                  <a:spcPct val="15000"/>
                </a:spcAft>
                <a:buChar char="•"/>
              </a:pPr>
              <a:r>
                <a:rPr lang="zh-CN" altLang="en-US" sz="1140" dirty="0">
                  <a:latin typeface="微软雅黑" panose="020B0503020204020204" pitchFamily="34" charset="-122"/>
                  <a:ea typeface="微软雅黑" panose="020B0503020204020204" pitchFamily="34" charset="-122"/>
                </a:rPr>
                <a:t>伊朗</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叙利亚</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朝鲜</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古巴</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克里米亚</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乌克兰</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俄罗斯（能源、军工、金融领域的特定交易）</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其他</a:t>
              </a:r>
              <a:endParaRPr lang="en-US" sz="1140" dirty="0">
                <a:latin typeface="微软雅黑" panose="020B0503020204020204" pitchFamily="34" charset="-122"/>
                <a:ea typeface="微软雅黑" panose="020B0503020204020204" pitchFamily="34" charset="-122"/>
              </a:endParaRPr>
            </a:p>
          </p:txBody>
        </p:sp>
        <p:sp>
          <p:nvSpPr>
            <p:cNvPr id="11" name="任意多边形: 形状 10"/>
            <p:cNvSpPr/>
            <p:nvPr/>
          </p:nvSpPr>
          <p:spPr>
            <a:xfrm>
              <a:off x="4441669" y="2427279"/>
              <a:ext cx="3117298" cy="3352502"/>
            </a:xfrm>
            <a:custGeom>
              <a:avLst/>
              <a:gdLst>
                <a:gd name="connsiteX0" fmla="*/ 0 w 3117299"/>
                <a:gd name="connsiteY0" fmla="*/ 0 h 3224600"/>
                <a:gd name="connsiteX1" fmla="*/ 3117299 w 3117299"/>
                <a:gd name="connsiteY1" fmla="*/ 0 h 3224600"/>
                <a:gd name="connsiteX2" fmla="*/ 3117299 w 3117299"/>
                <a:gd name="connsiteY2" fmla="*/ 3224600 h 3224600"/>
                <a:gd name="connsiteX3" fmla="*/ 0 w 3117299"/>
                <a:gd name="connsiteY3" fmla="*/ 3224600 h 3224600"/>
                <a:gd name="connsiteX4" fmla="*/ 0 w 3117299"/>
                <a:gd name="connsiteY4" fmla="*/ 0 h 322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99" h="3224600">
                  <a:moveTo>
                    <a:pt x="0" y="0"/>
                  </a:moveTo>
                  <a:lnTo>
                    <a:pt x="3117299" y="0"/>
                  </a:lnTo>
                  <a:lnTo>
                    <a:pt x="3117299" y="3224600"/>
                  </a:lnTo>
                  <a:lnTo>
                    <a:pt x="0" y="3224600"/>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19999"/>
              </a:schemeClr>
            </a:fillRef>
            <a:effectRef idx="0">
              <a:schemeClr val="accent1">
                <a:alpha val="90000"/>
                <a:hueOff val="0"/>
                <a:satOff val="0"/>
                <a:lumOff val="0"/>
                <a:alphaOff val="-19999"/>
              </a:schemeClr>
            </a:effectRef>
            <a:fontRef idx="minor">
              <a:schemeClr val="lt1"/>
            </a:fontRef>
          </p:style>
          <p:txBody>
            <a:bodyPr spcFirstLastPara="0" vert="horz" wrap="square" lIns="144000" tIns="144000" rIns="54187" bIns="54187" numCol="1" spcCol="1270" anchor="t" anchorCtr="0">
              <a:noAutofit/>
            </a:bodyPr>
            <a:lstStyle/>
            <a:p>
              <a:pPr defTabSz="632460">
                <a:lnSpc>
                  <a:spcPct val="90000"/>
                </a:lnSpc>
                <a:spcBef>
                  <a:spcPct val="0"/>
                </a:spcBef>
                <a:spcAft>
                  <a:spcPct val="35000"/>
                </a:spcAft>
              </a:pPr>
              <a:r>
                <a:rPr lang="zh-CN" altLang="en-US" sz="1420" b="1" dirty="0">
                  <a:latin typeface="微软雅黑" panose="020B0503020204020204" pitchFamily="34" charset="-122"/>
                  <a:ea typeface="微软雅黑" panose="020B0503020204020204" pitchFamily="34" charset="-122"/>
                </a:rPr>
                <a:t>各类清单</a:t>
              </a:r>
              <a:endParaRPr lang="en-US" sz="1420" b="1" dirty="0">
                <a:latin typeface="微软雅黑" panose="020B0503020204020204" pitchFamily="34" charset="-122"/>
                <a:ea typeface="微软雅黑" panose="020B0503020204020204" pitchFamily="34" charset="-122"/>
              </a:endParaRPr>
            </a:p>
            <a:p>
              <a:pPr marL="121920" lvl="1" indent="-121920" defTabSz="505460">
                <a:lnSpc>
                  <a:spcPct val="150000"/>
                </a:lnSpc>
                <a:spcBef>
                  <a:spcPct val="0"/>
                </a:spcBef>
                <a:spcAft>
                  <a:spcPct val="15000"/>
                </a:spcAft>
                <a:buChar char="•"/>
              </a:pPr>
              <a:r>
                <a:rPr lang="zh-CN" altLang="en-US" sz="1140" dirty="0">
                  <a:latin typeface="微软雅黑" panose="020B0503020204020204" pitchFamily="34" charset="-122"/>
                  <a:ea typeface="微软雅黑" panose="020B0503020204020204" pitchFamily="34" charset="-122"/>
                </a:rPr>
                <a:t>特别指定国民</a:t>
              </a:r>
              <a:r>
                <a:rPr lang="en-US" sz="1140" dirty="0">
                  <a:latin typeface="微软雅黑" panose="020B0503020204020204" pitchFamily="34" charset="-122"/>
                  <a:ea typeface="微软雅黑" panose="020B0503020204020204" pitchFamily="34" charset="-122"/>
                </a:rPr>
                <a:t> (SDNs)</a:t>
              </a:r>
              <a:endParaRPr lang="en-US" sz="1140" dirty="0">
                <a:latin typeface="微软雅黑" panose="020B0503020204020204" pitchFamily="34" charset="-122"/>
                <a:ea typeface="微软雅黑" panose="020B0503020204020204" pitchFamily="34" charset="-122"/>
              </a:endParaRPr>
            </a:p>
            <a:p>
              <a:pPr marL="121920" lvl="1" indent="-121920" defTabSz="505460">
                <a:lnSpc>
                  <a:spcPct val="150000"/>
                </a:lnSpc>
                <a:spcBef>
                  <a:spcPct val="0"/>
                </a:spcBef>
                <a:spcAft>
                  <a:spcPct val="15000"/>
                </a:spcAft>
                <a:buChar char="•"/>
              </a:pPr>
              <a:r>
                <a:rPr lang="zh-CN" altLang="en-US" sz="1140" dirty="0">
                  <a:latin typeface="微软雅黑" panose="020B0503020204020204" pitchFamily="34" charset="-122"/>
                  <a:ea typeface="微软雅黑" panose="020B0503020204020204" pitchFamily="34" charset="-122"/>
                </a:rPr>
                <a:t>受到行业性制裁的实体</a:t>
              </a:r>
              <a:r>
                <a:rPr lang="en-US" sz="1140" dirty="0">
                  <a:latin typeface="微软雅黑" panose="020B0503020204020204" pitchFamily="34" charset="-122"/>
                  <a:ea typeface="微软雅黑" panose="020B0503020204020204" pitchFamily="34" charset="-122"/>
                </a:rPr>
                <a:t>(</a:t>
              </a:r>
              <a:r>
                <a:rPr lang="en-US" sz="1140" dirty="0" err="1">
                  <a:latin typeface="微软雅黑" panose="020B0503020204020204" pitchFamily="34" charset="-122"/>
                  <a:ea typeface="微软雅黑" panose="020B0503020204020204" pitchFamily="34" charset="-122"/>
                </a:rPr>
                <a:t>SSIs</a:t>
              </a:r>
              <a:r>
                <a:rPr lang="en-US" sz="1140" dirty="0">
                  <a:latin typeface="微软雅黑" panose="020B0503020204020204" pitchFamily="34" charset="-122"/>
                  <a:ea typeface="微软雅黑" panose="020B0503020204020204" pitchFamily="34" charset="-122"/>
                </a:rPr>
                <a:t>)</a:t>
              </a:r>
              <a:endParaRPr lang="en-US" sz="1140" dirty="0">
                <a:latin typeface="微软雅黑" panose="020B0503020204020204" pitchFamily="34" charset="-122"/>
                <a:ea typeface="微软雅黑" panose="020B0503020204020204" pitchFamily="34" charset="-122"/>
              </a:endParaRPr>
            </a:p>
            <a:p>
              <a:pPr marL="121920" lvl="1" indent="-121920" defTabSz="505460">
                <a:lnSpc>
                  <a:spcPct val="150000"/>
                </a:lnSpc>
                <a:spcBef>
                  <a:spcPct val="0"/>
                </a:spcBef>
                <a:spcAft>
                  <a:spcPct val="15000"/>
                </a:spcAft>
                <a:buChar char="•"/>
              </a:pPr>
              <a:r>
                <a:rPr lang="zh-CN" altLang="en-US" sz="1140" dirty="0">
                  <a:latin typeface="微软雅黑" panose="020B0503020204020204" pitchFamily="34" charset="-122"/>
                  <a:ea typeface="微软雅黑" panose="020B0503020204020204" pitchFamily="34" charset="-122"/>
                </a:rPr>
                <a:t>外国制裁逃避者</a:t>
              </a:r>
              <a:r>
                <a:rPr lang="en-US" sz="1140" dirty="0">
                  <a:latin typeface="微软雅黑" panose="020B0503020204020204" pitchFamily="34" charset="-122"/>
                  <a:ea typeface="微软雅黑" panose="020B0503020204020204" pitchFamily="34" charset="-122"/>
                </a:rPr>
                <a:t> (</a:t>
              </a:r>
              <a:r>
                <a:rPr lang="en-US" sz="1140" dirty="0" err="1">
                  <a:latin typeface="微软雅黑" panose="020B0503020204020204" pitchFamily="34" charset="-122"/>
                  <a:ea typeface="微软雅黑" panose="020B0503020204020204" pitchFamily="34" charset="-122"/>
                </a:rPr>
                <a:t>FSEs</a:t>
              </a:r>
              <a:r>
                <a:rPr lang="en-US" sz="1140" dirty="0">
                  <a:latin typeface="微软雅黑" panose="020B0503020204020204" pitchFamily="34" charset="-122"/>
                  <a:ea typeface="微软雅黑" panose="020B0503020204020204" pitchFamily="34" charset="-122"/>
                </a:rPr>
                <a:t>)</a:t>
              </a:r>
              <a:endParaRPr lang="en-US" sz="1140" dirty="0">
                <a:latin typeface="微软雅黑" panose="020B0503020204020204" pitchFamily="34" charset="-122"/>
                <a:ea typeface="微软雅黑" panose="020B0503020204020204" pitchFamily="34" charset="-122"/>
              </a:endParaRPr>
            </a:p>
            <a:p>
              <a:pPr marL="121920" lvl="1" indent="-121920" defTabSz="505460">
                <a:lnSpc>
                  <a:spcPct val="150000"/>
                </a:lnSpc>
                <a:spcBef>
                  <a:spcPct val="0"/>
                </a:spcBef>
                <a:spcAft>
                  <a:spcPct val="15000"/>
                </a:spcAft>
                <a:buChar char="•"/>
              </a:pPr>
              <a:r>
                <a:rPr lang="zh-CN" altLang="en-US" sz="1140" dirty="0">
                  <a:latin typeface="微软雅黑" panose="020B0503020204020204" pitchFamily="34" charset="-122"/>
                  <a:ea typeface="微软雅黑" panose="020B0503020204020204" pitchFamily="34" charset="-122"/>
                </a:rPr>
                <a:t>其它</a:t>
              </a:r>
              <a:endParaRPr lang="en-US" sz="1140" dirty="0">
                <a:latin typeface="微软雅黑" panose="020B0503020204020204" pitchFamily="34" charset="-122"/>
                <a:ea typeface="微软雅黑" panose="020B0503020204020204" pitchFamily="34" charset="-122"/>
              </a:endParaRPr>
            </a:p>
          </p:txBody>
        </p:sp>
        <p:sp>
          <p:nvSpPr>
            <p:cNvPr id="12" name="任意多边形: 形状 11"/>
            <p:cNvSpPr/>
            <p:nvPr/>
          </p:nvSpPr>
          <p:spPr>
            <a:xfrm>
              <a:off x="7864945" y="2428504"/>
              <a:ext cx="3117299" cy="3352347"/>
            </a:xfrm>
            <a:custGeom>
              <a:avLst/>
              <a:gdLst>
                <a:gd name="connsiteX0" fmla="*/ 0 w 3117299"/>
                <a:gd name="connsiteY0" fmla="*/ 0 h 3255371"/>
                <a:gd name="connsiteX1" fmla="*/ 3117299 w 3117299"/>
                <a:gd name="connsiteY1" fmla="*/ 0 h 3255371"/>
                <a:gd name="connsiteX2" fmla="*/ 3117299 w 3117299"/>
                <a:gd name="connsiteY2" fmla="*/ 3255371 h 3255371"/>
                <a:gd name="connsiteX3" fmla="*/ 0 w 3117299"/>
                <a:gd name="connsiteY3" fmla="*/ 3255371 h 3255371"/>
                <a:gd name="connsiteX4" fmla="*/ 0 w 3117299"/>
                <a:gd name="connsiteY4" fmla="*/ 0 h 325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99" h="3255371">
                  <a:moveTo>
                    <a:pt x="0" y="0"/>
                  </a:moveTo>
                  <a:lnTo>
                    <a:pt x="3117299" y="0"/>
                  </a:lnTo>
                  <a:lnTo>
                    <a:pt x="3117299" y="3255371"/>
                  </a:lnTo>
                  <a:lnTo>
                    <a:pt x="0" y="3255371"/>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39999"/>
              </a:schemeClr>
            </a:fillRef>
            <a:effectRef idx="0">
              <a:schemeClr val="accent1">
                <a:alpha val="90000"/>
                <a:hueOff val="0"/>
                <a:satOff val="0"/>
                <a:lumOff val="0"/>
                <a:alphaOff val="-39999"/>
              </a:schemeClr>
            </a:effectRef>
            <a:fontRef idx="minor">
              <a:schemeClr val="lt1"/>
            </a:fontRef>
          </p:style>
          <p:txBody>
            <a:bodyPr spcFirstLastPara="0" vert="horz" wrap="square" lIns="144000" tIns="144000" rIns="54187" bIns="54187" numCol="1" spcCol="1270" anchor="t" anchorCtr="0">
              <a:noAutofit/>
            </a:bodyPr>
            <a:lstStyle/>
            <a:p>
              <a:pPr defTabSz="632460">
                <a:lnSpc>
                  <a:spcPct val="90000"/>
                </a:lnSpc>
                <a:spcBef>
                  <a:spcPct val="0"/>
                </a:spcBef>
                <a:spcAft>
                  <a:spcPct val="35000"/>
                </a:spcAft>
              </a:pPr>
              <a:r>
                <a:rPr lang="zh-CN" altLang="en-US" sz="1420" b="1" dirty="0">
                  <a:latin typeface="微软雅黑" panose="020B0503020204020204" pitchFamily="34" charset="-122"/>
                  <a:ea typeface="微软雅黑" panose="020B0503020204020204" pitchFamily="34" charset="-122"/>
                </a:rPr>
                <a:t>违禁行为</a:t>
              </a:r>
              <a:endParaRPr lang="en-US" sz="1420" b="1"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向</a:t>
              </a:r>
              <a:r>
                <a:rPr lang="en-US" sz="1140" dirty="0">
                  <a:latin typeface="微软雅黑" panose="020B0503020204020204" pitchFamily="34" charset="-122"/>
                  <a:ea typeface="微软雅黑" panose="020B0503020204020204" pitchFamily="34" charset="-122"/>
                </a:rPr>
                <a:t>SDN</a:t>
              </a:r>
              <a:r>
                <a:rPr lang="en-US" altLang="zh-CN" sz="1140" dirty="0">
                  <a:latin typeface="微软雅黑" panose="020B0503020204020204" pitchFamily="34" charset="-122"/>
                  <a:ea typeface="微软雅黑" panose="020B0503020204020204" pitchFamily="34" charset="-122"/>
                </a:rPr>
                <a:t>s</a:t>
              </a:r>
              <a:r>
                <a:rPr lang="zh-CN" altLang="en-US" sz="1140" dirty="0">
                  <a:latin typeface="微软雅黑" panose="020B0503020204020204" pitchFamily="34" charset="-122"/>
                  <a:ea typeface="微软雅黑" panose="020B0503020204020204" pitchFamily="34" charset="-122"/>
                </a:rPr>
                <a:t>提供重要支持</a:t>
              </a:r>
              <a:endParaRPr lang="en-US" sz="1140"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进行大规模杀伤性武器扩散</a:t>
              </a:r>
              <a:endParaRPr lang="en-US" sz="1140"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国际恐怖主义</a:t>
              </a:r>
              <a:endParaRPr lang="en-US" sz="1140"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侵犯人权</a:t>
              </a:r>
              <a:endParaRPr lang="en-US" sz="1140"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腐败</a:t>
              </a:r>
              <a:endParaRPr lang="en-US" sz="1140" dirty="0">
                <a:latin typeface="微软雅黑" panose="020B0503020204020204" pitchFamily="34" charset="-122"/>
                <a:ea typeface="微软雅黑" panose="020B0503020204020204" pitchFamily="34" charset="-122"/>
              </a:endParaRPr>
            </a:p>
            <a:p>
              <a:pPr marL="121920" lvl="1" indent="-121920" defTabSz="505460">
                <a:lnSpc>
                  <a:spcPts val="1195"/>
                </a:lnSpc>
                <a:spcBef>
                  <a:spcPts val="80"/>
                </a:spcBef>
                <a:spcAft>
                  <a:spcPct val="15000"/>
                </a:spcAft>
                <a:buChar char="•"/>
              </a:pPr>
              <a:r>
                <a:rPr lang="zh-CN" altLang="en-US" sz="1140" dirty="0">
                  <a:latin typeface="微软雅黑" panose="020B0503020204020204" pitchFamily="34" charset="-122"/>
                  <a:ea typeface="微软雅黑" panose="020B0503020204020204" pitchFamily="34" charset="-122"/>
                </a:rPr>
                <a:t>其它</a:t>
              </a:r>
              <a:endParaRPr lang="en-US" sz="1140" dirty="0">
                <a:latin typeface="微软雅黑" panose="020B0503020204020204" pitchFamily="34" charset="-122"/>
                <a:ea typeface="微软雅黑" panose="020B0503020204020204" pitchFamily="34" charset="-122"/>
              </a:endParaRPr>
            </a:p>
          </p:txBody>
        </p:sp>
      </p:grpSp>
      <p:pic>
        <p:nvPicPr>
          <p:cNvPr id="19" name="图片 1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cxnSp>
        <p:nvCxnSpPr>
          <p:cNvPr id="25" name="直接箭头连接符 24"/>
          <p:cNvCxnSpPr/>
          <p:nvPr/>
        </p:nvCxnSpPr>
        <p:spPr>
          <a:xfrm>
            <a:off x="1806893" y="1821832"/>
            <a:ext cx="0" cy="5599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812348" y="1821832"/>
            <a:ext cx="0" cy="5599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385328" y="1821832"/>
            <a:ext cx="0" cy="5599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0" name="标题 1"/>
          <p:cNvSpPr txBox="1"/>
          <p:nvPr/>
        </p:nvSpPr>
        <p:spPr>
          <a:xfrm>
            <a:off x="35496" y="568190"/>
            <a:ext cx="8229148" cy="814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150000"/>
              </a:lnSpc>
              <a:spcAft>
                <a:spcPct val="0"/>
              </a:spcAft>
              <a:buClr>
                <a:srgbClr val="FF9933"/>
              </a:buClr>
              <a:buSzPct val="200000"/>
            </a:pPr>
            <a:r>
              <a:rPr lang="en-US" altLang="zh-CN" sz="1705"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  </a:t>
            </a:r>
            <a:r>
              <a:rPr lang="zh-CN" altLang="en-US" sz="2000"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经济制裁</a:t>
            </a:r>
            <a:endParaRPr lang="zh-CN" altLang="en-US" sz="2000" b="1" dirty="0">
              <a:ln w="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7" name="Rectangle 18"/>
          <p:cNvSpPr>
            <a:spLocks noChangeArrowheads="1"/>
          </p:cNvSpPr>
          <p:nvPr/>
        </p:nvSpPr>
        <p:spPr bwMode="auto">
          <a:xfrm>
            <a:off x="463551" y="195487"/>
            <a:ext cx="2564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美国</a:t>
            </a:r>
            <a:r>
              <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a:t>
            </a: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经济制裁体系</a:t>
            </a:r>
            <a:endParaRPr lang="en-US" altLang="zh-CN"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par>
                                <p:cTn id="18" presetID="47" presetClass="entr" presetSubtype="0" fill="hold" grpId="0" nodeType="with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300"/>
                                        <p:tgtEl>
                                          <p:spTgt spid="17"/>
                                        </p:tgtEl>
                                      </p:cBhvr>
                                    </p:animEffect>
                                    <p:anim calcmode="lin" valueType="num">
                                      <p:cBhvr>
                                        <p:cTn id="21" dur="300" fill="hold"/>
                                        <p:tgtEl>
                                          <p:spTgt spid="17"/>
                                        </p:tgtEl>
                                        <p:attrNameLst>
                                          <p:attrName>ppt_x</p:attrName>
                                        </p:attrNameLst>
                                      </p:cBhvr>
                                      <p:tavLst>
                                        <p:tav tm="0">
                                          <p:val>
                                            <p:strVal val="#ppt_x"/>
                                          </p:val>
                                        </p:tav>
                                        <p:tav tm="100000">
                                          <p:val>
                                            <p:strVal val="#ppt_x"/>
                                          </p:val>
                                        </p:tav>
                                      </p:tavLst>
                                    </p:anim>
                                    <p:anim calcmode="lin" valueType="num">
                                      <p:cBhvr>
                                        <p:cTn id="22" dur="3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76256" y="309548"/>
            <a:ext cx="1819592" cy="280688"/>
          </a:xfrm>
          <a:prstGeom prst="rect">
            <a:avLst/>
          </a:prstGeom>
          <a:noFill/>
          <a:ln>
            <a:noFill/>
          </a:ln>
        </p:spPr>
      </p:pic>
      <p:sp>
        <p:nvSpPr>
          <p:cNvPr id="14" name="文本框 13"/>
          <p:cNvSpPr txBox="1"/>
          <p:nvPr/>
        </p:nvSpPr>
        <p:spPr>
          <a:xfrm>
            <a:off x="683568" y="3141239"/>
            <a:ext cx="7831270" cy="1219308"/>
          </a:xfrm>
          <a:prstGeom prst="rect">
            <a:avLst/>
          </a:prstGeom>
          <a:noFill/>
        </p:spPr>
        <p:txBody>
          <a:bodyPr wrap="square" rtlCol="0">
            <a:spAutoFit/>
          </a:bodyPr>
          <a:lstStyle/>
          <a:p>
            <a:pPr marL="213995" marR="0" lvl="0" indent="-213995" algn="just" defTabSz="6858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2020</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年</a:t>
            </a: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8</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月</a:t>
            </a: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28</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日，中国商务部更新了</a:t>
            </a:r>
            <a:r>
              <a:rPr kumimoji="0" lang="en-US" altLang="zh-CN" sz="10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中国禁止出口限制出口技术目录</a:t>
            </a:r>
            <a:r>
              <a:rPr kumimoji="0" lang="en-US" altLang="zh-CN" sz="10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，将“</a:t>
            </a:r>
            <a:r>
              <a:rPr kumimoji="0" lang="zh-CN" altLang="en-US" sz="1000" b="0" i="0" u="none" strike="noStrike" kern="1200" cap="none" spc="0" normalizeH="0" baseline="0" noProof="0" dirty="0">
                <a:ln>
                  <a:noFill/>
                </a:ln>
                <a:solidFill>
                  <a:srgbClr val="F79646">
                    <a:lumMod val="75000"/>
                  </a:srgbClr>
                </a:solidFill>
                <a:effectLst/>
                <a:uLnTx/>
                <a:uFillTx/>
                <a:latin typeface="微软雅黑" panose="020B0503020204020204" pitchFamily="34" charset="-122"/>
                <a:ea typeface="微软雅黑" panose="020B0503020204020204" pitchFamily="34" charset="-122"/>
                <a:cs typeface="+mn-cs"/>
              </a:rPr>
              <a:t>基于数据分析的个性化推送服务技术</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”列入目录之中。该短视频社交网站的推送算法出口属于限制类，而非禁止类。这意味着像该短视频社交网站这样的企业出售在美核心业务时可能需要事先申请商务部的许可。</a:t>
            </a:r>
            <a:endPar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13995" marR="0" lvl="0" indent="-213995" algn="just" defTabSz="6858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2020</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年</a:t>
            </a: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8</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月</a:t>
            </a:r>
            <a:r>
              <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30</a:t>
            </a:r>
            <a:r>
              <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日晚，该短视频社交网站回应称将严格遵守相关目录的要求。</a:t>
            </a:r>
            <a:endParaRPr kumimoji="0" lang="en-US" altLang="zh-CN"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a:p>
            <a:pPr marL="213995" marR="0" lvl="0" indent="-213995" algn="just" defTabSz="685800" rtl="0" eaLnBrk="1" fontAlgn="auto" latinLnBrk="0" hangingPunct="1">
              <a:lnSpc>
                <a:spcPct val="150000"/>
              </a:lnSpc>
              <a:spcBef>
                <a:spcPts val="0"/>
              </a:spcBef>
              <a:spcAft>
                <a:spcPts val="0"/>
              </a:spcAft>
              <a:buClrTx/>
              <a:buSzTx/>
              <a:buFont typeface="Wingdings" panose="05000000000000000000" pitchFamily="2" charset="2"/>
              <a:buChar char="p"/>
              <a:defRPr/>
            </a:pPr>
            <a:endParaRPr kumimoji="0" lang="zh-CN" altLang="en-US" sz="1000" b="0"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816647" y="862935"/>
            <a:ext cx="7164442" cy="2293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19" name="图片 18"/>
          <p:cNvPicPr>
            <a:picLocks noChangeAspect="1"/>
          </p:cNvPicPr>
          <p:nvPr/>
        </p:nvPicPr>
        <p:blipFill>
          <a:blip r:embed="rId2"/>
          <a:stretch>
            <a:fillRect/>
          </a:stretch>
        </p:blipFill>
        <p:spPr>
          <a:xfrm>
            <a:off x="1100977" y="928680"/>
            <a:ext cx="3297891" cy="1921840"/>
          </a:xfrm>
          <a:prstGeom prst="rect">
            <a:avLst/>
          </a:prstGeom>
        </p:spPr>
      </p:pic>
      <p:pic>
        <p:nvPicPr>
          <p:cNvPr id="2" name="图片 1"/>
          <p:cNvPicPr>
            <a:picLocks noChangeAspect="1"/>
          </p:cNvPicPr>
          <p:nvPr/>
        </p:nvPicPr>
        <p:blipFill>
          <a:blip r:embed="rId3"/>
          <a:stretch>
            <a:fillRect/>
          </a:stretch>
        </p:blipFill>
        <p:spPr>
          <a:xfrm>
            <a:off x="5004048" y="1263605"/>
            <a:ext cx="2769123" cy="1426593"/>
          </a:xfrm>
          <a:prstGeom prst="rect">
            <a:avLst/>
          </a:prstGeom>
        </p:spPr>
      </p:pic>
      <p:sp>
        <p:nvSpPr>
          <p:cNvPr id="10" name="Rectangle 18"/>
          <p:cNvSpPr>
            <a:spLocks noChangeArrowheads="1"/>
          </p:cNvSpPr>
          <p:nvPr/>
        </p:nvSpPr>
        <p:spPr bwMode="auto">
          <a:xfrm>
            <a:off x="463550" y="195487"/>
            <a:ext cx="5386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rPr>
              <a:t>中国商务部新规与某短视频社交服务商在美交易</a:t>
            </a:r>
            <a:endParaRPr kumimoji="0" lang="en-US" altLang="zh-CN" sz="2000" b="1" i="0" u="none" strike="noStrike" kern="1200" cap="none" spc="0" normalizeH="0" baseline="0" noProof="0" dirty="0">
              <a:ln>
                <a:noFill/>
              </a:ln>
              <a:solidFill>
                <a:srgbClr val="F79646">
                  <a:lumMod val="75000"/>
                </a:srgbClr>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ppt_x</p:attrName>
                                        </p:attrNameLst>
                                      </p:cBhvr>
                                      <p:tavLst>
                                        <p:tav tm="0">
                                          <p:val>
                                            <p:strVal val="#ppt_x"/>
                                          </p:val>
                                        </p:tav>
                                        <p:tav tm="100000">
                                          <p:val>
                                            <p:strVal val="#ppt_x"/>
                                          </p:val>
                                        </p:tav>
                                      </p:tavLst>
                                    </p:anim>
                                    <p:anim calcmode="lin" valueType="num">
                                      <p:cBhvr>
                                        <p:cTn id="9" dur="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7430" r="12201"/>
          <a:stretch>
            <a:fillRect/>
          </a:stretch>
        </p:blipFill>
        <p:spPr>
          <a:xfrm>
            <a:off x="2621" y="1419884"/>
            <a:ext cx="4845615" cy="2740719"/>
          </a:xfrm>
          <a:prstGeom prst="rect">
            <a:avLst/>
          </a:prstGeom>
        </p:spPr>
      </p:pic>
      <p:sp>
        <p:nvSpPr>
          <p:cNvPr id="4" name="Rectangle 18"/>
          <p:cNvSpPr>
            <a:spLocks noChangeArrowheads="1"/>
          </p:cNvSpPr>
          <p:nvPr/>
        </p:nvSpPr>
        <p:spPr bwMode="auto">
          <a:xfrm>
            <a:off x="463551" y="195487"/>
            <a:ext cx="6155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rPr>
              <a:t>中国商务部发布阻断外国法律与措施不当域外适用办法</a:t>
            </a:r>
            <a:endParaRPr kumimoji="0" lang="en-US" altLang="zh-CN" sz="2000" b="1" i="0" u="none" strike="noStrike" kern="1200" cap="none" spc="0" normalizeH="0" baseline="0" noProof="0" dirty="0">
              <a:ln>
                <a:noFill/>
              </a:ln>
              <a:solidFill>
                <a:srgbClr val="ED8036"/>
              </a:solidFill>
              <a:effectLst/>
              <a:uLnTx/>
              <a:uFillTx/>
              <a:latin typeface="Impact" panose="020B0806030902050204" pitchFamily="34" charset="0"/>
              <a:ea typeface="微软雅黑" panose="020B0503020204020204" pitchFamily="34" charset="-122"/>
              <a:cs typeface="宋体" panose="02010600030101010101" pitchFamily="2" charset="-122"/>
            </a:endParaRPr>
          </a:p>
        </p:txBody>
      </p:sp>
      <p:sp>
        <p:nvSpPr>
          <p:cNvPr id="6" name="矩形 5"/>
          <p:cNvSpPr/>
          <p:nvPr/>
        </p:nvSpPr>
        <p:spPr>
          <a:xfrm>
            <a:off x="4848236" y="1489552"/>
            <a:ext cx="4295764" cy="26710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第七条 工作机制经评估，确认有关外国法律与措施存在不当域外适用情形的，可以决定由国务院商务主管部门发布不得承认、不得执行、不得遵守有关外国法律与措施的</a:t>
            </a:r>
            <a:r>
              <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禁令</a:t>
            </a:r>
            <a:r>
              <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a:t>
            </a:r>
            <a:endPar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（扩展阅读）在康文森公司与华为公司确认不侵害专利权及标准必要专利纠纷案中，最高人民法院知识产权法庭作出中国法院知识产权领域首个</a:t>
            </a:r>
            <a:r>
              <a:rPr kumimoji="0" lang="zh-CN"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禁诉令</a:t>
            </a:r>
            <a:r>
              <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rPr>
              <a:t>，审慎探索了日罚金制度，即对不遵守行为保全裁定的当事人处以日罚款并按日累积的罚则，为中国禁诉令制度探索和实践积累了有益的经验。</a:t>
            </a:r>
            <a:endPar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8" name="图片 7"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246" y="309548"/>
            <a:ext cx="1819592" cy="2806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0"/>
          <p:cNvGrpSpPr/>
          <p:nvPr/>
        </p:nvGrpSpPr>
        <p:grpSpPr>
          <a:xfrm flipH="1">
            <a:off x="532127" y="1153003"/>
            <a:ext cx="1610046" cy="3604259"/>
            <a:chOff x="176213" y="2634846"/>
            <a:chExt cx="1480979" cy="2567046"/>
          </a:xfrm>
        </p:grpSpPr>
        <p:sp>
          <p:nvSpPr>
            <p:cNvPr id="18" name="Rectangle 24"/>
            <p:cNvSpPr/>
            <p:nvPr/>
          </p:nvSpPr>
          <p:spPr>
            <a:xfrm>
              <a:off x="177089" y="2634846"/>
              <a:ext cx="1480103" cy="5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SzTx/>
                <a:buNone/>
              </a:pPr>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阻断对象不特定，</a:t>
              </a:r>
              <a:endParaRPr lang="zh-CN" altLang="en-US" sz="1050" b="1" dirty="0">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buClrTx/>
                <a:buSzTx/>
                <a:buNone/>
              </a:pPr>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由工作机制评估</a:t>
              </a:r>
              <a:endParaRPr lang="zh-CN" altLang="en-US" sz="105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5"/>
            <p:cNvSpPr/>
            <p:nvPr/>
          </p:nvSpPr>
          <p:spPr>
            <a:xfrm>
              <a:off x="177089" y="3315210"/>
              <a:ext cx="1480103" cy="51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spcBef>
                  <a:spcPts val="600"/>
                </a:spcBef>
              </a:pPr>
              <a:r>
                <a:rPr lang="zh-CN" altLang="en-US" sz="1050" b="1" dirty="0">
                  <a:latin typeface="Arial" panose="020B0604020202020204" pitchFamily="34" charset="0"/>
                  <a:ea typeface="微软雅黑" panose="020B0503020204020204" pitchFamily="34" charset="-122"/>
                  <a:cs typeface="+mn-ea"/>
                  <a:sym typeface="+mn-ea"/>
                </a:rPr>
                <a:t>规定禁止承认、执行、遵守制度，并且实现可救济</a:t>
              </a:r>
              <a:endParaRPr lang="zh-CN" altLang="en-US" sz="1050" b="1" dirty="0">
                <a:latin typeface="Arial" panose="020B0604020202020204" pitchFamily="34" charset="0"/>
                <a:ea typeface="微软雅黑" panose="020B0503020204020204" pitchFamily="34" charset="-122"/>
                <a:cs typeface="+mn-ea"/>
                <a:sym typeface="+mn-ea"/>
              </a:endParaRPr>
            </a:p>
          </p:txBody>
        </p:sp>
        <p:sp>
          <p:nvSpPr>
            <p:cNvPr id="20" name="Rectangle 26"/>
            <p:cNvSpPr/>
            <p:nvPr/>
          </p:nvSpPr>
          <p:spPr>
            <a:xfrm>
              <a:off x="177089" y="4010786"/>
              <a:ext cx="1480103" cy="51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buFont typeface="Wingdings" panose="05000000000000000000" pitchFamily="2" charset="2"/>
              </a:pPr>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要求私人主体“信息上报”和“遵从禁令”</a:t>
              </a:r>
              <a:endParaRPr lang="zh-CN" altLang="en-US" sz="105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7"/>
            <p:cNvSpPr/>
            <p:nvPr/>
          </p:nvSpPr>
          <p:spPr>
            <a:xfrm>
              <a:off x="176213" y="4687092"/>
              <a:ext cx="1480103" cy="514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spcBef>
                  <a:spcPts val="600"/>
                </a:spcBef>
                <a:spcAft>
                  <a:spcPts val="600"/>
                </a:spcAft>
              </a:pPr>
              <a:r>
                <a:rPr lang="zh-CN" altLang="en-US" sz="1050" b="1" dirty="0">
                  <a:latin typeface="Arial" panose="020B0604020202020204" pitchFamily="34" charset="0"/>
                  <a:ea typeface="微软雅黑" panose="020B0503020204020204" pitchFamily="34" charset="-122"/>
                  <a:cs typeface="+mn-ea"/>
                  <a:sym typeface="+mn-ea"/>
                </a:rPr>
                <a:t>为本国私人主体增设申请豁免的例外条款</a:t>
              </a:r>
              <a:endParaRPr lang="zh-CN" altLang="en-US" sz="1050" b="1" dirty="0">
                <a:latin typeface="Arial" panose="020B0604020202020204" pitchFamily="34" charset="0"/>
                <a:ea typeface="微软雅黑" panose="020B0503020204020204" pitchFamily="34" charset="-122"/>
                <a:cs typeface="+mn-ea"/>
                <a:sym typeface="+mn-ea"/>
              </a:endParaRPr>
            </a:p>
          </p:txBody>
        </p:sp>
      </p:grpSp>
      <p:sp>
        <p:nvSpPr>
          <p:cNvPr id="46" name="矩形 4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Rectangle 18"/>
          <p:cNvSpPr>
            <a:spLocks noChangeArrowheads="1"/>
          </p:cNvSpPr>
          <p:nvPr/>
        </p:nvSpPr>
        <p:spPr bwMode="auto">
          <a:xfrm>
            <a:off x="463552" y="195488"/>
            <a:ext cx="568745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商务部《阻断外国法律与措施不当域外适用办法》 </a:t>
            </a:r>
            <a:endPar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 name="Oval 30"/>
          <p:cNvSpPr/>
          <p:nvPr/>
        </p:nvSpPr>
        <p:spPr>
          <a:xfrm>
            <a:off x="2457195" y="1291192"/>
            <a:ext cx="446235" cy="4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id-ID" sz="1000" dirty="0">
                <a:latin typeface="Arial" panose="020B0604020202020204" pitchFamily="34" charset="0"/>
                <a:ea typeface="微软雅黑" panose="020B0503020204020204" pitchFamily="34" charset="-122"/>
                <a:cs typeface="+mn-ea"/>
                <a:sym typeface="Arial" panose="020B0604020202020204" pitchFamily="34" charset="0"/>
              </a:rPr>
              <a:t>01</a:t>
            </a:r>
            <a:endParaRPr lang="id-ID"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31"/>
          <p:cNvSpPr txBox="1"/>
          <p:nvPr/>
        </p:nvSpPr>
        <p:spPr>
          <a:xfrm>
            <a:off x="3137059" y="1291114"/>
            <a:ext cx="5403056" cy="2926184"/>
          </a:xfrm>
          <a:prstGeom prst="rect">
            <a:avLst/>
          </a:prstGeom>
          <a:noFill/>
        </p:spPr>
        <p:txBody>
          <a:bodyPr wrap="square" lIns="65023" tIns="32511" rIns="65023" bIns="32511" rtlCol="0">
            <a:spAutoFit/>
          </a:bodyPr>
          <a:lstStyle/>
          <a:p>
            <a:pPr indent="266700">
              <a:lnSpc>
                <a:spcPct val="16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阻断办法》第二条明确规定：“本办法适用于外国法律与措施的域外适用违反国际法和国际关系基本准则，不当禁止或者限制中国公民、法人或者其他组织与第三国（地区）及其公民、法人或者其他组织进行正常的经贸及相关活动的情形”。可见，我国《阻断办法》主要针对的是外国次级制裁措施</a:t>
            </a:r>
            <a:r>
              <a:rPr lang="zh-CN" altLang="en-US" sz="1050" dirty="0">
                <a:solidFill>
                  <a:prstClr val="black"/>
                </a:solidFill>
                <a:latin typeface="微软雅黑" panose="020B0503020204020204" pitchFamily="34" charset="-122"/>
                <a:ea typeface="微软雅黑" panose="020B0503020204020204" pitchFamily="34" charset="-122"/>
                <a:sym typeface="+mn-ea"/>
              </a:rPr>
              <a:t>。</a:t>
            </a:r>
            <a:endParaRPr altLang="zh-CN" sz="1050" dirty="0">
              <a:solidFill>
                <a:prstClr val="black"/>
              </a:solidFill>
              <a:latin typeface="微软雅黑" panose="020B0503020204020204" pitchFamily="34" charset="-122"/>
              <a:ea typeface="微软雅黑" panose="020B0503020204020204" pitchFamily="34" charset="-122"/>
              <a:sym typeface="+mn-ea"/>
            </a:endParaRPr>
          </a:p>
          <a:p>
            <a:pPr indent="266700">
              <a:lnSpc>
                <a:spcPct val="16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《阻断办法》第六条明确了“外国法律与措施是否存在不当域外适用”的</a:t>
            </a:r>
            <a:r>
              <a:rPr altLang="zh-CN" sz="1050" b="1" dirty="0">
                <a:solidFill>
                  <a:prstClr val="black"/>
                </a:solidFill>
                <a:latin typeface="微软雅黑" panose="020B0503020204020204" pitchFamily="34" charset="-122"/>
                <a:ea typeface="微软雅黑" panose="020B0503020204020204" pitchFamily="34" charset="-122"/>
                <a:sym typeface="+mn-ea"/>
              </a:rPr>
              <a:t>四项评估因素</a:t>
            </a:r>
            <a:r>
              <a:rPr altLang="zh-CN" sz="1050" dirty="0">
                <a:solidFill>
                  <a:prstClr val="black"/>
                </a:solidFill>
                <a:latin typeface="微软雅黑" panose="020B0503020204020204" pitchFamily="34" charset="-122"/>
                <a:ea typeface="微软雅黑" panose="020B0503020204020204" pitchFamily="34" charset="-122"/>
                <a:sym typeface="+mn-ea"/>
              </a:rPr>
              <a:t>，包括（1）是否违反国际法和国际关系基本准则；（2）对中国国家主权、安全、发展利益可能产生的影响；（3）对中国公民、法人或者其他组织合法权益可能产生的影响；（4）其他应当考虑的因素。</a:t>
            </a:r>
            <a:endParaRPr altLang="zh-CN" sz="1050" dirty="0">
              <a:solidFill>
                <a:prstClr val="black"/>
              </a:solidFill>
              <a:latin typeface="微软雅黑" panose="020B0503020204020204" pitchFamily="34" charset="-122"/>
              <a:ea typeface="微软雅黑" panose="020B0503020204020204" pitchFamily="34" charset="-122"/>
              <a:sym typeface="+mn-ea"/>
            </a:endParaRPr>
          </a:p>
          <a:p>
            <a:pPr indent="266700">
              <a:lnSpc>
                <a:spcPct val="16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综合来看，</a:t>
            </a:r>
            <a:r>
              <a:rPr altLang="zh-CN" sz="1050" b="1" dirty="0">
                <a:solidFill>
                  <a:prstClr val="black"/>
                </a:solidFill>
                <a:latin typeface="微软雅黑" panose="020B0503020204020204" pitchFamily="34" charset="-122"/>
                <a:ea typeface="微软雅黑" panose="020B0503020204020204" pitchFamily="34" charset="-122"/>
                <a:sym typeface="+mn-ea"/>
              </a:rPr>
              <a:t>只有当“外国法律与措施的域外适用”违反“国际法和国际关系基本准则”以及被综合评估为符合第六条规定的要素时，才属于《阻断办法》的阻却对象。</a:t>
            </a:r>
            <a:endParaRPr lang="id-ID" altLang="zh-CN" sz="1050" b="1" dirty="0">
              <a:solidFill>
                <a:prstClr val="black"/>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6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2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700"/>
                            </p:stCondLst>
                            <p:childTnLst>
                              <p:par>
                                <p:cTn id="18" presetID="6" presetClass="emph" presetSubtype="0" fill="hold" grpId="1" nodeType="afterEffect">
                                  <p:stCondLst>
                                    <p:cond delay="0"/>
                                  </p:stCondLst>
                                  <p:childTnLst>
                                    <p:animScale>
                                      <p:cBhvr>
                                        <p:cTn id="19" dur="2000" fill="hold"/>
                                        <p:tgtEl>
                                          <p:spTgt spid="4"/>
                                        </p:tgtEl>
                                      </p:cBhvr>
                                      <p:by x="150000" y="150000"/>
                                    </p:animScale>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4" grpId="1" bldLvl="0" animBg="1"/>
      <p:bldP spid="2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30"/>
          <p:cNvSpPr/>
          <p:nvPr/>
        </p:nvSpPr>
        <p:spPr>
          <a:xfrm>
            <a:off x="2438356" y="1670349"/>
            <a:ext cx="446235" cy="446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id-ID" sz="1000" dirty="0">
                <a:latin typeface="Arial" panose="020B0604020202020204" pitchFamily="34" charset="0"/>
                <a:ea typeface="微软雅黑" panose="020B0503020204020204" pitchFamily="34" charset="-122"/>
                <a:cs typeface="+mn-ea"/>
                <a:sym typeface="Arial" panose="020B0604020202020204" pitchFamily="34" charset="0"/>
              </a:rPr>
              <a:t>0</a:t>
            </a:r>
            <a:r>
              <a:rPr lang="en-US" altLang="id-ID" sz="1000" dirty="0">
                <a:latin typeface="Arial" panose="020B0604020202020204" pitchFamily="34" charset="0"/>
                <a:ea typeface="微软雅黑" panose="020B0503020204020204" pitchFamily="34" charset="-122"/>
                <a:cs typeface="+mn-ea"/>
                <a:sym typeface="Arial" panose="020B0604020202020204" pitchFamily="34" charset="0"/>
              </a:rPr>
              <a:t>2</a:t>
            </a:r>
            <a:endParaRPr lang="en-US" altLang="id-ID"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矩形 4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Rectangle 18"/>
          <p:cNvSpPr>
            <a:spLocks noChangeArrowheads="1"/>
          </p:cNvSpPr>
          <p:nvPr/>
        </p:nvSpPr>
        <p:spPr bwMode="auto">
          <a:xfrm>
            <a:off x="463552" y="195488"/>
            <a:ext cx="568745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商务部《阻断外国法律与措施不当域外适用办法》 </a:t>
            </a:r>
            <a:endPar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7" name="TextBox 33"/>
          <p:cNvSpPr txBox="1"/>
          <p:nvPr/>
        </p:nvSpPr>
        <p:spPr>
          <a:xfrm>
            <a:off x="3069666" y="1427634"/>
            <a:ext cx="5804059" cy="719810"/>
          </a:xfrm>
          <a:prstGeom prst="rect">
            <a:avLst/>
          </a:prstGeom>
          <a:noFill/>
        </p:spPr>
        <p:txBody>
          <a:bodyPr wrap="square" lIns="65023" tIns="32511" rIns="65023" bIns="32511" rtlCol="0">
            <a:spAutoFit/>
          </a:bodyPr>
          <a:lstStyle/>
          <a:p>
            <a:pPr indent="266700">
              <a:lnSpc>
                <a:spcPct val="14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与国际上多数阻断法相同，我国《阻断办法》中规定的阻断措施，体现了对“外国法律与措施的不当域外适用”的</a:t>
            </a:r>
            <a:r>
              <a:rPr altLang="zh-CN" sz="1050" b="1" dirty="0">
                <a:solidFill>
                  <a:srgbClr val="0070C0"/>
                </a:solidFill>
                <a:latin typeface="微软雅黑" panose="020B0503020204020204" pitchFamily="34" charset="-122"/>
                <a:ea typeface="微软雅黑" panose="020B0503020204020204" pitchFamily="34" charset="-122"/>
                <a:sym typeface="+mn-ea"/>
              </a:rPr>
              <a:t>不承认、不执行、不遵守</a:t>
            </a:r>
            <a:r>
              <a:rPr altLang="zh-CN" sz="1050" dirty="0">
                <a:solidFill>
                  <a:prstClr val="black"/>
                </a:solidFill>
                <a:latin typeface="微软雅黑" panose="020B0503020204020204" pitchFamily="34" charset="-122"/>
                <a:ea typeface="微软雅黑" panose="020B0503020204020204" pitchFamily="34" charset="-122"/>
                <a:sym typeface="+mn-ea"/>
              </a:rPr>
              <a:t>（第七条），并赋予本国实体或个人寻求司法救济的权利（第九条）。</a:t>
            </a:r>
            <a:endParaRPr altLang="zh-CN" sz="105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35"/>
          <p:cNvSpPr txBox="1"/>
          <p:nvPr/>
        </p:nvSpPr>
        <p:spPr>
          <a:xfrm>
            <a:off x="3112385" y="2418250"/>
            <a:ext cx="5803583" cy="1738166"/>
          </a:xfrm>
          <a:prstGeom prst="rect">
            <a:avLst/>
          </a:prstGeom>
          <a:noFill/>
        </p:spPr>
        <p:txBody>
          <a:bodyPr wrap="square" lIns="65023" tIns="32511" rIns="65023" bIns="32511" rtlCol="0">
            <a:spAutoFit/>
          </a:bodyPr>
          <a:lstStyle/>
          <a:p>
            <a:pPr indent="266700">
              <a:lnSpc>
                <a:spcPct val="16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《阻断办法》第五条规定了相关主体的“</a:t>
            </a:r>
            <a:r>
              <a:rPr altLang="zh-CN" sz="1050" b="1" dirty="0">
                <a:solidFill>
                  <a:prstClr val="black"/>
                </a:solidFill>
                <a:latin typeface="微软雅黑" panose="020B0503020204020204" pitchFamily="34" charset="-122"/>
                <a:ea typeface="微软雅黑" panose="020B0503020204020204" pitchFamily="34" charset="-122"/>
                <a:sym typeface="+mn-ea"/>
              </a:rPr>
              <a:t>信息上报</a:t>
            </a:r>
            <a:r>
              <a:rPr altLang="zh-CN" sz="1050" dirty="0">
                <a:solidFill>
                  <a:prstClr val="black"/>
                </a:solidFill>
                <a:latin typeface="微软雅黑" panose="020B0503020204020204" pitchFamily="34" charset="-122"/>
                <a:ea typeface="微软雅黑" panose="020B0503020204020204" pitchFamily="34" charset="-122"/>
                <a:sym typeface="+mn-ea"/>
              </a:rPr>
              <a:t>”义务，要求中国公民、法人或者其他组织遇到外国法律与措施禁止或者限制其与第三国（地区）及其公民、法人或者其他组织正常的经贸及相关活动情形的，应当</a:t>
            </a:r>
            <a:r>
              <a:rPr altLang="zh-CN" sz="1050" b="1" dirty="0">
                <a:solidFill>
                  <a:prstClr val="black"/>
                </a:solidFill>
                <a:latin typeface="微软雅黑" panose="020B0503020204020204" pitchFamily="34" charset="-122"/>
                <a:ea typeface="微软雅黑" panose="020B0503020204020204" pitchFamily="34" charset="-122"/>
                <a:sym typeface="+mn-ea"/>
              </a:rPr>
              <a:t>在30日内向国务院商务主管部门如实报告有关情况</a:t>
            </a:r>
            <a:r>
              <a:rPr altLang="zh-CN" sz="1050" dirty="0">
                <a:solidFill>
                  <a:prstClr val="black"/>
                </a:solidFill>
                <a:latin typeface="微软雅黑" panose="020B0503020204020204" pitchFamily="34" charset="-122"/>
                <a:ea typeface="微软雅黑" panose="020B0503020204020204" pitchFamily="34" charset="-122"/>
                <a:sym typeface="+mn-ea"/>
              </a:rPr>
              <a:t>。</a:t>
            </a:r>
            <a:endParaRPr altLang="zh-CN" sz="1050" dirty="0">
              <a:solidFill>
                <a:prstClr val="black"/>
              </a:solidFill>
              <a:latin typeface="微软雅黑" panose="020B0503020204020204" pitchFamily="34" charset="-122"/>
              <a:ea typeface="微软雅黑" panose="020B0503020204020204" pitchFamily="34" charset="-122"/>
            </a:endParaRPr>
          </a:p>
          <a:p>
            <a:pPr indent="266700">
              <a:lnSpc>
                <a:spcPct val="16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第十三条对“信息上报”和“遵从禁令”规定了法律责任。中国公民、法人或者其他组织未按照规定如实报告有关情况或者不遵守禁令的，国务院商务主管部门可以</a:t>
            </a:r>
            <a:r>
              <a:rPr altLang="zh-CN" sz="1050" b="1" dirty="0">
                <a:solidFill>
                  <a:prstClr val="black"/>
                </a:solidFill>
                <a:latin typeface="微软雅黑" panose="020B0503020204020204" pitchFamily="34" charset="-122"/>
                <a:ea typeface="微软雅黑" panose="020B0503020204020204" pitchFamily="34" charset="-122"/>
                <a:sym typeface="+mn-ea"/>
              </a:rPr>
              <a:t>给予警告，责令限期改正，并可以根据情节轻重处以罚款。</a:t>
            </a:r>
            <a:endParaRPr altLang="zh-CN" sz="1050" b="1"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Oval 30"/>
          <p:cNvSpPr/>
          <p:nvPr/>
        </p:nvSpPr>
        <p:spPr>
          <a:xfrm>
            <a:off x="2438118" y="2686246"/>
            <a:ext cx="446235" cy="446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id-ID" sz="1000" dirty="0">
                <a:latin typeface="Arial" panose="020B0604020202020204" pitchFamily="34" charset="0"/>
                <a:ea typeface="微软雅黑" panose="020B0503020204020204" pitchFamily="34" charset="-122"/>
                <a:cs typeface="+mn-ea"/>
                <a:sym typeface="Arial" panose="020B0604020202020204" pitchFamily="34" charset="0"/>
              </a:rPr>
              <a:t>0</a:t>
            </a:r>
            <a:r>
              <a:rPr lang="en-US" altLang="id-ID" sz="1000" dirty="0">
                <a:latin typeface="Arial" panose="020B0604020202020204" pitchFamily="34" charset="0"/>
                <a:ea typeface="微软雅黑" panose="020B0503020204020204" pitchFamily="34" charset="-122"/>
                <a:cs typeface="+mn-ea"/>
                <a:sym typeface="Arial" panose="020B0604020202020204" pitchFamily="34" charset="0"/>
              </a:rPr>
              <a:t>3</a:t>
            </a:r>
            <a:endParaRPr lang="en-US" altLang="id-ID"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0"/>
          <p:cNvGrpSpPr/>
          <p:nvPr/>
        </p:nvGrpSpPr>
        <p:grpSpPr>
          <a:xfrm flipH="1">
            <a:off x="611560" y="1507422"/>
            <a:ext cx="1610046" cy="2648994"/>
            <a:chOff x="176213" y="3315210"/>
            <a:chExt cx="1480979" cy="1886682"/>
          </a:xfrm>
        </p:grpSpPr>
        <p:sp>
          <p:nvSpPr>
            <p:cNvPr id="28" name="Rectangle 25"/>
            <p:cNvSpPr/>
            <p:nvPr/>
          </p:nvSpPr>
          <p:spPr>
            <a:xfrm>
              <a:off x="177089" y="3315210"/>
              <a:ext cx="1480103" cy="51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spcBef>
                  <a:spcPts val="600"/>
                </a:spcBef>
              </a:pPr>
              <a:r>
                <a:rPr lang="zh-CN" altLang="en-US" sz="1050" b="1" dirty="0">
                  <a:latin typeface="Arial" panose="020B0604020202020204" pitchFamily="34" charset="0"/>
                  <a:ea typeface="微软雅黑" panose="020B0503020204020204" pitchFamily="34" charset="-122"/>
                  <a:cs typeface="+mn-ea"/>
                  <a:sym typeface="+mn-ea"/>
                </a:rPr>
                <a:t>规定禁止承认、执行、遵守制度，并且实现可救济</a:t>
              </a:r>
              <a:endParaRPr lang="zh-CN" altLang="en-US" sz="1050" b="1" dirty="0">
                <a:latin typeface="Arial" panose="020B0604020202020204" pitchFamily="34" charset="0"/>
                <a:ea typeface="微软雅黑" panose="020B0503020204020204" pitchFamily="34" charset="-122"/>
                <a:cs typeface="+mn-ea"/>
                <a:sym typeface="+mn-ea"/>
              </a:endParaRPr>
            </a:p>
          </p:txBody>
        </p:sp>
        <p:sp>
          <p:nvSpPr>
            <p:cNvPr id="30" name="Rectangle 26"/>
            <p:cNvSpPr/>
            <p:nvPr/>
          </p:nvSpPr>
          <p:spPr>
            <a:xfrm>
              <a:off x="177089" y="4010786"/>
              <a:ext cx="1480103" cy="514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buFont typeface="Wingdings" panose="05000000000000000000" pitchFamily="2" charset="2"/>
              </a:pPr>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要求私人主体“信息上报”和“遵从禁令”</a:t>
              </a:r>
              <a:endParaRPr lang="zh-CN" altLang="en-US" sz="105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27"/>
            <p:cNvSpPr/>
            <p:nvPr/>
          </p:nvSpPr>
          <p:spPr>
            <a:xfrm>
              <a:off x="176213" y="4687092"/>
              <a:ext cx="1480103" cy="514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spcBef>
                  <a:spcPts val="600"/>
                </a:spcBef>
                <a:spcAft>
                  <a:spcPts val="600"/>
                </a:spcAft>
              </a:pPr>
              <a:r>
                <a:rPr lang="zh-CN" altLang="en-US" sz="1050" b="1" dirty="0">
                  <a:latin typeface="Arial" panose="020B0604020202020204" pitchFamily="34" charset="0"/>
                  <a:ea typeface="微软雅黑" panose="020B0503020204020204" pitchFamily="34" charset="-122"/>
                  <a:cs typeface="+mn-ea"/>
                  <a:sym typeface="+mn-ea"/>
                </a:rPr>
                <a:t>为本国私人主体增设申请豁免的例外条款</a:t>
              </a:r>
              <a:endParaRPr lang="zh-CN" altLang="en-US" sz="1050" b="1" dirty="0">
                <a:latin typeface="Arial" panose="020B0604020202020204" pitchFamily="34" charset="0"/>
                <a:ea typeface="微软雅黑" panose="020B0503020204020204" pitchFamily="34" charset="-122"/>
                <a:cs typeface="+mn-ea"/>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6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22" presetClass="entr" presetSubtype="8"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 grpId="0"/>
      <p:bldP spid="27" grpId="0"/>
      <p:bldP spid="29"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Rectangle 18"/>
          <p:cNvSpPr>
            <a:spLocks noChangeArrowheads="1"/>
          </p:cNvSpPr>
          <p:nvPr/>
        </p:nvSpPr>
        <p:spPr bwMode="auto">
          <a:xfrm>
            <a:off x="463552" y="195488"/>
            <a:ext cx="568745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defRPr/>
            </a:pPr>
            <a:r>
              <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rPr>
              <a:t>商务部《阻断外国法律与措施不当域外适用办法》 </a:t>
            </a:r>
            <a:endParaRPr lang="zh-CN" altLang="en-US" sz="2000" b="1" dirty="0">
              <a:solidFill>
                <a:srgbClr val="ED8036"/>
              </a:solidFill>
              <a:latin typeface="Impact" panose="020B0806030902050204" pitchFamily="34" charset="0"/>
              <a:ea typeface="微软雅黑" panose="020B0503020204020204" pitchFamily="34" charset="-122"/>
              <a:cs typeface="宋体" panose="02010600030101010101" pitchFamily="2" charset="-122"/>
            </a:endParaRPr>
          </a:p>
        </p:txBody>
      </p:sp>
      <p:sp>
        <p:nvSpPr>
          <p:cNvPr id="29" name="TextBox 35"/>
          <p:cNvSpPr txBox="1"/>
          <p:nvPr/>
        </p:nvSpPr>
        <p:spPr>
          <a:xfrm>
            <a:off x="3107258" y="1398022"/>
            <a:ext cx="5451158" cy="2505684"/>
          </a:xfrm>
          <a:prstGeom prst="rect">
            <a:avLst/>
          </a:prstGeom>
          <a:noFill/>
        </p:spPr>
        <p:txBody>
          <a:bodyPr wrap="square" lIns="65023" tIns="32511" rIns="65023" bIns="32511" rtlCol="0">
            <a:spAutoFit/>
          </a:bodyPr>
          <a:lstStyle/>
          <a:p>
            <a:pPr indent="266700">
              <a:lnSpc>
                <a:spcPct val="18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《阻断办法》</a:t>
            </a:r>
            <a:r>
              <a:rPr lang="zh-CN" altLang="en-US" sz="1050" dirty="0">
                <a:solidFill>
                  <a:prstClr val="black"/>
                </a:solidFill>
                <a:latin typeface="微软雅黑" panose="020B0503020204020204" pitchFamily="34" charset="-122"/>
                <a:ea typeface="微软雅黑" panose="020B0503020204020204" pitchFamily="34" charset="-122"/>
                <a:sym typeface="+mn-ea"/>
              </a:rPr>
              <a:t>第八条</a:t>
            </a:r>
            <a:r>
              <a:rPr altLang="zh-CN" sz="1050" dirty="0">
                <a:solidFill>
                  <a:prstClr val="black"/>
                </a:solidFill>
                <a:latin typeface="微软雅黑" panose="020B0503020204020204" pitchFamily="34" charset="-122"/>
                <a:ea typeface="微软雅黑" panose="020B0503020204020204" pitchFamily="34" charset="-122"/>
                <a:sym typeface="+mn-ea"/>
              </a:rPr>
              <a:t>提供了不遵守禁令的例外情形，并</a:t>
            </a:r>
            <a:r>
              <a:rPr altLang="zh-CN" sz="1050" b="1" dirty="0">
                <a:solidFill>
                  <a:prstClr val="black"/>
                </a:solidFill>
                <a:latin typeface="微软雅黑" panose="020B0503020204020204" pitchFamily="34" charset="-122"/>
                <a:ea typeface="微软雅黑" panose="020B0503020204020204" pitchFamily="34" charset="-122"/>
                <a:sym typeface="+mn-ea"/>
              </a:rPr>
              <a:t>规定了申请豁免的程序</a:t>
            </a:r>
            <a:r>
              <a:rPr altLang="zh-CN" sz="1050" dirty="0">
                <a:solidFill>
                  <a:prstClr val="black"/>
                </a:solidFill>
                <a:latin typeface="微软雅黑" panose="020B0503020204020204" pitchFamily="34" charset="-122"/>
                <a:ea typeface="微软雅黑" panose="020B0503020204020204" pitchFamily="34" charset="-122"/>
                <a:sym typeface="+mn-ea"/>
              </a:rPr>
              <a:t>。第八条规定，中国公民、法人或者其他组织可以向国务院商务主管部门申请豁免遵守禁令。</a:t>
            </a:r>
            <a:r>
              <a:rPr altLang="zh-CN" sz="1050" b="1" dirty="0">
                <a:solidFill>
                  <a:prstClr val="black"/>
                </a:solidFill>
                <a:latin typeface="微软雅黑" panose="020B0503020204020204" pitchFamily="34" charset="-122"/>
                <a:ea typeface="微软雅黑" panose="020B0503020204020204" pitchFamily="34" charset="-122"/>
                <a:sym typeface="+mn-ea"/>
              </a:rPr>
              <a:t>申请豁免遵守禁令的，申请人应当向国务院商务主管部门提交书面申请，书面申请应当包括申请豁免的理由以及申请豁免的范围等内容</a:t>
            </a:r>
            <a:r>
              <a:rPr altLang="zh-CN" sz="1050" dirty="0">
                <a:solidFill>
                  <a:prstClr val="black"/>
                </a:solidFill>
                <a:latin typeface="微软雅黑" panose="020B0503020204020204" pitchFamily="34" charset="-122"/>
                <a:ea typeface="微软雅黑" panose="020B0503020204020204" pitchFamily="34" charset="-122"/>
                <a:sym typeface="+mn-ea"/>
              </a:rPr>
              <a:t>。国务院商务主管部门应当自受理申请之日起30日内作出是否批准的决定；情况紧急时应当及时作出决定。</a:t>
            </a:r>
            <a:endParaRPr altLang="zh-CN" sz="1050" dirty="0">
              <a:solidFill>
                <a:prstClr val="black"/>
              </a:solidFill>
              <a:latin typeface="微软雅黑" panose="020B0503020204020204" pitchFamily="34" charset="-122"/>
              <a:ea typeface="微软雅黑" panose="020B0503020204020204" pitchFamily="34" charset="-122"/>
            </a:endParaRPr>
          </a:p>
          <a:p>
            <a:pPr indent="266700">
              <a:lnSpc>
                <a:spcPct val="180000"/>
              </a:lnSpc>
              <a:spcBef>
                <a:spcPts val="600"/>
              </a:spcBef>
              <a:spcAft>
                <a:spcPts val="600"/>
              </a:spcAft>
            </a:pPr>
            <a:r>
              <a:rPr altLang="zh-CN" sz="1050" dirty="0">
                <a:solidFill>
                  <a:prstClr val="black"/>
                </a:solidFill>
                <a:latin typeface="微软雅黑" panose="020B0503020204020204" pitchFamily="34" charset="-122"/>
                <a:ea typeface="微软雅黑" panose="020B0503020204020204" pitchFamily="34" charset="-122"/>
                <a:sym typeface="+mn-ea"/>
              </a:rPr>
              <a:t>该项豁免制度借鉴了欧盟《阻断条例》中的“例外条款”</a:t>
            </a:r>
            <a:r>
              <a:rPr lang="zh-CN" altLang="en-US" sz="1050" dirty="0">
                <a:solidFill>
                  <a:prstClr val="black"/>
                </a:solidFill>
                <a:latin typeface="微软雅黑" panose="020B0503020204020204" pitchFamily="34" charset="-122"/>
                <a:ea typeface="微软雅黑" panose="020B0503020204020204" pitchFamily="34" charset="-122"/>
                <a:sym typeface="+mn-ea"/>
              </a:rPr>
              <a:t>。</a:t>
            </a:r>
            <a:r>
              <a:rPr altLang="zh-CN" sz="1050" dirty="0">
                <a:solidFill>
                  <a:prstClr val="black"/>
                </a:solidFill>
                <a:latin typeface="微软雅黑" panose="020B0503020204020204" pitchFamily="34" charset="-122"/>
                <a:ea typeface="微软雅黑" panose="020B0503020204020204" pitchFamily="34" charset="-122"/>
                <a:sym typeface="+mn-ea"/>
              </a:rPr>
              <a:t>在阻断法中设置例外条款，避免了企业陷入国内法域外适用国和本国之间的两难境地，使得法律实施更具有灵活性，具体情况具体分析，很大程度上推动了阻断法的普及适用。</a:t>
            </a:r>
            <a:endParaRPr altLang="zh-CN" sz="1050" b="1"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Oval 30"/>
          <p:cNvSpPr/>
          <p:nvPr/>
        </p:nvSpPr>
        <p:spPr>
          <a:xfrm>
            <a:off x="2455999" y="2427734"/>
            <a:ext cx="446235" cy="4462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id-ID" sz="1000" dirty="0">
                <a:latin typeface="Arial" panose="020B0604020202020204" pitchFamily="34" charset="0"/>
                <a:ea typeface="微软雅黑" panose="020B0503020204020204" pitchFamily="34" charset="-122"/>
                <a:cs typeface="+mn-ea"/>
                <a:sym typeface="Arial" panose="020B0604020202020204" pitchFamily="34" charset="0"/>
              </a:rPr>
              <a:t>0</a:t>
            </a:r>
            <a:r>
              <a:rPr lang="en-US" altLang="id-ID" sz="1000" dirty="0">
                <a:latin typeface="Arial" panose="020B0604020202020204" pitchFamily="34" charset="0"/>
                <a:ea typeface="微软雅黑" panose="020B0503020204020204" pitchFamily="34" charset="-122"/>
                <a:cs typeface="+mn-ea"/>
                <a:sym typeface="Arial" panose="020B0604020202020204" pitchFamily="34" charset="0"/>
              </a:rPr>
              <a:t>4</a:t>
            </a:r>
            <a:endParaRPr lang="en-US" altLang="id-ID"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flipH="1">
            <a:off x="588744" y="2210348"/>
            <a:ext cx="1609094" cy="7228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80000"/>
              </a:lnSpc>
              <a:spcBef>
                <a:spcPts val="600"/>
              </a:spcBef>
              <a:spcAft>
                <a:spcPts val="600"/>
              </a:spcAft>
            </a:pPr>
            <a:r>
              <a:rPr lang="zh-CN" altLang="en-US" sz="1050" b="1" dirty="0">
                <a:latin typeface="Arial" panose="020B0604020202020204" pitchFamily="34" charset="0"/>
                <a:ea typeface="微软雅黑" panose="020B0503020204020204" pitchFamily="34" charset="-122"/>
                <a:cs typeface="+mn-ea"/>
                <a:sym typeface="+mn-ea"/>
              </a:rPr>
              <a:t>为本国私人主体增设申请豁免的例外条款</a:t>
            </a:r>
            <a:endParaRPr lang="zh-CN" altLang="en-US" sz="1050" b="1" dirty="0">
              <a:latin typeface="Arial" panose="020B0604020202020204" pitchFamily="34" charset="0"/>
              <a:ea typeface="微软雅黑" panose="020B0503020204020204"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6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0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extLst>
              <a:ext uri="{28A0092B-C50C-407E-A947-70E740481C1C}">
                <a14:useLocalDpi xmlns:a14="http://schemas.microsoft.com/office/drawing/2010/main" val="0"/>
              </a:ext>
            </a:extLst>
          </a:blip>
          <a:srcRect/>
          <a:stretch>
            <a:fillRect/>
          </a:stretch>
        </p:blipFill>
        <p:spPr bwMode="auto">
          <a:xfrm>
            <a:off x="899592" y="987575"/>
            <a:ext cx="1424626" cy="1166782"/>
          </a:xfrm>
          <a:prstGeom prst="rect">
            <a:avLst/>
          </a:prstGeom>
          <a:noFill/>
          <a:ln>
            <a:noFill/>
          </a:ln>
        </p:spPr>
      </p:pic>
      <p:sp>
        <p:nvSpPr>
          <p:cNvPr id="15" name="矩形 14"/>
          <p:cNvSpPr/>
          <p:nvPr/>
        </p:nvSpPr>
        <p:spPr>
          <a:xfrm>
            <a:off x="827585" y="2499743"/>
            <a:ext cx="2375531" cy="1200329"/>
          </a:xfrm>
          <a:prstGeom prst="rect">
            <a:avLst/>
          </a:prstGeom>
        </p:spPr>
        <p:txBody>
          <a:bodyPr wrap="square">
            <a:spAutoFit/>
          </a:bodyPr>
          <a:lstStyle/>
          <a:p>
            <a:pPr defTabSz="914400">
              <a:defRPr/>
            </a:pPr>
            <a:r>
              <a:rPr lang="zh-CN" altLang="en-US" sz="1200" b="1"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rPr>
              <a:t>郑孜青</a:t>
            </a:r>
            <a:endParaRPr lang="zh-CN" altLang="en-US" sz="1200" b="1"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endParaRPr>
          </a:p>
          <a:p>
            <a:pPr defTabSz="914400">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中伦律师事务所</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914400">
              <a:defRPr/>
            </a:pP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M: </a:t>
            </a:r>
            <a:r>
              <a:rPr lang="en-US" altLang="zh-CN" sz="1200"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rPr>
              <a:t>86-135 2076 6711</a:t>
            </a:r>
            <a:endParaRPr lang="en-US" altLang="zh-CN" sz="1200"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endParaRPr>
          </a:p>
          <a:p>
            <a:pPr defTabSz="914400">
              <a:defRPr/>
            </a:pP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D: 86-10-5780 8318</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914400">
              <a:defRPr/>
            </a:pPr>
            <a:r>
              <a:rPr lang="en-US" altLang="zh-CN" sz="1200"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hlinkClick r:id="rId2"/>
              </a:rPr>
              <a:t>zhengziqing@zhonglun.com</a:t>
            </a:r>
            <a:endParaRPr lang="en-US" altLang="zh-CN" sz="1200" dirty="0">
              <a:solidFill>
                <a:srgbClr val="ED8036"/>
              </a:solidFill>
              <a:latin typeface="微软雅黑" panose="020B0503020204020204" pitchFamily="34" charset="-122"/>
              <a:ea typeface="微软雅黑" panose="020B0503020204020204" pitchFamily="34" charset="-122"/>
              <a:cs typeface="Times New Roman" panose="02020603050405020304" pitchFamily="18" charset="0"/>
            </a:endParaRPr>
          </a:p>
          <a:p>
            <a:pPr defTabSz="914400">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中国和美国纽约州律师资格</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3095145" y="598133"/>
            <a:ext cx="5175316" cy="3970318"/>
          </a:xfrm>
          <a:prstGeom prst="rect">
            <a:avLst/>
          </a:prstGeom>
        </p:spPr>
        <p:txBody>
          <a:bodyPr wrap="square">
            <a:spAutoFit/>
          </a:bodyPr>
          <a:lstStyle/>
          <a:p>
            <a:pPr defTabSz="685800">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郑孜青律师是中伦律师事务所</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北京</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办公室</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合规与政府监管部</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合伙人，从事</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反垄断和竞争法、网络安全和数据保护、贸易合规和救济</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法律业务，为中外客户提供中国和世界各主要司法辖区有关反垄断、数据保护、贸易制裁与出口管制等合规体系建设、合规问题咨询与行政调查应对等法律服务。</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郑律师是中国最早专职从事反垄断业务的律师之一，曾多次陪同</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市场总局</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的执法人员与</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欧盟委员会</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执法人员进行交流。</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月，郑律师协助国资委和市场总局进行了有关欧盟反外国补贴白皮书的研究。郑律师代理过</a:t>
            </a:r>
            <a:r>
              <a:rPr lang="en-US" altLang="zh-CN"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170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多个经营者集中申报，包括数起附加限制性条件的申报以及数起并行的国家安全审查。郑律师代理美国新礼来动保</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76</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亿美元收购拜耳动保业务的交易在中国的经营者集中申报，并在全球司法辖区中第一个获得了批准。郑律师还在英伟达以</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400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亿英磅收购</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ARM</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的经营者集中申报中代理</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ARM</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。郑律师代理某国内企业参与了涉及阿里巴巴的反垄断调查案件；代理中外知名企业应对市场总局的反垄断调查并提供反垄断合规常年法律顾问服务。</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郑律师受邀参加了</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国务院网信办</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普法宣传，为网信办提供有关美国平台责任立法趋势的信息，作为唯一的律师专家受网信办的邀请参加了</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儿童个人信息网络保护规定</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的立法研讨会。受</a:t>
            </a:r>
            <a:r>
              <a:rPr lang="zh-CN" altLang="en-US" sz="1050" dirty="0">
                <a:solidFill>
                  <a:srgbClr val="F79646">
                    <a:lumMod val="75000"/>
                  </a:srgbClr>
                </a:solidFill>
                <a:latin typeface="微软雅黑" panose="020B0503020204020204" pitchFamily="34" charset="-122"/>
                <a:ea typeface="微软雅黑" panose="020B0503020204020204" pitchFamily="34" charset="-122"/>
                <a:cs typeface="Times New Roman" panose="02020603050405020304" pitchFamily="18" charset="0"/>
              </a:rPr>
              <a:t>工信部中国信息通信研究院</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邀请参加了</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未成年人网络保护条例</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立法研讨会，作为唯一的律师专家为</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年“信息通信行业法治热点专题研修班”授课。</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郑律师曾多次参加商务部组织的立法咨询，是</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年涉外商事法律直播间“贸易制裁与出口管制风险防范”讲师。</a:t>
            </a:r>
            <a:r>
              <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年至今，为中外客户提供贸易合规体系建设、不可靠实体清单及出口管制法方面的法律服务。为客户的供应链和商业模式在中国、美国和欧盟法下可能涉及的合规问题提供咨询，并协助客户建立和完善贸易合规体系。</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descr="logo.png"/>
          <p:cNvPicPr>
            <a:picLocks noChangeAspect="1"/>
          </p:cNvPicPr>
          <p:nvPr/>
        </p:nvPicPr>
        <p:blipFill rotWithShape="1">
          <a:blip r:embed="rId3"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0570" y="175031"/>
            <a:ext cx="4481240" cy="400110"/>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defRPr kumimoji="0" sz="3200" b="1" i="0" u="none" strike="noStrike" cap="none" spc="0" normalizeH="0" baseline="0">
                <a:ln>
                  <a:noFill/>
                </a:ln>
                <a:solidFill>
                  <a:srgbClr val="D76739"/>
                </a:solidFill>
                <a:effectLst/>
                <a:uLnTx/>
                <a:uFillTx/>
                <a:latin typeface="微软雅黑" panose="020B0503020204020204" pitchFamily="34" charset="-122"/>
                <a:ea typeface="微软雅黑" panose="020B0503020204020204" pitchFamily="34" charset="-122"/>
              </a:defRPr>
            </a:lvl1pPr>
          </a:lstStyle>
          <a:p>
            <a:pPr defTabSz="685800">
              <a:defRPr/>
            </a:pPr>
            <a:r>
              <a:rPr lang="zh-CN" altLang="en-US" sz="2000" dirty="0">
                <a:solidFill>
                  <a:srgbClr val="F79646">
                    <a:lumMod val="75000"/>
                  </a:srgbClr>
                </a:solidFill>
                <a:latin typeface="Impact" panose="020B0806030902050204" pitchFamily="34" charset="0"/>
              </a:rPr>
              <a:t>中伦合规与政府监管部助力您的成功！</a:t>
            </a:r>
            <a:endParaRPr lang="zh-CN" altLang="en-US" sz="2000" dirty="0">
              <a:solidFill>
                <a:srgbClr val="F79646">
                  <a:lumMod val="75000"/>
                </a:srgbClr>
              </a:solidFill>
              <a:latin typeface="Impact" panose="020B0806030902050204" pitchFamily="34" charset="0"/>
            </a:endParaRPr>
          </a:p>
        </p:txBody>
      </p:sp>
      <p:sp>
        <p:nvSpPr>
          <p:cNvPr id="7" name="矩形 6"/>
          <p:cNvSpPr/>
          <p:nvPr/>
        </p:nvSpPr>
        <p:spPr>
          <a:xfrm>
            <a:off x="1159498" y="918922"/>
            <a:ext cx="7218575" cy="3599383"/>
          </a:xfrm>
          <a:prstGeom prst="rect">
            <a:avLst/>
          </a:prstGeom>
        </p:spPr>
        <p:txBody>
          <a:bodyPr wrap="square">
            <a:spAutoFit/>
          </a:bodyPr>
          <a:lstStyle/>
          <a:p>
            <a:pPr marL="214630" lvl="1" indent="-214630" defTabSz="685800">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lang="zh-CN" altLang="en-US" sz="1050" dirty="0">
                <a:solidFill>
                  <a:prstClr val="black"/>
                </a:solidFill>
                <a:latin typeface="微软雅黑" panose="020B0503020204020204" pitchFamily="34" charset="-122"/>
                <a:ea typeface="微软雅黑" panose="020B0503020204020204" pitchFamily="34" charset="-122"/>
              </a:rPr>
              <a:t>中伦设立了独立的</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合规与政府监管部</a:t>
            </a:r>
            <a:r>
              <a:rPr lang="zh-CN" altLang="en-US" sz="1050" dirty="0">
                <a:solidFill>
                  <a:prstClr val="black"/>
                </a:solidFill>
                <a:latin typeface="微软雅黑" panose="020B0503020204020204" pitchFamily="34" charset="-122"/>
                <a:ea typeface="微软雅黑" panose="020B0503020204020204" pitchFamily="34" charset="-122"/>
              </a:rPr>
              <a:t>，能够在全所范围内进行资源调动和人员安排，根据客户需求抽调各个细分专业领域的律师为客户服务。</a:t>
            </a:r>
            <a:endParaRPr lang="en-US" altLang="zh-CN" sz="1050" dirty="0">
              <a:solidFill>
                <a:prstClr val="black"/>
              </a:solidFill>
              <a:latin typeface="微软雅黑" panose="020B0503020204020204" pitchFamily="34" charset="-122"/>
              <a:ea typeface="微软雅黑" panose="020B0503020204020204" pitchFamily="34" charset="-122"/>
            </a:endParaRPr>
          </a:p>
          <a:p>
            <a:pPr marL="214630" lvl="1" indent="-214630" defTabSz="685800">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lang="zh-CN" altLang="en-US" sz="1050" dirty="0">
                <a:solidFill>
                  <a:prstClr val="black"/>
                </a:solidFill>
                <a:latin typeface="微软雅黑" panose="020B0503020204020204" pitchFamily="34" charset="-122"/>
                <a:ea typeface="微软雅黑" panose="020B0503020204020204" pitchFamily="34" charset="-122"/>
              </a:rPr>
              <a:t>中伦在合规</a:t>
            </a:r>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政府监管业务领域拥有由三十九名境内外合伙人以及超过一百名专业人士组成的优秀团队，为客户提供</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强大的人员和资源保障</a:t>
            </a:r>
            <a:r>
              <a:rPr lang="zh-CN" altLang="en-US"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marL="214630" lvl="1" indent="-214630" defTabSz="514350">
              <a:lnSpc>
                <a:spcPct val="150000"/>
              </a:lnSpc>
              <a:spcBef>
                <a:spcPts val="340"/>
              </a:spcBef>
              <a:spcAft>
                <a:spcPts val="340"/>
              </a:spcAft>
              <a:buClr>
                <a:srgbClr val="F79646">
                  <a:lumMod val="75000"/>
                </a:srgbClr>
              </a:buClr>
              <a:buSzPct val="100000"/>
              <a:buFont typeface="Wingdings" panose="05000000000000000000" pitchFamily="2" charset="2"/>
              <a:buChar char="n"/>
              <a:defRPr/>
            </a:pPr>
            <a:r>
              <a:rPr lang="zh-CN" altLang="en-US" sz="1050" dirty="0">
                <a:solidFill>
                  <a:prstClr val="black"/>
                </a:solidFill>
                <a:latin typeface="微软雅黑" panose="020B0503020204020204" pitchFamily="34" charset="-122"/>
                <a:ea typeface="微软雅黑" panose="020B0503020204020204" pitchFamily="34" charset="-122"/>
              </a:rPr>
              <a:t>中伦的经办律师均毕业于国内外一流法学院，具备</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优秀的专业能力和极强的语言优势</a:t>
            </a:r>
            <a:r>
              <a:rPr lang="zh-CN" altLang="en-US" sz="1050" dirty="0">
                <a:solidFill>
                  <a:prstClr val="black"/>
                </a:solidFill>
                <a:latin typeface="微软雅黑" panose="020B0503020204020204" pitchFamily="34" charset="-122"/>
                <a:ea typeface="微软雅黑" panose="020B0503020204020204" pitchFamily="34" charset="-122"/>
              </a:rPr>
              <a:t>，深谙国内外法律制度和监管环境差异，拥有</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第一手的合规法律服务经验</a:t>
            </a:r>
            <a:r>
              <a:rPr lang="zh-CN" altLang="en-US" sz="1050" dirty="0">
                <a:solidFill>
                  <a:prstClr val="black"/>
                </a:solidFill>
                <a:latin typeface="微软雅黑" panose="020B0503020204020204" pitchFamily="34" charset="-122"/>
                <a:ea typeface="微软雅黑" panose="020B0503020204020204" pitchFamily="34" charset="-122"/>
              </a:rPr>
              <a:t>。</a:t>
            </a:r>
            <a:endParaRPr lang="en-US" altLang="zh-CN" sz="1050" dirty="0">
              <a:solidFill>
                <a:prstClr val="black"/>
              </a:solidFill>
              <a:latin typeface="微软雅黑" panose="020B0503020204020204" pitchFamily="34" charset="-122"/>
              <a:ea typeface="微软雅黑" panose="020B0503020204020204" pitchFamily="34" charset="-122"/>
            </a:endParaRPr>
          </a:p>
          <a:p>
            <a:pPr marL="214630" indent="-214630" defTabSz="514350">
              <a:lnSpc>
                <a:spcPct val="150000"/>
              </a:lnSpc>
              <a:spcBef>
                <a:spcPts val="340"/>
              </a:spcBef>
              <a:spcAft>
                <a:spcPts val="340"/>
              </a:spcAft>
              <a:buClr>
                <a:srgbClr val="F79646">
                  <a:lumMod val="75000"/>
                </a:srgbClr>
              </a:buClr>
              <a:buFont typeface="Wingdings" panose="05000000000000000000" pitchFamily="2" charset="2"/>
              <a:buChar char="n"/>
              <a:defRPr/>
            </a:pPr>
            <a:r>
              <a:rPr lang="zh-CN" altLang="zh-CN" sz="1050" dirty="0">
                <a:solidFill>
                  <a:prstClr val="black"/>
                </a:solidFill>
                <a:latin typeface="微软雅黑" panose="020B0503020204020204" pitchFamily="34" charset="-122"/>
                <a:ea typeface="微软雅黑" panose="020B0503020204020204" pitchFamily="34" charset="-122"/>
              </a:rPr>
              <a:t>中伦在出口管制</a:t>
            </a:r>
            <a:r>
              <a:rPr lang="zh-CN" altLang="en-US" sz="1050" dirty="0">
                <a:solidFill>
                  <a:prstClr val="black"/>
                </a:solidFill>
                <a:latin typeface="微软雅黑" panose="020B0503020204020204" pitchFamily="34" charset="-122"/>
                <a:ea typeface="微软雅黑" panose="020B0503020204020204" pitchFamily="34" charset="-122"/>
              </a:rPr>
              <a:t>和经济制裁</a:t>
            </a:r>
            <a:r>
              <a:rPr lang="zh-CN" altLang="zh-CN" sz="1050" dirty="0">
                <a:solidFill>
                  <a:prstClr val="black"/>
                </a:solidFill>
                <a:latin typeface="微软雅黑" panose="020B0503020204020204" pitchFamily="34" charset="-122"/>
                <a:ea typeface="微软雅黑" panose="020B0503020204020204" pitchFamily="34" charset="-122"/>
              </a:rPr>
              <a:t>领域拥有极为出色的合伙人团队和业绩。我们的合伙人包括</a:t>
            </a:r>
            <a:r>
              <a:rPr lang="zh-CN" altLang="en-US" sz="1050" dirty="0">
                <a:solidFill>
                  <a:prstClr val="black"/>
                </a:solidFill>
                <a:latin typeface="微软雅黑" panose="020B0503020204020204" pitchFamily="34" charset="-122"/>
                <a:ea typeface="微软雅黑" panose="020B0503020204020204" pitchFamily="34" charset="-122"/>
              </a:rPr>
              <a:t>曾在</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商务部</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、海关等</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相关</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政府部门</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工作多年的官员、</a:t>
            </a:r>
            <a:r>
              <a:rPr lang="en-US" altLang="zh-CN" sz="1050" b="1" dirty="0">
                <a:solidFill>
                  <a:srgbClr val="F79646">
                    <a:lumMod val="75000"/>
                  </a:srgbClr>
                </a:solidFill>
                <a:latin typeface="微软雅黑" panose="020B0503020204020204" pitchFamily="34" charset="-122"/>
                <a:ea typeface="微软雅黑" panose="020B0503020204020204" pitchFamily="34" charset="-122"/>
              </a:rPr>
              <a:t>Chambers</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常年排名最高等级</a:t>
            </a:r>
            <a:r>
              <a:rPr lang="zh-CN" altLang="zh-CN" sz="1050" dirty="0">
                <a:solidFill>
                  <a:prstClr val="black"/>
                </a:solidFill>
                <a:latin typeface="微软雅黑" panose="020B0503020204020204" pitchFamily="34" charset="-122"/>
                <a:ea typeface="微软雅黑" panose="020B0503020204020204" pitchFamily="34" charset="-122"/>
              </a:rPr>
              <a:t>的资深律师和帮助中</a:t>
            </a:r>
            <a:r>
              <a:rPr lang="zh-CN" altLang="en-US" sz="1050" dirty="0">
                <a:solidFill>
                  <a:prstClr val="black"/>
                </a:solidFill>
                <a:latin typeface="微软雅黑" panose="020B0503020204020204" pitchFamily="34" charset="-122"/>
                <a:ea typeface="微软雅黑" panose="020B0503020204020204" pitchFamily="34" charset="-122"/>
              </a:rPr>
              <a:t>外</a:t>
            </a:r>
            <a:r>
              <a:rPr lang="zh-CN" altLang="zh-CN" sz="1050" dirty="0">
                <a:solidFill>
                  <a:prstClr val="black"/>
                </a:solidFill>
                <a:latin typeface="微软雅黑" panose="020B0503020204020204" pitchFamily="34" charset="-122"/>
                <a:ea typeface="微软雅黑" panose="020B0503020204020204" pitchFamily="34" charset="-122"/>
              </a:rPr>
              <a:t>企业</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处理大量实务</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案例</a:t>
            </a:r>
            <a:r>
              <a:rPr lang="zh-CN" altLang="zh-CN" sz="1050" dirty="0">
                <a:solidFill>
                  <a:prstClr val="black"/>
                </a:solidFill>
                <a:latin typeface="微软雅黑" panose="020B0503020204020204" pitchFamily="34" charset="-122"/>
                <a:ea typeface="微软雅黑" panose="020B0503020204020204" pitchFamily="34" charset="-122"/>
              </a:rPr>
              <a:t>的资深合伙人。</a:t>
            </a:r>
            <a:endParaRPr lang="en-US" altLang="zh-CN" sz="1050" dirty="0">
              <a:solidFill>
                <a:prstClr val="black"/>
              </a:solidFill>
              <a:latin typeface="微软雅黑" panose="020B0503020204020204" pitchFamily="34" charset="-122"/>
              <a:ea typeface="微软雅黑" panose="020B0503020204020204" pitchFamily="34" charset="-122"/>
            </a:endParaRPr>
          </a:p>
          <a:p>
            <a:pPr marL="214630" indent="-214630" defTabSz="514350">
              <a:lnSpc>
                <a:spcPct val="150000"/>
              </a:lnSpc>
              <a:spcBef>
                <a:spcPts val="340"/>
              </a:spcBef>
              <a:spcAft>
                <a:spcPts val="340"/>
              </a:spcAft>
              <a:buClr>
                <a:srgbClr val="F79646">
                  <a:lumMod val="75000"/>
                </a:srgbClr>
              </a:buClr>
              <a:buFont typeface="Wingdings" panose="05000000000000000000" pitchFamily="2" charset="2"/>
              <a:buChar char="n"/>
              <a:defRPr/>
            </a:pPr>
            <a:r>
              <a:rPr lang="zh-CN" altLang="zh-CN" sz="1050" dirty="0">
                <a:solidFill>
                  <a:prstClr val="black"/>
                </a:solidFill>
                <a:latin typeface="微软雅黑" panose="020B0503020204020204" pitchFamily="34" charset="-122"/>
                <a:ea typeface="微软雅黑" panose="020B0503020204020204" pitchFamily="34" charset="-122"/>
              </a:rPr>
              <a:t>中伦合规团队在</a:t>
            </a:r>
            <a:r>
              <a:rPr lang="zh-CN" altLang="en-US" sz="1050" dirty="0">
                <a:solidFill>
                  <a:prstClr val="black"/>
                </a:solidFill>
                <a:latin typeface="微软雅黑" panose="020B0503020204020204" pitchFamily="34" charset="-122"/>
                <a:ea typeface="微软雅黑" panose="020B0503020204020204" pitchFamily="34" charset="-122"/>
              </a:rPr>
              <a:t>出口管制和经济制裁</a:t>
            </a:r>
            <a:r>
              <a:rPr lang="zh-CN" altLang="zh-CN" sz="1050" dirty="0">
                <a:solidFill>
                  <a:prstClr val="black"/>
                </a:solidFill>
                <a:latin typeface="微软雅黑" panose="020B0503020204020204" pitchFamily="34" charset="-122"/>
                <a:ea typeface="微软雅黑" panose="020B0503020204020204" pitchFamily="34" charset="-122"/>
              </a:rPr>
              <a:t>合规领域为多家包括央企在内的大型国有企业和民营企业提供专业法律服务，包括</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风险评估审查、合规体系建设以及监管调查应对</a:t>
            </a:r>
            <a:r>
              <a:rPr lang="zh-CN" altLang="zh-CN" sz="1050" dirty="0">
                <a:solidFill>
                  <a:prstClr val="black"/>
                </a:solidFill>
                <a:latin typeface="微软雅黑" panose="020B0503020204020204" pitchFamily="34" charset="-122"/>
                <a:ea typeface="微软雅黑" panose="020B0503020204020204" pitchFamily="34" charset="-122"/>
              </a:rPr>
              <a:t>等，多次</a:t>
            </a:r>
            <a:r>
              <a:rPr lang="zh-CN" altLang="en-US" sz="1050" dirty="0">
                <a:solidFill>
                  <a:prstClr val="black"/>
                </a:solidFill>
                <a:latin typeface="微软雅黑" panose="020B0503020204020204" pitchFamily="34" charset="-122"/>
                <a:ea typeface="微软雅黑" panose="020B0503020204020204" pitchFamily="34" charset="-122"/>
              </a:rPr>
              <a:t>成功</a:t>
            </a:r>
            <a:r>
              <a:rPr lang="zh-CN" altLang="zh-CN" sz="1050" dirty="0">
                <a:solidFill>
                  <a:prstClr val="black"/>
                </a:solidFill>
                <a:latin typeface="微软雅黑" panose="020B0503020204020204" pitchFamily="34" charset="-122"/>
                <a:ea typeface="微软雅黑" panose="020B0503020204020204" pitchFamily="34" charset="-122"/>
              </a:rPr>
              <a:t>帮助中国企业有效防范制裁风险和应对美国政府的调查和执法，为企业</a:t>
            </a:r>
            <a:r>
              <a:rPr lang="zh-CN" altLang="en-US" sz="1050" dirty="0">
                <a:solidFill>
                  <a:prstClr val="black"/>
                </a:solidFill>
                <a:latin typeface="微软雅黑" panose="020B0503020204020204" pitchFamily="34" charset="-122"/>
                <a:ea typeface="微软雅黑" panose="020B0503020204020204" pitchFamily="34" charset="-122"/>
              </a:rPr>
              <a:t>减轻</a:t>
            </a:r>
            <a:r>
              <a:rPr lang="zh-CN" altLang="zh-CN" sz="1050" dirty="0">
                <a:solidFill>
                  <a:prstClr val="black"/>
                </a:solidFill>
                <a:latin typeface="微软雅黑" panose="020B0503020204020204" pitchFamily="34" charset="-122"/>
                <a:ea typeface="微软雅黑" panose="020B0503020204020204" pitchFamily="34" charset="-122"/>
              </a:rPr>
              <a:t>或挽回了损失。</a:t>
            </a:r>
            <a:endParaRPr lang="en-US" altLang="zh-CN" sz="1050" dirty="0">
              <a:solidFill>
                <a:prstClr val="black"/>
              </a:solidFill>
              <a:latin typeface="微软雅黑" panose="020B0503020204020204" pitchFamily="34" charset="-122"/>
              <a:ea typeface="微软雅黑" panose="020B0503020204020204" pitchFamily="34" charset="-122"/>
            </a:endParaRPr>
          </a:p>
          <a:p>
            <a:pPr marL="214630" indent="-214630" defTabSz="514350">
              <a:lnSpc>
                <a:spcPct val="150000"/>
              </a:lnSpc>
              <a:spcBef>
                <a:spcPts val="340"/>
              </a:spcBef>
              <a:spcAft>
                <a:spcPts val="340"/>
              </a:spcAft>
              <a:buClr>
                <a:srgbClr val="F79646">
                  <a:lumMod val="75000"/>
                </a:srgbClr>
              </a:buClr>
              <a:buFont typeface="Wingdings" panose="05000000000000000000" pitchFamily="2" charset="2"/>
              <a:buChar char="n"/>
              <a:defRPr/>
            </a:pPr>
            <a:r>
              <a:rPr lang="zh-CN" altLang="zh-CN" sz="1050" dirty="0">
                <a:solidFill>
                  <a:prstClr val="black"/>
                </a:solidFill>
                <a:latin typeface="微软雅黑" panose="020B0503020204020204" pitchFamily="34" charset="-122"/>
                <a:ea typeface="微软雅黑" panose="020B0503020204020204" pitchFamily="34" charset="-122"/>
              </a:rPr>
              <a:t>中伦合规团队一直</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紧密跟踪</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中外出口管制和经济制裁</a:t>
            </a:r>
            <a:r>
              <a:rPr lang="zh-CN" altLang="zh-CN" sz="1050" b="1" dirty="0">
                <a:solidFill>
                  <a:srgbClr val="F79646">
                    <a:lumMod val="75000"/>
                  </a:srgbClr>
                </a:solidFill>
                <a:latin typeface="微软雅黑" panose="020B0503020204020204" pitchFamily="34" charset="-122"/>
                <a:ea typeface="微软雅黑" panose="020B0503020204020204" pitchFamily="34" charset="-122"/>
              </a:rPr>
              <a:t>领域的立法、执法和司法前沿热点</a:t>
            </a:r>
            <a:r>
              <a:rPr lang="zh-CN" altLang="zh-CN" sz="1050" dirty="0">
                <a:solidFill>
                  <a:prstClr val="black"/>
                </a:solidFill>
                <a:latin typeface="微软雅黑" panose="020B0503020204020204" pitchFamily="34" charset="-122"/>
                <a:ea typeface="微软雅黑" panose="020B0503020204020204" pitchFamily="34" charset="-122"/>
              </a:rPr>
              <a:t>，对中国</a:t>
            </a:r>
            <a:r>
              <a:rPr lang="zh-CN" altLang="en-US" sz="1050" dirty="0">
                <a:solidFill>
                  <a:prstClr val="black"/>
                </a:solidFill>
                <a:latin typeface="微软雅黑" panose="020B0503020204020204" pitchFamily="34" charset="-122"/>
                <a:ea typeface="微软雅黑" panose="020B0503020204020204" pitchFamily="34" charset="-122"/>
              </a:rPr>
              <a:t>企业</a:t>
            </a:r>
            <a:r>
              <a:rPr lang="zh-CN" altLang="zh-CN" sz="1050" dirty="0">
                <a:solidFill>
                  <a:prstClr val="black"/>
                </a:solidFill>
                <a:latin typeface="微软雅黑" panose="020B0503020204020204" pitchFamily="34" charset="-122"/>
                <a:ea typeface="微软雅黑" panose="020B0503020204020204" pitchFamily="34" charset="-122"/>
              </a:rPr>
              <a:t>防范和应对</a:t>
            </a:r>
            <a:r>
              <a:rPr lang="zh-CN" altLang="en-US" sz="1050" dirty="0">
                <a:solidFill>
                  <a:prstClr val="black"/>
                </a:solidFill>
                <a:latin typeface="微软雅黑" panose="020B0503020204020204" pitchFamily="34" charset="-122"/>
                <a:ea typeface="微软雅黑" panose="020B0503020204020204" pitchFamily="34" charset="-122"/>
              </a:rPr>
              <a:t>合规</a:t>
            </a:r>
            <a:r>
              <a:rPr lang="zh-CN" altLang="zh-CN" sz="1050" dirty="0">
                <a:solidFill>
                  <a:prstClr val="black"/>
                </a:solidFill>
                <a:latin typeface="微软雅黑" panose="020B0503020204020204" pitchFamily="34" charset="-122"/>
                <a:ea typeface="微软雅黑" panose="020B0503020204020204" pitchFamily="34" charset="-122"/>
              </a:rPr>
              <a:t>风险进行了深入调研，</a:t>
            </a:r>
            <a:r>
              <a:rPr lang="zh-CN" altLang="en-US" sz="1050" dirty="0">
                <a:solidFill>
                  <a:prstClr val="black"/>
                </a:solidFill>
                <a:latin typeface="微软雅黑" panose="020B0503020204020204" pitchFamily="34" charset="-122"/>
                <a:ea typeface="微软雅黑" panose="020B0503020204020204" pitchFamily="34" charset="-122"/>
              </a:rPr>
              <a:t>并</a:t>
            </a:r>
            <a:r>
              <a:rPr lang="zh-CN" altLang="en-US" sz="1050" b="1" dirty="0">
                <a:solidFill>
                  <a:srgbClr val="F79646">
                    <a:lumMod val="75000"/>
                  </a:srgbClr>
                </a:solidFill>
                <a:latin typeface="微软雅黑" panose="020B0503020204020204" pitchFamily="34" charset="-122"/>
                <a:ea typeface="微软雅黑" panose="020B0503020204020204" pitchFamily="34" charset="-122"/>
              </a:rPr>
              <a:t>承担了大量的各部委相关课题研究项目</a:t>
            </a:r>
            <a:r>
              <a:rPr lang="zh-CN" altLang="zh-CN" sz="1050" dirty="0">
                <a:solidFill>
                  <a:prstClr val="black"/>
                </a:solidFill>
                <a:latin typeface="微软雅黑" panose="020B0503020204020204" pitchFamily="34" charset="-122"/>
                <a:ea typeface="微软雅黑" panose="020B0503020204020204" pitchFamily="34" charset="-122"/>
              </a:rPr>
              <a:t>。</a:t>
            </a:r>
            <a:r>
              <a:rPr lang="en-US" altLang="zh-CN" sz="1050" dirty="0">
                <a:solidFill>
                  <a:prstClr val="black"/>
                </a:solidFill>
                <a:latin typeface="微软雅黑" panose="020B0503020204020204" pitchFamily="34" charset="-122"/>
                <a:ea typeface="微软雅黑" panose="020B0503020204020204" pitchFamily="34" charset="-122"/>
              </a:rPr>
              <a:t> </a:t>
            </a:r>
            <a:endParaRPr lang="zh-CN" altLang="zh-CN" sz="1050" dirty="0">
              <a:solidFill>
                <a:prstClr val="black"/>
              </a:solidFill>
              <a:latin typeface="微软雅黑" panose="020B0503020204020204" pitchFamily="34" charset="-122"/>
              <a:ea typeface="微软雅黑" panose="020B0503020204020204" pitchFamily="34" charset="-122"/>
            </a:endParaRPr>
          </a:p>
        </p:txBody>
      </p:sp>
      <p:pic>
        <p:nvPicPr>
          <p:cNvPr id="12" name="图片 11" descr="logo.png"/>
          <p:cNvPicPr>
            <a:picLocks noChangeAspect="1"/>
          </p:cNvPicPr>
          <p:nvPr/>
        </p:nvPicPr>
        <p:blipFill rotWithShape="1">
          <a:blip r:embed="rId1" cstate="print">
            <a:extLst>
              <a:ext uri="{28A0092B-C50C-407E-A947-70E740481C1C}">
                <a14:useLocalDpi xmlns:a14="http://schemas.microsoft.com/office/drawing/2010/main" val="0"/>
              </a:ext>
            </a:extLst>
          </a:blip>
          <a:srcRect l="4220" t="7934" r="69244" b="74403"/>
          <a:stretch>
            <a:fillRect/>
          </a:stretch>
        </p:blipFill>
        <p:spPr>
          <a:xfrm>
            <a:off x="222822" y="4731750"/>
            <a:ext cx="717169" cy="268392"/>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34266" t="12124" r="4293" b="33229"/>
          <a:stretch>
            <a:fillRect/>
          </a:stretch>
        </p:blipFill>
        <p:spPr>
          <a:xfrm>
            <a:off x="3489175" y="809058"/>
            <a:ext cx="5618173" cy="2808311"/>
          </a:xfrm>
          <a:prstGeom prst="rect">
            <a:avLst/>
          </a:prstGeom>
        </p:spPr>
      </p:pic>
      <p:sp>
        <p:nvSpPr>
          <p:cNvPr id="24" name="TextBox 23"/>
          <p:cNvSpPr txBox="1"/>
          <p:nvPr/>
        </p:nvSpPr>
        <p:spPr>
          <a:xfrm>
            <a:off x="611561" y="2643028"/>
            <a:ext cx="6012160" cy="1796815"/>
          </a:xfrm>
          <a:prstGeom prst="rect">
            <a:avLst/>
          </a:prstGeom>
          <a:noFill/>
        </p:spPr>
        <p:txBody>
          <a:bodyPr wrap="square" lIns="72558" tIns="36279" rIns="72558" bIns="36279" rtlCol="0">
            <a:spAutoFit/>
          </a:bodyPr>
          <a:lstStyle/>
          <a:p>
            <a:pPr defTabSz="914400">
              <a:defRPr/>
            </a:pPr>
            <a:r>
              <a:rPr kumimoji="1"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中伦律师事务所创立于</a:t>
            </a:r>
            <a:r>
              <a:rPr lang="en-US" altLang="zh-CN" sz="1600" dirty="0">
                <a:solidFill>
                  <a:srgbClr val="F79646">
                    <a:lumMod val="75000"/>
                  </a:srgbClr>
                </a:solidFill>
                <a:latin typeface="Calibri" panose="020F0502020204030204"/>
                <a:ea typeface="微软雅黑" panose="020B0503020204020204" pitchFamily="34" charset="-122"/>
              </a:rPr>
              <a:t>1993</a:t>
            </a:r>
            <a:r>
              <a:rPr kumimoji="1"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年，是中国司法部最早批准设立的合伙制律师事务所之一。经过数年快速、稳健的发展壮大，中伦已成为中国规模最大的综合性律师事务所之一。</a:t>
            </a:r>
            <a:endParaRPr kumimoji="1"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defTabSz="914400">
              <a:defRPr/>
            </a:pPr>
            <a:endParaRPr lang="en-US" altLang="zh-CN" sz="1600" dirty="0">
              <a:solidFill>
                <a:prstClr val="black"/>
              </a:solidFill>
              <a:latin typeface="微软雅黑" panose="020B0503020204020204" pitchFamily="34" charset="-122"/>
              <a:ea typeface="微软雅黑" panose="020B0503020204020204" pitchFamily="34" charset="-122"/>
            </a:endParaRPr>
          </a:p>
          <a:p>
            <a:pPr defTabSz="914400">
              <a:defRPr/>
            </a:pPr>
            <a:r>
              <a:rPr kumimoji="1"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中伦目前在北京、上海、深圳、广州、武汉、成都、重庆、青岛、杭州、南京、海口、东京、香港、伦敦、纽约、洛杉矶、旧金山和阿拉木图</a:t>
            </a:r>
            <a:r>
              <a:rPr lang="en-US" altLang="zh-CN" sz="1600" dirty="0">
                <a:solidFill>
                  <a:srgbClr val="F79646">
                    <a:lumMod val="75000"/>
                  </a:srgbClr>
                </a:solidFill>
                <a:latin typeface="Calibri" panose="020F0502020204030204"/>
                <a:ea typeface="微软雅黑" panose="020B0503020204020204" pitchFamily="34" charset="-122"/>
              </a:rPr>
              <a:t>18</a:t>
            </a:r>
            <a:r>
              <a:rPr kumimoji="1"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个城市设有办公室。</a:t>
            </a:r>
            <a:endParaRPr kumimoji="1"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1829" y="130526"/>
            <a:ext cx="3429483" cy="1058152"/>
          </a:xfrm>
          <a:prstGeom prst="rect">
            <a:avLst/>
          </a:prstGeom>
          <a:noFill/>
        </p:spPr>
        <p:txBody>
          <a:bodyPr wrap="none" lIns="72558" tIns="36279" rIns="72558" bIns="36279" rtlCol="0">
            <a:spAutoFit/>
          </a:bodyPr>
          <a:lstStyle>
            <a:defPPr>
              <a:defRPr lang="zh-CN"/>
            </a:defPPr>
            <a:lvl1pPr>
              <a:defRPr kumimoji="1" sz="36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914400">
              <a:defRPr/>
            </a:pPr>
            <a:r>
              <a:rPr lang="zh-CN" altLang="en-US" sz="3200" dirty="0">
                <a:solidFill>
                  <a:prstClr val="black">
                    <a:lumMod val="65000"/>
                    <a:lumOff val="35000"/>
                  </a:prstClr>
                </a:solidFill>
              </a:rPr>
              <a:t>中国领先的</a:t>
            </a:r>
            <a:endParaRPr lang="en-US" altLang="zh-CN" sz="3200" dirty="0">
              <a:solidFill>
                <a:prstClr val="black">
                  <a:lumMod val="65000"/>
                  <a:lumOff val="35000"/>
                </a:prstClr>
              </a:solidFill>
            </a:endParaRPr>
          </a:p>
          <a:p>
            <a:pPr defTabSz="914400">
              <a:defRPr/>
            </a:pPr>
            <a:r>
              <a:rPr lang="zh-CN" altLang="en-US" sz="3200" dirty="0">
                <a:solidFill>
                  <a:prstClr val="black">
                    <a:lumMod val="65000"/>
                    <a:lumOff val="35000"/>
                  </a:prstClr>
                </a:solidFill>
              </a:rPr>
              <a:t>综合性律师事务所</a:t>
            </a:r>
            <a:endParaRPr lang="en-US" altLang="zh-CN" sz="3200" dirty="0">
              <a:solidFill>
                <a:prstClr val="black">
                  <a:lumMod val="65000"/>
                  <a:lumOff val="35000"/>
                </a:prstClr>
              </a:solidFill>
            </a:endParaRPr>
          </a:p>
        </p:txBody>
      </p:sp>
      <p:pic>
        <p:nvPicPr>
          <p:cNvPr id="7" name="图片 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7956377" y="4722184"/>
            <a:ext cx="1186075" cy="44387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460.434645669291,&quot;width&quot;:8562.248818897639}"/>
</p:tagLst>
</file>

<file path=ppt/tags/tag10.xml><?xml version="1.0" encoding="utf-8"?>
<p:tagLst xmlns:p="http://schemas.openxmlformats.org/presentationml/2006/main">
  <p:tag name="MH" val="20190723222408"/>
  <p:tag name="MH_LIBRARY" val="GRAPHIC"/>
  <p:tag name="MH_TYPE" val="SubTitle"/>
  <p:tag name="MH_ORDER" val="4"/>
</p:tagLst>
</file>

<file path=ppt/tags/tag11.xml><?xml version="1.0" encoding="utf-8"?>
<p:tagLst xmlns:p="http://schemas.openxmlformats.org/presentationml/2006/main">
  <p:tag name="MH" val="20190723222408"/>
  <p:tag name="MH_LIBRARY" val="GRAPHIC"/>
  <p:tag name="MH_TYPE" val="Other"/>
  <p:tag name="MH_ORDER" val="6"/>
</p:tagLst>
</file>

<file path=ppt/tags/tag12.xml><?xml version="1.0" encoding="utf-8"?>
<p:tagLst xmlns:p="http://schemas.openxmlformats.org/presentationml/2006/main">
  <p:tag name="MH" val="20190723222408"/>
  <p:tag name="MH_LIBRARY" val="GRAPHIC"/>
  <p:tag name="MH_TYPE" val="SubTitle"/>
  <p:tag name="MH_ORDER" val="1"/>
</p:tagLst>
</file>

<file path=ppt/tags/tag13.xml><?xml version="1.0" encoding="utf-8"?>
<p:tagLst xmlns:p="http://schemas.openxmlformats.org/presentationml/2006/main">
  <p:tag name="MH" val="20190723222408"/>
  <p:tag name="MH_LIBRARY" val="GRAPHIC"/>
  <p:tag name="MH_TYPE" val="Other"/>
  <p:tag name="MH_ORDER" val="7"/>
</p:tagLst>
</file>

<file path=ppt/tags/tag14.xml><?xml version="1.0" encoding="utf-8"?>
<p:tagLst xmlns:p="http://schemas.openxmlformats.org/presentationml/2006/main">
  <p:tag name="MH" val="20190723222408"/>
  <p:tag name="MH_LIBRARY" val="GRAPHIC"/>
  <p:tag name="MH_TYPE" val="Other"/>
  <p:tag name="MH_ORDER" val="8"/>
</p:tagLst>
</file>

<file path=ppt/tags/tag15.xml><?xml version="1.0" encoding="utf-8"?>
<p:tagLst xmlns:p="http://schemas.openxmlformats.org/presentationml/2006/main">
  <p:tag name="MH" val="20190723222408"/>
  <p:tag name="MH_LIBRARY" val="GRAPHIC"/>
  <p:tag name="MH_TYPE" val="SubTitle"/>
  <p:tag name="MH_ORDER" val="2"/>
</p:tagLst>
</file>

<file path=ppt/tags/tag16.xml><?xml version="1.0" encoding="utf-8"?>
<p:tagLst xmlns:p="http://schemas.openxmlformats.org/presentationml/2006/main">
  <p:tag name="MH" val="20190723222408"/>
  <p:tag name="MH_LIBRARY" val="GRAPHIC"/>
  <p:tag name="MH_TYPE" val="Other"/>
  <p:tag name="MH_ORDER" val="9"/>
</p:tagLst>
</file>

<file path=ppt/tags/tag17.xml><?xml version="1.0" encoding="utf-8"?>
<p:tagLst xmlns:p="http://schemas.openxmlformats.org/presentationml/2006/main">
  <p:tag name="MH" val="20190723222408"/>
  <p:tag name="MH_LIBRARY" val="GRAPHIC"/>
  <p:tag name="MH_TYPE" val="Other"/>
  <p:tag name="MH_ORDER" val="10"/>
</p:tagLst>
</file>

<file path=ppt/tags/tag18.xml><?xml version="1.0" encoding="utf-8"?>
<p:tagLst xmlns:p="http://schemas.openxmlformats.org/presentationml/2006/main">
  <p:tag name="MH" val="20190723222408"/>
  <p:tag name="MH_LIBRARY" val="GRAPHIC"/>
  <p:tag name="MH_TYPE" val="Other"/>
  <p:tag name="MH_ORDER" val="11"/>
</p:tagLst>
</file>

<file path=ppt/tags/tag19.xml><?xml version="1.0" encoding="utf-8"?>
<p:tagLst xmlns:p="http://schemas.openxmlformats.org/presentationml/2006/main">
  <p:tag name="MH" val="20190723222408"/>
  <p:tag name="MH_LIBRARY" val="GRAPHIC"/>
  <p:tag name="MH_TYPE" val="Other"/>
  <p:tag name="MH_ORDER" val="12"/>
</p:tagLst>
</file>

<file path=ppt/tags/tag2.xml><?xml version="1.0" encoding="utf-8"?>
<p:tagLst xmlns:p="http://schemas.openxmlformats.org/presentationml/2006/main">
  <p:tag name="MH" val="20190723222408"/>
  <p:tag name="MH_LIBRARY" val="GRAPHIC"/>
  <p:tag name="MH_TYPE" val="Other"/>
  <p:tag name="MH_ORDER" val="1"/>
</p:tagLst>
</file>

<file path=ppt/tags/tag20.xml><?xml version="1.0" encoding="utf-8"?>
<p:tagLst xmlns:p="http://schemas.openxmlformats.org/presentationml/2006/main">
  <p:tag name="MH" val="20190723222408"/>
  <p:tag name="MH_LIBRARY" val="GRAPHIC"/>
  <p:tag name="MH_TYPE" val="Other"/>
  <p:tag name="MH_ORDER" val="13"/>
</p:tagLst>
</file>

<file path=ppt/tags/tag21.xml><?xml version="1.0" encoding="utf-8"?>
<p:tagLst xmlns:p="http://schemas.openxmlformats.org/presentationml/2006/main">
  <p:tag name="MH" val="20190723222408"/>
  <p:tag name="MH_LIBRARY" val="GRAPHIC"/>
  <p:tag name="MH_TYPE" val="Other"/>
  <p:tag name="MH_ORDER" val="14"/>
</p:tagLst>
</file>

<file path=ppt/tags/tag22.xml><?xml version="1.0" encoding="utf-8"?>
<p:tagLst xmlns:p="http://schemas.openxmlformats.org/presentationml/2006/main">
  <p:tag name="MH" val="20190723222408"/>
  <p:tag name="MH_LIBRARY" val="GRAPHIC"/>
  <p:tag name="MH_TYPE" val="Other"/>
  <p:tag name="MH_ORDER" val="15"/>
</p:tagLst>
</file>

<file path=ppt/tags/tag23.xml><?xml version="1.0" encoding="utf-8"?>
<p:tagLst xmlns:p="http://schemas.openxmlformats.org/presentationml/2006/main">
  <p:tag name="MH" val="20190723222408"/>
  <p:tag name="MH_LIBRARY" val="GRAPHIC"/>
  <p:tag name="MH_TYPE" val="Other"/>
  <p:tag name="MH_ORDER" val="16"/>
</p:tagLst>
</file>

<file path=ppt/tags/tag24.xml><?xml version="1.0" encoding="utf-8"?>
<p:tagLst xmlns:p="http://schemas.openxmlformats.org/presentationml/2006/main">
  <p:tag name="MH" val="20190723222408"/>
  <p:tag name="MH_LIBRARY" val="GRAPHIC"/>
  <p:tag name="MH_TYPE" val="Other"/>
  <p:tag name="MH_ORDER" val="17"/>
</p:tagLst>
</file>

<file path=ppt/tags/tag25.xml><?xml version="1.0" encoding="utf-8"?>
<p:tagLst xmlns:p="http://schemas.openxmlformats.org/presentationml/2006/main">
  <p:tag name="MH" val="20190723222408"/>
  <p:tag name="MH_LIBRARY" val="GRAPHIC"/>
  <p:tag name="MH_TYPE" val="Title"/>
  <p:tag name="MH_ORDER" val="1"/>
</p:tagLst>
</file>

<file path=ppt/tags/tag26.xml><?xml version="1.0" encoding="utf-8"?>
<p:tagLst xmlns:p="http://schemas.openxmlformats.org/presentationml/2006/main">
  <p:tag name="MH" val="20190723222408"/>
  <p:tag name="MH_LIBRARY" val="GRAPHIC"/>
  <p:tag name="MH_TYPE" val="Other"/>
  <p:tag name="MH_ORDER" val="1"/>
</p:tagLst>
</file>

<file path=ppt/tags/tag27.xml><?xml version="1.0" encoding="utf-8"?>
<p:tagLst xmlns:p="http://schemas.openxmlformats.org/presentationml/2006/main">
  <p:tag name="MH" val="20190723222408"/>
  <p:tag name="MH_LIBRARY" val="GRAPHIC"/>
  <p:tag name="MH_TYPE" val="Other"/>
  <p:tag name="MH_ORDER" val="2"/>
</p:tagLst>
</file>

<file path=ppt/tags/tag28.xml><?xml version="1.0" encoding="utf-8"?>
<p:tagLst xmlns:p="http://schemas.openxmlformats.org/presentationml/2006/main">
  <p:tag name="MH" val="20190723222408"/>
  <p:tag name="MH_LIBRARY" val="GRAPHIC"/>
  <p:tag name="MH_TYPE" val="SubTitle"/>
  <p:tag name="MH_ORDER" val="6"/>
</p:tagLst>
</file>

<file path=ppt/tags/tag29.xml><?xml version="1.0" encoding="utf-8"?>
<p:tagLst xmlns:p="http://schemas.openxmlformats.org/presentationml/2006/main">
  <p:tag name="MH" val="20190723222408"/>
  <p:tag name="MH_LIBRARY" val="GRAPHIC"/>
  <p:tag name="MH_TYPE" val="Other"/>
  <p:tag name="MH_ORDER" val="3"/>
</p:tagLst>
</file>

<file path=ppt/tags/tag3.xml><?xml version="1.0" encoding="utf-8"?>
<p:tagLst xmlns:p="http://schemas.openxmlformats.org/presentationml/2006/main">
  <p:tag name="MH" val="20190723222408"/>
  <p:tag name="MH_LIBRARY" val="GRAPHIC"/>
  <p:tag name="MH_TYPE" val="Other"/>
  <p:tag name="MH_ORDER" val="2"/>
</p:tagLst>
</file>

<file path=ppt/tags/tag30.xml><?xml version="1.0" encoding="utf-8"?>
<p:tagLst xmlns:p="http://schemas.openxmlformats.org/presentationml/2006/main">
  <p:tag name="MH" val="20190723222408"/>
  <p:tag name="MH_LIBRARY" val="GRAPHIC"/>
  <p:tag name="MH_TYPE" val="SubTitle"/>
  <p:tag name="MH_ORDER" val="3"/>
</p:tagLst>
</file>

<file path=ppt/tags/tag31.xml><?xml version="1.0" encoding="utf-8"?>
<p:tagLst xmlns:p="http://schemas.openxmlformats.org/presentationml/2006/main">
  <p:tag name="MH" val="20190723222408"/>
  <p:tag name="MH_LIBRARY" val="GRAPHIC"/>
  <p:tag name="MH_TYPE" val="Other"/>
  <p:tag name="MH_ORDER" val="12"/>
</p:tagLst>
</file>

<file path=ppt/tags/tag32.xml><?xml version="1.0" encoding="utf-8"?>
<p:tagLst xmlns:p="http://schemas.openxmlformats.org/presentationml/2006/main">
  <p:tag name="MH" val="20190723222408"/>
  <p:tag name="MH_LIBRARY" val="GRAPHIC"/>
  <p:tag name="MH_TYPE" val="Other"/>
  <p:tag name="MH_ORDER" val="13"/>
</p:tagLst>
</file>

<file path=ppt/tags/tag33.xml><?xml version="1.0" encoding="utf-8"?>
<p:tagLst xmlns:p="http://schemas.openxmlformats.org/presentationml/2006/main">
  <p:tag name="MH" val="20190723222408"/>
  <p:tag name="MH_LIBRARY" val="GRAPHIC"/>
  <p:tag name="MH_TYPE" val="Other"/>
  <p:tag name="MH_ORDER" val="14"/>
</p:tagLst>
</file>

<file path=ppt/tags/tag34.xml><?xml version="1.0" encoding="utf-8"?>
<p:tagLst xmlns:p="http://schemas.openxmlformats.org/presentationml/2006/main">
  <p:tag name="MH" val="20190723222408"/>
  <p:tag name="MH_LIBRARY" val="GRAPHIC"/>
  <p:tag name="MH_TYPE" val="Other"/>
  <p:tag name="MH_ORDER" val="15"/>
</p:tagLst>
</file>

<file path=ppt/tags/tag35.xml><?xml version="1.0" encoding="utf-8"?>
<p:tagLst xmlns:p="http://schemas.openxmlformats.org/presentationml/2006/main">
  <p:tag name="MH" val="20190723222408"/>
  <p:tag name="MH_LIBRARY" val="GRAPHIC"/>
  <p:tag name="MH_TYPE" val="Other"/>
  <p:tag name="MH_ORDER" val="16"/>
</p:tagLst>
</file>

<file path=ppt/tags/tag36.xml><?xml version="1.0" encoding="utf-8"?>
<p:tagLst xmlns:p="http://schemas.openxmlformats.org/presentationml/2006/main">
  <p:tag name="MH" val="20190723222408"/>
  <p:tag name="MH_LIBRARY" val="GRAPHIC"/>
  <p:tag name="MH_TYPE" val="Other"/>
  <p:tag name="MH_ORDER" val="17"/>
</p:tagLst>
</file>

<file path=ppt/tags/tag37.xml><?xml version="1.0" encoding="utf-8"?>
<p:tagLst xmlns:p="http://schemas.openxmlformats.org/presentationml/2006/main">
  <p:tag name="MH" val="20190723222408"/>
  <p:tag name="MH_LIBRARY" val="GRAPHIC"/>
  <p:tag name="MH_TYPE" val="Title"/>
  <p:tag name="MH_ORDER" val="1"/>
</p:tagLst>
</file>

<file path=ppt/tags/tag38.xml><?xml version="1.0" encoding="utf-8"?>
<p:tagLst xmlns:p="http://schemas.openxmlformats.org/presentationml/2006/main">
  <p:tag name="MH" val="20190723222408"/>
  <p:tag name="MH_LIBRARY" val="GRAPHIC"/>
  <p:tag name="MH_TYPE" val="SubTitle"/>
  <p:tag name="MH_ORDER" val="1"/>
</p:tagLst>
</file>

<file path=ppt/tags/tag39.xml><?xml version="1.0" encoding="utf-8"?>
<p:tagLst xmlns:p="http://schemas.openxmlformats.org/presentationml/2006/main">
  <p:tag name="MH" val="20190723222408"/>
  <p:tag name="MH_LIBRARY" val="GRAPHIC"/>
  <p:tag name="MH_TYPE" val="SubTitle"/>
  <p:tag name="MH_ORDER" val="4"/>
</p:tagLst>
</file>

<file path=ppt/tags/tag4.xml><?xml version="1.0" encoding="utf-8"?>
<p:tagLst xmlns:p="http://schemas.openxmlformats.org/presentationml/2006/main">
  <p:tag name="MH" val="20190723222408"/>
  <p:tag name="MH_LIBRARY" val="GRAPHIC"/>
  <p:tag name="MH_TYPE" val="SubTitle"/>
  <p:tag name="MH_ORDER" val="6"/>
</p:tagLst>
</file>

<file path=ppt/tags/tag40.xml><?xml version="1.0" encoding="utf-8"?>
<p:tagLst xmlns:p="http://schemas.openxmlformats.org/presentationml/2006/main">
  <p:tag name="MH" val="20190723222408"/>
  <p:tag name="MH_LIBRARY" val="GRAPHIC"/>
  <p:tag name="MH_TYPE" val="SubTitle"/>
  <p:tag name="MH_ORDER" val="2"/>
</p:tagLst>
</file>

<file path=ppt/tags/tag41.xml><?xml version="1.0" encoding="utf-8"?>
<p:tagLst xmlns:p="http://schemas.openxmlformats.org/presentationml/2006/main">
  <p:tag name="MH" val="20190723222408"/>
  <p:tag name="MH_LIBRARY" val="GRAPHIC"/>
  <p:tag name="MH_TYPE" val="SubTitle"/>
  <p:tag name="MH_ORDER" val="2"/>
</p:tagLst>
</file>

<file path=ppt/tags/tag5.xml><?xml version="1.0" encoding="utf-8"?>
<p:tagLst xmlns:p="http://schemas.openxmlformats.org/presentationml/2006/main">
  <p:tag name="MH" val="20190723222408"/>
  <p:tag name="MH_LIBRARY" val="GRAPHIC"/>
  <p:tag name="MH_TYPE" val="Other"/>
  <p:tag name="MH_ORDER" val="3"/>
</p:tagLst>
</file>

<file path=ppt/tags/tag6.xml><?xml version="1.0" encoding="utf-8"?>
<p:tagLst xmlns:p="http://schemas.openxmlformats.org/presentationml/2006/main">
  <p:tag name="MH" val="20190723222408"/>
  <p:tag name="MH_LIBRARY" val="GRAPHIC"/>
  <p:tag name="MH_TYPE" val="SubTitle"/>
  <p:tag name="MH_ORDER" val="3"/>
</p:tagLst>
</file>

<file path=ppt/tags/tag7.xml><?xml version="1.0" encoding="utf-8"?>
<p:tagLst xmlns:p="http://schemas.openxmlformats.org/presentationml/2006/main">
  <p:tag name="MH" val="20190723222408"/>
  <p:tag name="MH_LIBRARY" val="GRAPHIC"/>
  <p:tag name="MH_TYPE" val="Other"/>
  <p:tag name="MH_ORDER" val="4"/>
</p:tagLst>
</file>

<file path=ppt/tags/tag8.xml><?xml version="1.0" encoding="utf-8"?>
<p:tagLst xmlns:p="http://schemas.openxmlformats.org/presentationml/2006/main">
  <p:tag name="MH" val="20190723222408"/>
  <p:tag name="MH_LIBRARY" val="GRAPHIC"/>
  <p:tag name="MH_TYPE" val="SubTitle"/>
  <p:tag name="MH_ORDER" val="5"/>
</p:tagLst>
</file>

<file path=ppt/tags/tag9.xml><?xml version="1.0" encoding="utf-8"?>
<p:tagLst xmlns:p="http://schemas.openxmlformats.org/presentationml/2006/main">
  <p:tag name="MH" val="20190723222408"/>
  <p:tag name="MH_LIBRARY" val="GRAPHIC"/>
  <p:tag name="MH_TYPE" val="Other"/>
  <p:tag name="MH_ORDER"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自定义 2">
      <a:dk1>
        <a:sysClr val="windowText" lastClr="000000"/>
      </a:dk1>
      <a:lt1>
        <a:sysClr val="window" lastClr="FFFFFF"/>
      </a:lt1>
      <a:dk2>
        <a:srgbClr val="4E3B30"/>
      </a:dk2>
      <a:lt2>
        <a:srgbClr val="FBEEC9"/>
      </a:lt2>
      <a:accent1>
        <a:srgbClr val="FF9933"/>
      </a:accent1>
      <a:accent2>
        <a:srgbClr val="FFC42F"/>
      </a:accent2>
      <a:accent3>
        <a:srgbClr val="FF9933"/>
      </a:accent3>
      <a:accent4>
        <a:srgbClr val="FFC42F"/>
      </a:accent4>
      <a:accent5>
        <a:srgbClr val="FFC42F"/>
      </a:accent5>
      <a:accent6>
        <a:srgbClr val="FFC42F"/>
      </a:accent6>
      <a:hlink>
        <a:srgbClr val="AD1F1F"/>
      </a:hlink>
      <a:folHlink>
        <a:srgbClr val="FFC42F"/>
      </a:folHlink>
    </a:clrScheme>
    <a:fontScheme name="中伦律所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l">
          <a:defRPr sz="1400" dirty="0" smtClean="0">
            <a:latin typeface="微软雅黑 Light" panose="020B0502040204020203" pitchFamily="34" charset="-122"/>
            <a:ea typeface="微软雅黑 Light" panose="020B0502040204020203" pitchFamily="34" charset="-122"/>
          </a:defRPr>
        </a:defPPr>
      </a:lstStyle>
      <a:style>
        <a:lnRef idx="1">
          <a:schemeClr val="accent3"/>
        </a:lnRef>
        <a:fillRef idx="2">
          <a:schemeClr val="accent3"/>
        </a:fillRef>
        <a:effectRef idx="1">
          <a:schemeClr val="accent3"/>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25934</Words>
  <Application>WPS 演示</Application>
  <PresentationFormat>全屏显示(16:9)</PresentationFormat>
  <Paragraphs>1540</Paragraphs>
  <Slides>97</Slides>
  <Notes>48</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97</vt:i4>
      </vt:variant>
    </vt:vector>
  </HeadingPairs>
  <TitlesOfParts>
    <vt:vector size="121" baseType="lpstr">
      <vt:lpstr>Arial</vt:lpstr>
      <vt:lpstr>宋体</vt:lpstr>
      <vt:lpstr>Wingdings</vt:lpstr>
      <vt:lpstr>微软雅黑</vt:lpstr>
      <vt:lpstr>Arial</vt:lpstr>
      <vt:lpstr>微软雅黑 Light</vt:lpstr>
      <vt:lpstr>Calibri</vt:lpstr>
      <vt:lpstr>华文新魏</vt:lpstr>
      <vt:lpstr>Impact</vt:lpstr>
      <vt:lpstr>等线</vt:lpstr>
      <vt:lpstr>Arial Unicode MS</vt:lpstr>
      <vt:lpstr>Times New Roman</vt:lpstr>
      <vt:lpstr>Times</vt:lpstr>
      <vt:lpstr>Source Sans Pro Light</vt:lpstr>
      <vt:lpstr>Calibri</vt:lpstr>
      <vt:lpstr>Tahoma</vt:lpstr>
      <vt:lpstr>方正舒体</vt:lpstr>
      <vt:lpstr>Wingdings</vt:lpstr>
      <vt:lpstr>Office 主题​​</vt:lpstr>
      <vt:lpstr>2_Office 主题​​</vt:lpstr>
      <vt:lpstr>3_Office 主题​​</vt:lpstr>
      <vt:lpstr>6_Office 主题​​</vt:lpstr>
      <vt:lpstr>1_Office 主题​​</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美国经济制裁国家（变化中）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作者</dc:creator>
  <cp:lastModifiedBy>刘劲松</cp:lastModifiedBy>
  <cp:revision>412</cp:revision>
  <dcterms:created xsi:type="dcterms:W3CDTF">2017-03-05T01:50:00Z</dcterms:created>
  <dcterms:modified xsi:type="dcterms:W3CDTF">2021-05-28T03:59:11Z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0x010100D804768449DBBC488494FFFFFCAF1CBF</vt:lpwstr>
  </property>
  <property fmtid="{D5CDD505-2E9C-101B-9397-08002B2CF9AE}" pid="3" name="KSOProductBuildVer">
    <vt:lpwstr>2052-11.1.0.10228</vt:lpwstr>
  </property>
</Properties>
</file>