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76" r:id="rId4"/>
    <p:sldMasterId id="2147483690" r:id="rId5"/>
  </p:sldMasterIdLst>
  <p:notesMasterIdLst>
    <p:notesMasterId r:id="rId7"/>
  </p:notesMasterIdLst>
  <p:sldIdLst>
    <p:sldId id="4727" r:id="rId6"/>
    <p:sldId id="429" r:id="rId8"/>
    <p:sldId id="4722" r:id="rId9"/>
    <p:sldId id="4728" r:id="rId10"/>
    <p:sldId id="4758" r:id="rId11"/>
    <p:sldId id="4729" r:id="rId12"/>
    <p:sldId id="4765" r:id="rId13"/>
    <p:sldId id="4788" r:id="rId14"/>
    <p:sldId id="4762" r:id="rId15"/>
    <p:sldId id="4769" r:id="rId16"/>
    <p:sldId id="4770" r:id="rId17"/>
    <p:sldId id="4771" r:id="rId18"/>
    <p:sldId id="4772" r:id="rId19"/>
    <p:sldId id="4730" r:id="rId20"/>
    <p:sldId id="4760" r:id="rId21"/>
    <p:sldId id="4761" r:id="rId22"/>
    <p:sldId id="4759" r:id="rId23"/>
    <p:sldId id="4735" r:id="rId24"/>
    <p:sldId id="4736" r:id="rId25"/>
    <p:sldId id="4754" r:id="rId26"/>
    <p:sldId id="4719" r:id="rId27"/>
    <p:sldId id="4777" r:id="rId28"/>
    <p:sldId id="4737" r:id="rId29"/>
    <p:sldId id="4778" r:id="rId30"/>
    <p:sldId id="4782" r:id="rId31"/>
    <p:sldId id="4756" r:id="rId32"/>
    <p:sldId id="4745" r:id="rId33"/>
    <p:sldId id="4779" r:id="rId34"/>
    <p:sldId id="4748" r:id="rId35"/>
    <p:sldId id="4780" r:id="rId36"/>
    <p:sldId id="4786" r:id="rId37"/>
    <p:sldId id="4787" r:id="rId38"/>
    <p:sldId id="4755" r:id="rId39"/>
    <p:sldId id="4773" r:id="rId40"/>
    <p:sldId id="4784" r:id="rId41"/>
    <p:sldId id="4776" r:id="rId42"/>
    <p:sldId id="4774" r:id="rId43"/>
    <p:sldId id="4775" r:id="rId44"/>
    <p:sldId id="4781" r:id="rId45"/>
    <p:sldId id="4785" r:id="rId46"/>
    <p:sldId id="362" r:id="rId47"/>
    <p:sldId id="4743" r:id="rId48"/>
    <p:sldId id="4744"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MXTNLLUFNK25vNBEfagcZQ==" hashData="6WtamHR3uYUojMcMXSFIs0gnZpQ="/>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24" autoAdjust="0"/>
  </p:normalViewPr>
  <p:slideViewPr>
    <p:cSldViewPr snapToGrid="0">
      <p:cViewPr varScale="1">
        <p:scale>
          <a:sx n="73" d="100"/>
          <a:sy n="73" d="100"/>
        </p:scale>
        <p:origin x="10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_rels/data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D676A8F-7F0F-4C12-AC93-28589B69E914}" type="doc">
      <dgm:prSet loTypeId="urn:microsoft.com/office/officeart/2005/8/layout/radial3" loCatId="cycle" qsTypeId="urn:microsoft.com/office/officeart/2005/8/quickstyle/simple2" qsCatId="simple" csTypeId="urn:microsoft.com/office/officeart/2005/8/colors/colorful4" csCatId="colorful" phldr="1"/>
      <dgm:spPr/>
      <dgm:t>
        <a:bodyPr/>
        <a:lstStyle/>
        <a:p>
          <a:endParaRPr lang="zh-CN" altLang="en-US"/>
        </a:p>
      </dgm:t>
    </dgm:pt>
    <dgm:pt modelId="{CA5DB9B3-120D-4209-BAA2-D9CD0525A5E0}">
      <dgm:prSet phldrT="[文本]" custT="1"/>
      <dgm:spPr/>
      <dgm:t>
        <a:bodyPr/>
        <a:lstStyle/>
        <a:p>
          <a:r>
            <a:rPr lang="en-US" altLang="zh-CN" sz="2400" dirty="0">
              <a:latin typeface="微软雅黑" panose="020B0503020204020204" pitchFamily="34" charset="-122"/>
              <a:ea typeface="微软雅黑" panose="020B0503020204020204" pitchFamily="34" charset="-122"/>
            </a:rPr>
            <a:t>Facebook</a:t>
          </a:r>
          <a:endParaRPr lang="zh-CN" altLang="en-US" sz="2400" dirty="0">
            <a:latin typeface="微软雅黑" panose="020B0503020204020204" pitchFamily="34" charset="-122"/>
            <a:ea typeface="微软雅黑" panose="020B0503020204020204" pitchFamily="34" charset="-122"/>
          </a:endParaRPr>
        </a:p>
      </dgm:t>
    </dgm:pt>
    <dgm:pt modelId="{C2B7D9AF-A71D-4257-B245-326B3BAEE687}" cxnId="{1908B4CA-15C3-4A51-B0C6-A0520EDFDFB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6F30DC6-1D49-4903-B14C-0986351895FF}" cxnId="{1908B4CA-15C3-4A51-B0C6-A0520EDFDFB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C80BA30B-CB54-41E1-8EC8-54AD556324A8}">
      <dgm:prSet phldrT="[文本]"/>
      <dgm:spPr/>
      <dgm:t>
        <a:bodyPr/>
        <a:lstStyle/>
        <a:p>
          <a:r>
            <a:rPr lang="zh-CN" altLang="en-US" b="1" dirty="0">
              <a:latin typeface="微软雅黑" panose="020B0503020204020204" pitchFamily="34" charset="-122"/>
              <a:ea typeface="微软雅黑" panose="020B0503020204020204" pitchFamily="34" charset="-122"/>
            </a:rPr>
            <a:t>短消息服务</a:t>
          </a:r>
          <a:r>
            <a:rPr lang="en-US" altLang="zh-CN" b="1" dirty="0">
              <a:latin typeface="微软雅黑" panose="020B0503020204020204" pitchFamily="34" charset="-122"/>
              <a:ea typeface="微软雅黑" panose="020B0503020204020204" pitchFamily="34" charset="-122"/>
            </a:rPr>
            <a:t>: </a:t>
          </a:r>
          <a:r>
            <a:rPr lang="en-US" altLang="en-US" b="1" dirty="0">
              <a:latin typeface="微软雅黑" panose="020B0503020204020204" pitchFamily="34" charset="-122"/>
              <a:ea typeface="微软雅黑" panose="020B0503020204020204" pitchFamily="34" charset="-122"/>
            </a:rPr>
            <a:t>WhatsApp, Messenger, Snapchat</a:t>
          </a:r>
          <a:endParaRPr lang="zh-CN" altLang="en-US" b="1" dirty="0">
            <a:latin typeface="微软雅黑" panose="020B0503020204020204" pitchFamily="34" charset="-122"/>
            <a:ea typeface="微软雅黑" panose="020B0503020204020204" pitchFamily="34" charset="-122"/>
          </a:endParaRPr>
        </a:p>
      </dgm:t>
    </dgm:pt>
    <dgm:pt modelId="{C960FBD0-D851-4086-8031-5C79CE615D62}" cxnId="{BE00A1F6-66D8-498D-92E0-F4F063EE435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FFFD6E24-672B-4099-B7EB-6BB90F4D56C8}" cxnId="{BE00A1F6-66D8-498D-92E0-F4F063EE435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E1E1F78-B7FB-448D-B4DD-EC365D11034E}">
      <dgm:prSet phldrT="[文本]"/>
      <dgm:spPr/>
      <dgm:t>
        <a:bodyPr/>
        <a:lstStyle/>
        <a:p>
          <a:r>
            <a:rPr lang="zh-CN" altLang="en-US" b="1" dirty="0">
              <a:latin typeface="微软雅黑" panose="020B0503020204020204" pitchFamily="34" charset="-122"/>
              <a:ea typeface="微软雅黑" panose="020B0503020204020204" pitchFamily="34" charset="-122"/>
            </a:rPr>
            <a:t>职场社交网络</a:t>
          </a:r>
          <a:r>
            <a:rPr lang="en-US" altLang="zh-CN" b="1" dirty="0">
              <a:latin typeface="微软雅黑" panose="020B0503020204020204" pitchFamily="34" charset="-122"/>
              <a:ea typeface="微软雅黑" panose="020B0503020204020204" pitchFamily="34" charset="-122"/>
            </a:rPr>
            <a:t>: </a:t>
          </a:r>
          <a:r>
            <a:rPr lang="en-US" altLang="en-US" b="1" dirty="0">
              <a:latin typeface="微软雅黑" panose="020B0503020204020204" pitchFamily="34" charset="-122"/>
              <a:ea typeface="微软雅黑" panose="020B0503020204020204" pitchFamily="34" charset="-122"/>
            </a:rPr>
            <a:t>LinkedIn, Xing</a:t>
          </a:r>
          <a:endParaRPr lang="zh-CN" altLang="en-US" b="1" dirty="0">
            <a:latin typeface="微软雅黑" panose="020B0503020204020204" pitchFamily="34" charset="-122"/>
            <a:ea typeface="微软雅黑" panose="020B0503020204020204" pitchFamily="34" charset="-122"/>
          </a:endParaRPr>
        </a:p>
      </dgm:t>
    </dgm:pt>
    <dgm:pt modelId="{496494ED-53B7-4777-BF3A-20FAD0E85696}" cxnId="{28D92E30-C4CD-4C5A-BA52-E61E8D0FB98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B16CF66-2D15-409F-AF97-D7E2BBB1AC72}" cxnId="{28D92E30-C4CD-4C5A-BA52-E61E8D0FB98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36ED9A95-7238-415D-9A72-973D8080F990}">
      <dgm:prSet phldrT="[文本]"/>
      <dgm:spPr/>
      <dgm:t>
        <a:bodyPr/>
        <a:lstStyle/>
        <a:p>
          <a:r>
            <a:rPr lang="zh-CN" altLang="en-US" b="1">
              <a:latin typeface="微软雅黑" panose="020B0503020204020204" pitchFamily="34" charset="-122"/>
              <a:ea typeface="微软雅黑" panose="020B0503020204020204" pitchFamily="34" charset="-122"/>
            </a:rPr>
            <a:t>其他媒体服务</a:t>
          </a:r>
          <a:r>
            <a:rPr lang="en-US" altLang="zh-CN" b="1">
              <a:latin typeface="微软雅黑" panose="020B0503020204020204" pitchFamily="34" charset="-122"/>
              <a:ea typeface="微软雅黑" panose="020B0503020204020204" pitchFamily="34" charset="-122"/>
            </a:rPr>
            <a:t>: </a:t>
          </a:r>
          <a:r>
            <a:rPr lang="en-US" altLang="en-US" b="1">
              <a:latin typeface="微软雅黑" panose="020B0503020204020204" pitchFamily="34" charset="-122"/>
              <a:ea typeface="微软雅黑" panose="020B0503020204020204" pitchFamily="34" charset="-122"/>
            </a:rPr>
            <a:t>YouTube, Twitter</a:t>
          </a:r>
          <a:endParaRPr lang="zh-CN" altLang="en-US" b="1" dirty="0">
            <a:latin typeface="微软雅黑" panose="020B0503020204020204" pitchFamily="34" charset="-122"/>
            <a:ea typeface="微软雅黑" panose="020B0503020204020204" pitchFamily="34" charset="-122"/>
          </a:endParaRPr>
        </a:p>
      </dgm:t>
    </dgm:pt>
    <dgm:pt modelId="{6F563788-8368-4784-B42F-5A402F1FC64D}" cxnId="{6E47E7E2-ECBD-4687-8704-A5BBA1FA6A3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191BE86-2376-4B11-8991-C82463A5EE80}" cxnId="{6E47E7E2-ECBD-4687-8704-A5BBA1FA6A3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7ED55C9-0B03-4449-8784-D08ADCF8800C}">
      <dgm:prSet/>
      <dgm:spPr/>
      <dgm:t>
        <a:bodyPr/>
        <a:lstStyle/>
        <a:p>
          <a:endParaRPr lang="zh-CN" altLang="en-US"/>
        </a:p>
      </dgm:t>
    </dgm:pt>
    <dgm:pt modelId="{0220BBD9-7AA6-4EF7-8DD8-04A35444E378}" cxnId="{6DFE04A5-B808-47FE-8FC3-C410C329E41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679664ED-4081-492D-8CB2-8CB45B38AEC9}" cxnId="{6DFE04A5-B808-47FE-8FC3-C410C329E41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4F741E10-B2B0-4C12-8602-3EFB6E803958}" type="pres">
      <dgm:prSet presAssocID="{5D676A8F-7F0F-4C12-AC93-28589B69E914}" presName="composite" presStyleCnt="0">
        <dgm:presLayoutVars>
          <dgm:chMax val="1"/>
          <dgm:dir/>
          <dgm:resizeHandles val="exact"/>
        </dgm:presLayoutVars>
      </dgm:prSet>
      <dgm:spPr/>
    </dgm:pt>
    <dgm:pt modelId="{D8DC39C1-0817-4A51-BF2D-6B3ECBED9742}" type="pres">
      <dgm:prSet presAssocID="{5D676A8F-7F0F-4C12-AC93-28589B69E914}" presName="radial" presStyleCnt="0">
        <dgm:presLayoutVars>
          <dgm:animLvl val="ctr"/>
        </dgm:presLayoutVars>
      </dgm:prSet>
      <dgm:spPr/>
    </dgm:pt>
    <dgm:pt modelId="{EBBE9E3B-B926-4FF0-8884-9484F0B511CF}" type="pres">
      <dgm:prSet presAssocID="{CA5DB9B3-120D-4209-BAA2-D9CD0525A5E0}" presName="centerShape" presStyleLbl="vennNode1" presStyleIdx="0" presStyleCnt="4" custScaleX="85247" custScaleY="85247"/>
      <dgm:spPr/>
    </dgm:pt>
    <dgm:pt modelId="{053E9259-5059-4476-A610-53B5019B966A}" type="pres">
      <dgm:prSet presAssocID="{C80BA30B-CB54-41E1-8EC8-54AD556324A8}" presName="node" presStyleLbl="vennNode1" presStyleIdx="1" presStyleCnt="4" custScaleX="151041" custScaleY="151041">
        <dgm:presLayoutVars>
          <dgm:bulletEnabled val="1"/>
        </dgm:presLayoutVars>
      </dgm:prSet>
      <dgm:spPr/>
    </dgm:pt>
    <dgm:pt modelId="{7E3EBA47-62EF-4ED7-8696-1EEEFFC99DB8}" type="pres">
      <dgm:prSet presAssocID="{2E1E1F78-B7FB-448D-B4DD-EC365D11034E}" presName="node" presStyleLbl="vennNode1" presStyleIdx="2" presStyleCnt="4" custScaleX="147184" custScaleY="147184">
        <dgm:presLayoutVars>
          <dgm:bulletEnabled val="1"/>
        </dgm:presLayoutVars>
      </dgm:prSet>
      <dgm:spPr/>
    </dgm:pt>
    <dgm:pt modelId="{98D9E4F6-CCE5-46AA-BFED-71AE789381AB}" type="pres">
      <dgm:prSet presAssocID="{36ED9A95-7238-415D-9A72-973D8080F990}" presName="node" presStyleLbl="vennNode1" presStyleIdx="3" presStyleCnt="4" custScaleX="144059" custScaleY="144059">
        <dgm:presLayoutVars>
          <dgm:bulletEnabled val="1"/>
        </dgm:presLayoutVars>
      </dgm:prSet>
      <dgm:spPr/>
    </dgm:pt>
  </dgm:ptLst>
  <dgm:cxnLst>
    <dgm:cxn modelId="{C2127B0D-5480-405A-BEAA-92A253C2B82A}" type="presOf" srcId="{2E1E1F78-B7FB-448D-B4DD-EC365D11034E}" destId="{7E3EBA47-62EF-4ED7-8696-1EEEFFC99DB8}" srcOrd="0" destOrd="0" presId="urn:microsoft.com/office/officeart/2005/8/layout/radial3"/>
    <dgm:cxn modelId="{28D92E30-C4CD-4C5A-BA52-E61E8D0FB981}" srcId="{CA5DB9B3-120D-4209-BAA2-D9CD0525A5E0}" destId="{2E1E1F78-B7FB-448D-B4DD-EC365D11034E}" srcOrd="1" destOrd="0" parTransId="{496494ED-53B7-4777-BF3A-20FAD0E85696}" sibTransId="{AB16CF66-2D15-409F-AF97-D7E2BBB1AC72}"/>
    <dgm:cxn modelId="{6DFE04A5-B808-47FE-8FC3-C410C329E41E}" srcId="{5D676A8F-7F0F-4C12-AC93-28589B69E914}" destId="{27ED55C9-0B03-4449-8784-D08ADCF8800C}" srcOrd="1" destOrd="0" parTransId="{0220BBD9-7AA6-4EF7-8DD8-04A35444E378}" sibTransId="{679664ED-4081-492D-8CB2-8CB45B38AEC9}"/>
    <dgm:cxn modelId="{C143BCAE-C39C-4879-BFF6-6DD9B2FCBBCD}" type="presOf" srcId="{C80BA30B-CB54-41E1-8EC8-54AD556324A8}" destId="{053E9259-5059-4476-A610-53B5019B966A}" srcOrd="0" destOrd="0" presId="urn:microsoft.com/office/officeart/2005/8/layout/radial3"/>
    <dgm:cxn modelId="{14BEF7BA-1D58-4E3F-93B1-92DDA56D9C4B}" type="presOf" srcId="{CA5DB9B3-120D-4209-BAA2-D9CD0525A5E0}" destId="{EBBE9E3B-B926-4FF0-8884-9484F0B511CF}" srcOrd="0" destOrd="0" presId="urn:microsoft.com/office/officeart/2005/8/layout/radial3"/>
    <dgm:cxn modelId="{1908B4CA-15C3-4A51-B0C6-A0520EDFDFB1}" srcId="{5D676A8F-7F0F-4C12-AC93-28589B69E914}" destId="{CA5DB9B3-120D-4209-BAA2-D9CD0525A5E0}" srcOrd="0" destOrd="0" parTransId="{C2B7D9AF-A71D-4257-B245-326B3BAEE687}" sibTransId="{A6F30DC6-1D49-4903-B14C-0986351895FF}"/>
    <dgm:cxn modelId="{6E47E7E2-ECBD-4687-8704-A5BBA1FA6A3E}" srcId="{CA5DB9B3-120D-4209-BAA2-D9CD0525A5E0}" destId="{36ED9A95-7238-415D-9A72-973D8080F990}" srcOrd="2" destOrd="0" parTransId="{6F563788-8368-4784-B42F-5A402F1FC64D}" sibTransId="{3191BE86-2376-4B11-8991-C82463A5EE80}"/>
    <dgm:cxn modelId="{EC7A61E9-1A1E-46E1-BE88-16F6FCBA0BF0}" type="presOf" srcId="{5D676A8F-7F0F-4C12-AC93-28589B69E914}" destId="{4F741E10-B2B0-4C12-8602-3EFB6E803958}" srcOrd="0" destOrd="0" presId="urn:microsoft.com/office/officeart/2005/8/layout/radial3"/>
    <dgm:cxn modelId="{BE00A1F6-66D8-498D-92E0-F4F063EE4351}" srcId="{CA5DB9B3-120D-4209-BAA2-D9CD0525A5E0}" destId="{C80BA30B-CB54-41E1-8EC8-54AD556324A8}" srcOrd="0" destOrd="0" parTransId="{C960FBD0-D851-4086-8031-5C79CE615D62}" sibTransId="{FFFD6E24-672B-4099-B7EB-6BB90F4D56C8}"/>
    <dgm:cxn modelId="{E2C1F6F9-3885-4BF5-8548-6C2BEE611A6E}" type="presOf" srcId="{36ED9A95-7238-415D-9A72-973D8080F990}" destId="{98D9E4F6-CCE5-46AA-BFED-71AE789381AB}" srcOrd="0" destOrd="0" presId="urn:microsoft.com/office/officeart/2005/8/layout/radial3"/>
    <dgm:cxn modelId="{F328CE3F-4597-4C5D-97DE-CCB8D4CB86C3}" type="presParOf" srcId="{4F741E10-B2B0-4C12-8602-3EFB6E803958}" destId="{D8DC39C1-0817-4A51-BF2D-6B3ECBED9742}" srcOrd="0" destOrd="0" presId="urn:microsoft.com/office/officeart/2005/8/layout/radial3"/>
    <dgm:cxn modelId="{5F1F0D19-BED7-46FB-B1C9-92E4AD001CCA}" type="presParOf" srcId="{D8DC39C1-0817-4A51-BF2D-6B3ECBED9742}" destId="{EBBE9E3B-B926-4FF0-8884-9484F0B511CF}" srcOrd="0" destOrd="0" presId="urn:microsoft.com/office/officeart/2005/8/layout/radial3"/>
    <dgm:cxn modelId="{C4E64ADC-C12E-453B-A812-D40CD20ED547}" type="presParOf" srcId="{D8DC39C1-0817-4A51-BF2D-6B3ECBED9742}" destId="{053E9259-5059-4476-A610-53B5019B966A}" srcOrd="1" destOrd="0" presId="urn:microsoft.com/office/officeart/2005/8/layout/radial3"/>
    <dgm:cxn modelId="{4B9A7212-AD50-428C-8893-1888D054D01F}" type="presParOf" srcId="{D8DC39C1-0817-4A51-BF2D-6B3ECBED9742}" destId="{7E3EBA47-62EF-4ED7-8696-1EEEFFC99DB8}" srcOrd="2" destOrd="0" presId="urn:microsoft.com/office/officeart/2005/8/layout/radial3"/>
    <dgm:cxn modelId="{8C73AC5A-39C0-412C-94E3-FB24E3EB3DC3}" type="presParOf" srcId="{D8DC39C1-0817-4A51-BF2D-6B3ECBED9742}" destId="{98D9E4F6-CCE5-46AA-BFED-71AE789381AB}" srcOrd="3"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53326-3AD0-4756-BE57-3984F75BD9F0}" type="doc">
      <dgm:prSet loTypeId="urn:microsoft.com/office/officeart/2005/8/layout/venn2" loCatId="relationship" qsTypeId="urn:microsoft.com/office/officeart/2005/8/quickstyle/simple2" qsCatId="simple" csTypeId="urn:microsoft.com/office/officeart/2005/8/colors/colorful4" csCatId="colorful" phldr="1"/>
      <dgm:spPr/>
    </dgm:pt>
    <dgm:pt modelId="{99F0C89C-74E8-4742-80A7-13AB9CD8E5F2}">
      <dgm:prSet phldrT="[文本]" custT="1"/>
      <dgm:spPr/>
      <dgm:t>
        <a:bodyPr/>
        <a:lstStyle/>
        <a:p>
          <a:r>
            <a:rPr lang="zh-CN" altLang="en-US" sz="2800" b="1" dirty="0">
              <a:latin typeface="微软雅黑" panose="020B0503020204020204" pitchFamily="34" charset="-122"/>
              <a:ea typeface="微软雅黑" panose="020B0503020204020204" pitchFamily="34" charset="-122"/>
            </a:rPr>
            <a:t>世界</a:t>
          </a:r>
        </a:p>
      </dgm:t>
    </dgm:pt>
    <dgm:pt modelId="{759066D6-6FE0-4980-B9F1-4666566B3573}" cxnId="{0309D495-CC3F-4402-B7BA-496F9B34AA2F}" type="par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1D47FF4F-2D22-4689-B2AC-3DB28FE0BB55}" cxnId="{0309D495-CC3F-4402-B7BA-496F9B34AA2F}"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2D32C1A5-8B58-43DA-B7A1-0F3C9C0AFEA1}">
      <dgm:prSet phldrT="[文本]" custT="1"/>
      <dgm:spPr/>
      <dgm:t>
        <a:bodyPr/>
        <a:lstStyle/>
        <a:p>
          <a:r>
            <a:rPr lang="zh-CN" altLang="en-US" sz="2800" b="1" dirty="0">
              <a:latin typeface="微软雅黑" panose="020B0503020204020204" pitchFamily="34" charset="-122"/>
              <a:ea typeface="微软雅黑" panose="020B0503020204020204" pitchFamily="34" charset="-122"/>
            </a:rPr>
            <a:t>欧盟</a:t>
          </a:r>
        </a:p>
      </dgm:t>
    </dgm:pt>
    <dgm:pt modelId="{0958E0E0-8F2D-4E6F-9A3E-78EB8E64DF79}" cxnId="{C283E3BA-4633-4DCE-A750-421636488235}" type="par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1A7B5438-57E0-4A49-8529-3A5618BDD1A6}" cxnId="{C283E3BA-4633-4DCE-A750-421636488235}"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4A00102B-8907-414D-97F9-B610DC233476}">
      <dgm:prSet phldrT="[文本]" custT="1"/>
      <dgm:spPr/>
      <dgm:t>
        <a:bodyPr/>
        <a:lstStyle/>
        <a:p>
          <a:r>
            <a:rPr lang="zh-CN" altLang="en-US" sz="2800" b="1" dirty="0">
              <a:latin typeface="微软雅黑" panose="020B0503020204020204" pitchFamily="34" charset="-122"/>
              <a:ea typeface="微软雅黑" panose="020B0503020204020204" pitchFamily="34" charset="-122"/>
            </a:rPr>
            <a:t>德国</a:t>
          </a:r>
        </a:p>
      </dgm:t>
    </dgm:pt>
    <dgm:pt modelId="{270FE1DC-3C50-49C1-9AEF-02B686061ACA}" cxnId="{7CA5ADAB-B832-4768-B010-5E03D47038E2}" type="par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5AAEE294-FFD7-4A12-9D46-AC8A8460E327}" cxnId="{7CA5ADAB-B832-4768-B010-5E03D47038E2}"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1F63C4B8-D164-4810-9F99-1664FC968BC7}" type="pres">
      <dgm:prSet presAssocID="{04C53326-3AD0-4756-BE57-3984F75BD9F0}" presName="Name0" presStyleCnt="0">
        <dgm:presLayoutVars>
          <dgm:chMax val="7"/>
          <dgm:resizeHandles val="exact"/>
        </dgm:presLayoutVars>
      </dgm:prSet>
      <dgm:spPr/>
    </dgm:pt>
    <dgm:pt modelId="{1FAB7553-0B8F-45BF-ACA1-3DFE516FBE87}" type="pres">
      <dgm:prSet presAssocID="{04C53326-3AD0-4756-BE57-3984F75BD9F0}" presName="comp1" presStyleCnt="0"/>
      <dgm:spPr/>
    </dgm:pt>
    <dgm:pt modelId="{BA589181-53B9-4F77-96D2-78543EF39D19}" type="pres">
      <dgm:prSet presAssocID="{04C53326-3AD0-4756-BE57-3984F75BD9F0}" presName="circle1" presStyleLbl="node1" presStyleIdx="0" presStyleCnt="3"/>
      <dgm:spPr/>
    </dgm:pt>
    <dgm:pt modelId="{CFB680A0-94AB-477C-99E8-908E7D99AA51}" type="pres">
      <dgm:prSet presAssocID="{04C53326-3AD0-4756-BE57-3984F75BD9F0}" presName="c1text" presStyleLbl="node1" presStyleIdx="0" presStyleCnt="3">
        <dgm:presLayoutVars>
          <dgm:bulletEnabled val="1"/>
        </dgm:presLayoutVars>
      </dgm:prSet>
      <dgm:spPr/>
    </dgm:pt>
    <dgm:pt modelId="{6E386A4C-0A32-43B7-9E0F-14D8820F2ADA}" type="pres">
      <dgm:prSet presAssocID="{04C53326-3AD0-4756-BE57-3984F75BD9F0}" presName="comp2" presStyleCnt="0"/>
      <dgm:spPr/>
    </dgm:pt>
    <dgm:pt modelId="{6133C835-22D0-4D89-A94E-14E6C32CC54A}" type="pres">
      <dgm:prSet presAssocID="{04C53326-3AD0-4756-BE57-3984F75BD9F0}" presName="circle2" presStyleLbl="node1" presStyleIdx="1" presStyleCnt="3"/>
      <dgm:spPr/>
    </dgm:pt>
    <dgm:pt modelId="{1CF83EF7-7099-48A3-A545-DA233888E40E}" type="pres">
      <dgm:prSet presAssocID="{04C53326-3AD0-4756-BE57-3984F75BD9F0}" presName="c2text" presStyleLbl="node1" presStyleIdx="1" presStyleCnt="3">
        <dgm:presLayoutVars>
          <dgm:bulletEnabled val="1"/>
        </dgm:presLayoutVars>
      </dgm:prSet>
      <dgm:spPr/>
    </dgm:pt>
    <dgm:pt modelId="{B46D9480-D0BC-4B1B-A017-AD6209305F78}" type="pres">
      <dgm:prSet presAssocID="{04C53326-3AD0-4756-BE57-3984F75BD9F0}" presName="comp3" presStyleCnt="0"/>
      <dgm:spPr/>
    </dgm:pt>
    <dgm:pt modelId="{4FA6F5F9-B936-4BF4-B9FF-1B18F82610CA}" type="pres">
      <dgm:prSet presAssocID="{04C53326-3AD0-4756-BE57-3984F75BD9F0}" presName="circle3" presStyleLbl="node1" presStyleIdx="2" presStyleCnt="3"/>
      <dgm:spPr/>
    </dgm:pt>
    <dgm:pt modelId="{F63690C0-2A64-4C29-8542-064527FC834E}" type="pres">
      <dgm:prSet presAssocID="{04C53326-3AD0-4756-BE57-3984F75BD9F0}" presName="c3text" presStyleLbl="node1" presStyleIdx="2" presStyleCnt="3">
        <dgm:presLayoutVars>
          <dgm:bulletEnabled val="1"/>
        </dgm:presLayoutVars>
      </dgm:prSet>
      <dgm:spPr/>
    </dgm:pt>
  </dgm:ptLst>
  <dgm:cxnLst>
    <dgm:cxn modelId="{CC487326-E29C-4EBB-B1B8-D3E4B1506BA6}" type="presOf" srcId="{04C53326-3AD0-4756-BE57-3984F75BD9F0}" destId="{1F63C4B8-D164-4810-9F99-1664FC968BC7}" srcOrd="0" destOrd="0" presId="urn:microsoft.com/office/officeart/2005/8/layout/venn2"/>
    <dgm:cxn modelId="{8F1F4339-713B-4AAF-8185-898E497CA140}" type="presOf" srcId="{99F0C89C-74E8-4742-80A7-13AB9CD8E5F2}" destId="{CFB680A0-94AB-477C-99E8-908E7D99AA51}" srcOrd="1" destOrd="0" presId="urn:microsoft.com/office/officeart/2005/8/layout/venn2"/>
    <dgm:cxn modelId="{B1ED468A-BB3E-4539-B1D0-E90B8C3E37F8}" type="presOf" srcId="{2D32C1A5-8B58-43DA-B7A1-0F3C9C0AFEA1}" destId="{6133C835-22D0-4D89-A94E-14E6C32CC54A}" srcOrd="0" destOrd="0" presId="urn:microsoft.com/office/officeart/2005/8/layout/venn2"/>
    <dgm:cxn modelId="{0309D495-CC3F-4402-B7BA-496F9B34AA2F}" srcId="{04C53326-3AD0-4756-BE57-3984F75BD9F0}" destId="{99F0C89C-74E8-4742-80A7-13AB9CD8E5F2}" srcOrd="0" destOrd="0" parTransId="{759066D6-6FE0-4980-B9F1-4666566B3573}" sibTransId="{1D47FF4F-2D22-4689-B2AC-3DB28FE0BB55}"/>
    <dgm:cxn modelId="{7CA5ADAB-B832-4768-B010-5E03D47038E2}" srcId="{04C53326-3AD0-4756-BE57-3984F75BD9F0}" destId="{4A00102B-8907-414D-97F9-B610DC233476}" srcOrd="2" destOrd="0" parTransId="{270FE1DC-3C50-49C1-9AEF-02B686061ACA}" sibTransId="{5AAEE294-FFD7-4A12-9D46-AC8A8460E327}"/>
    <dgm:cxn modelId="{F36CC7B6-64F4-4F28-8FE4-8E7C2C479607}" type="presOf" srcId="{2D32C1A5-8B58-43DA-B7A1-0F3C9C0AFEA1}" destId="{1CF83EF7-7099-48A3-A545-DA233888E40E}" srcOrd="1" destOrd="0" presId="urn:microsoft.com/office/officeart/2005/8/layout/venn2"/>
    <dgm:cxn modelId="{C283E3BA-4633-4DCE-A750-421636488235}" srcId="{04C53326-3AD0-4756-BE57-3984F75BD9F0}" destId="{2D32C1A5-8B58-43DA-B7A1-0F3C9C0AFEA1}" srcOrd="1" destOrd="0" parTransId="{0958E0E0-8F2D-4E6F-9A3E-78EB8E64DF79}" sibTransId="{1A7B5438-57E0-4A49-8529-3A5618BDD1A6}"/>
    <dgm:cxn modelId="{6767B9BE-AF0A-4975-A3BC-C06C2D45FEFB}" type="presOf" srcId="{99F0C89C-74E8-4742-80A7-13AB9CD8E5F2}" destId="{BA589181-53B9-4F77-96D2-78543EF39D19}" srcOrd="0" destOrd="0" presId="urn:microsoft.com/office/officeart/2005/8/layout/venn2"/>
    <dgm:cxn modelId="{91E71DEA-95BE-492F-B5F7-CAC9BAE3255D}" type="presOf" srcId="{4A00102B-8907-414D-97F9-B610DC233476}" destId="{F63690C0-2A64-4C29-8542-064527FC834E}" srcOrd="1" destOrd="0" presId="urn:microsoft.com/office/officeart/2005/8/layout/venn2"/>
    <dgm:cxn modelId="{5EE4C3F8-42BC-49E6-A35E-D290D1C643CF}" type="presOf" srcId="{4A00102B-8907-414D-97F9-B610DC233476}" destId="{4FA6F5F9-B936-4BF4-B9FF-1B18F82610CA}" srcOrd="0" destOrd="0" presId="urn:microsoft.com/office/officeart/2005/8/layout/venn2"/>
    <dgm:cxn modelId="{EA672809-88E7-44C0-B1C0-5D0885D92444}" type="presParOf" srcId="{1F63C4B8-D164-4810-9F99-1664FC968BC7}" destId="{1FAB7553-0B8F-45BF-ACA1-3DFE516FBE87}" srcOrd="0" destOrd="0" presId="urn:microsoft.com/office/officeart/2005/8/layout/venn2"/>
    <dgm:cxn modelId="{48C6B461-2885-454D-A1BF-402B09A9966B}" type="presParOf" srcId="{1FAB7553-0B8F-45BF-ACA1-3DFE516FBE87}" destId="{BA589181-53B9-4F77-96D2-78543EF39D19}" srcOrd="0" destOrd="0" presId="urn:microsoft.com/office/officeart/2005/8/layout/venn2"/>
    <dgm:cxn modelId="{E6B5A48A-499D-41E3-9314-2F1FF1A35E04}" type="presParOf" srcId="{1FAB7553-0B8F-45BF-ACA1-3DFE516FBE87}" destId="{CFB680A0-94AB-477C-99E8-908E7D99AA51}" srcOrd="1" destOrd="0" presId="urn:microsoft.com/office/officeart/2005/8/layout/venn2"/>
    <dgm:cxn modelId="{4675AD2F-B9B0-444D-890D-1EB183886C94}" type="presParOf" srcId="{1F63C4B8-D164-4810-9F99-1664FC968BC7}" destId="{6E386A4C-0A32-43B7-9E0F-14D8820F2ADA}" srcOrd="1" destOrd="0" presId="urn:microsoft.com/office/officeart/2005/8/layout/venn2"/>
    <dgm:cxn modelId="{255BD4AC-79A8-4E65-AAB9-9DAA3807B95D}" type="presParOf" srcId="{6E386A4C-0A32-43B7-9E0F-14D8820F2ADA}" destId="{6133C835-22D0-4D89-A94E-14E6C32CC54A}" srcOrd="0" destOrd="0" presId="urn:microsoft.com/office/officeart/2005/8/layout/venn2"/>
    <dgm:cxn modelId="{6119DD31-265F-4209-8DC9-960173F3DB1E}" type="presParOf" srcId="{6E386A4C-0A32-43B7-9E0F-14D8820F2ADA}" destId="{1CF83EF7-7099-48A3-A545-DA233888E40E}" srcOrd="1" destOrd="0" presId="urn:microsoft.com/office/officeart/2005/8/layout/venn2"/>
    <dgm:cxn modelId="{871FA0BC-1D8B-4529-A56A-368445176BCA}" type="presParOf" srcId="{1F63C4B8-D164-4810-9F99-1664FC968BC7}" destId="{B46D9480-D0BC-4B1B-A017-AD6209305F78}" srcOrd="2" destOrd="0" presId="urn:microsoft.com/office/officeart/2005/8/layout/venn2"/>
    <dgm:cxn modelId="{B9E13BD4-E1A6-445A-B65D-4A4116DAB21F}" type="presParOf" srcId="{B46D9480-D0BC-4B1B-A017-AD6209305F78}" destId="{4FA6F5F9-B936-4BF4-B9FF-1B18F82610CA}" srcOrd="0" destOrd="0" presId="urn:microsoft.com/office/officeart/2005/8/layout/venn2"/>
    <dgm:cxn modelId="{6248B40E-DCFF-40FE-BDF9-44113C990C73}" type="presParOf" srcId="{B46D9480-D0BC-4B1B-A017-AD6209305F78}" destId="{F63690C0-2A64-4C29-8542-064527FC834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5232D-26E3-4FDA-B15A-2F91CED4C48C}" type="doc">
      <dgm:prSet loTypeId="urn:microsoft.com/office/officeart/2005/8/layout/hierarchy4" loCatId="list" qsTypeId="urn:microsoft.com/office/officeart/2005/8/quickstyle/simple2" qsCatId="simple" csTypeId="urn:microsoft.com/office/officeart/2005/8/colors/colorful2" csCatId="colorful" phldr="1"/>
      <dgm:spPr/>
      <dgm:t>
        <a:bodyPr/>
        <a:lstStyle/>
        <a:p>
          <a:endParaRPr lang="zh-CN" altLang="en-US"/>
        </a:p>
      </dgm:t>
    </dgm:pt>
    <dgm:pt modelId="{86CA497D-EDC7-48F8-BA20-71C60C28CCE4}">
      <dgm:prSet phldrT="[文本]"/>
      <dgm:spPr/>
      <dgm:t>
        <a:bodyPr/>
        <a:lstStyle/>
        <a:p>
          <a:r>
            <a:rPr lang="en-US" altLang="zh-CN" dirty="0">
              <a:latin typeface="微软雅黑" panose="020B0503020204020204" pitchFamily="34" charset="-122"/>
              <a:ea typeface="微软雅黑" panose="020B0503020204020204" pitchFamily="34" charset="-122"/>
            </a:rPr>
            <a:t>Facebook</a:t>
          </a:r>
          <a:r>
            <a:rPr lang="zh-CN" altLang="en-US" dirty="0">
              <a:latin typeface="微软雅黑" panose="020B0503020204020204" pitchFamily="34" charset="-122"/>
              <a:ea typeface="微软雅黑" panose="020B0503020204020204" pitchFamily="34" charset="-122"/>
            </a:rPr>
            <a:t>正在收集的数据</a:t>
          </a:r>
        </a:p>
      </dgm:t>
    </dgm:pt>
    <dgm:pt modelId="{5C3AB693-440D-48DB-8CA2-893DD38924C5}" cxnId="{149D109A-950F-4682-A9BC-FE28D18BA42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1CD7D88-492E-4D41-A81F-6B8F19BDCD36}" cxnId="{149D109A-950F-4682-A9BC-FE28D18BA42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87615DC6-D116-497A-8F2E-C8B9E2905EEA}">
      <dgm:prSet phldrT="[文本]"/>
      <dgm:spPr/>
      <dgm:t>
        <a:bodyPr/>
        <a:lstStyle/>
        <a:p>
          <a:r>
            <a:rPr lang="en-US" altLang="zh-CN" dirty="0">
              <a:latin typeface="微软雅黑" panose="020B0503020204020204" pitchFamily="34" charset="-122"/>
              <a:ea typeface="微软雅黑" panose="020B0503020204020204" pitchFamily="34" charset="-122"/>
            </a:rPr>
            <a:t>Facebook</a:t>
          </a:r>
          <a:r>
            <a:rPr lang="zh-CN" altLang="en-US" dirty="0">
              <a:latin typeface="微软雅黑" panose="020B0503020204020204" pitchFamily="34" charset="-122"/>
              <a:ea typeface="微软雅黑" panose="020B0503020204020204" pitchFamily="34" charset="-122"/>
            </a:rPr>
            <a:t>以外的数据</a:t>
          </a:r>
        </a:p>
      </dgm:t>
    </dgm:pt>
    <dgm:pt modelId="{69B9C953-58D0-4B95-A9E9-DEC9AAEB687C}" cxnId="{C2A13304-64B1-4852-A1EC-FF3E175187B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489C843-F26C-42A3-9846-171402F90FCD}" cxnId="{C2A13304-64B1-4852-A1EC-FF3E175187B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8FFBA0E-A771-43AD-A565-C6E9F8AA10B1}">
      <dgm:prSet phldrT="[文本]"/>
      <dgm:spPr/>
      <dgm:t>
        <a:bodyPr/>
        <a:lstStyle/>
        <a:p>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嵌入</a:t>
          </a:r>
          <a:r>
            <a:rPr lang="en-US" altLang="zh-CN" dirty="0">
              <a:latin typeface="微软雅黑" panose="020B0503020204020204" pitchFamily="34" charset="-122"/>
              <a:ea typeface="微软雅黑" panose="020B0503020204020204" pitchFamily="34" charset="-122"/>
            </a:rPr>
            <a:t>Facebook</a:t>
          </a:r>
          <a:r>
            <a:rPr lang="zh-CN" altLang="en-US" dirty="0">
              <a:latin typeface="微软雅黑" panose="020B0503020204020204" pitchFamily="34" charset="-122"/>
              <a:ea typeface="微软雅黑" panose="020B0503020204020204" pitchFamily="34" charset="-122"/>
            </a:rPr>
            <a:t>链接的其他网页和应用 （</a:t>
          </a:r>
          <a:r>
            <a:rPr lang="en-US" altLang="zh-CN" dirty="0">
              <a:latin typeface="微软雅黑" panose="020B0503020204020204" pitchFamily="34" charset="-122"/>
              <a:ea typeface="微软雅黑" panose="020B0503020204020204" pitchFamily="34" charset="-122"/>
            </a:rPr>
            <a:t>Facebook Business Tools</a:t>
          </a:r>
          <a:r>
            <a:rPr lang="zh-CN" altLang="en-US" dirty="0">
              <a:latin typeface="微软雅黑" panose="020B0503020204020204" pitchFamily="34" charset="-122"/>
              <a:ea typeface="微软雅黑" panose="020B0503020204020204" pitchFamily="34" charset="-122"/>
            </a:rPr>
            <a:t>）</a:t>
          </a:r>
        </a:p>
      </dgm:t>
    </dgm:pt>
    <dgm:pt modelId="{3621B400-CE1D-42F6-A59D-BEA4C4ACF051}" cxnId="{9601EDEF-0CE5-417C-A19C-A1DAE02EC1F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5E8E1F1-051B-4FFB-A7CB-665058B21288}" cxnId="{9601EDEF-0CE5-417C-A19C-A1DAE02EC1F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6CCF64BE-6F27-42A4-88CD-46761E6EBDF7}">
      <dgm:prSet phldrT="[文本]"/>
      <dgm:spPr/>
      <dgm:t>
        <a:bodyPr/>
        <a:lstStyle/>
        <a:p>
          <a:r>
            <a:rPr lang="en-US" altLang="zh-CN" dirty="0">
              <a:latin typeface="微软雅黑" panose="020B0503020204020204" pitchFamily="34" charset="-122"/>
              <a:ea typeface="微软雅黑" panose="020B0503020204020204" pitchFamily="34" charset="-122"/>
            </a:rPr>
            <a:t>Facebook</a:t>
          </a:r>
          <a:r>
            <a:rPr lang="zh-CN" altLang="en-US" dirty="0">
              <a:latin typeface="微软雅黑" panose="020B0503020204020204" pitchFamily="34" charset="-122"/>
              <a:ea typeface="微软雅黑" panose="020B0503020204020204" pitchFamily="34" charset="-122"/>
            </a:rPr>
            <a:t>旗下其他应用的数据（如</a:t>
          </a:r>
          <a:r>
            <a:rPr lang="en-US" altLang="zh-CN" dirty="0">
              <a:latin typeface="微软雅黑" panose="020B0503020204020204" pitchFamily="34" charset="-122"/>
              <a:ea typeface="微软雅黑" panose="020B0503020204020204" pitchFamily="34" charset="-122"/>
            </a:rPr>
            <a:t>Instagram, WhatsApp</a:t>
          </a:r>
          <a:r>
            <a:rPr lang="zh-CN" altLang="en-US" dirty="0">
              <a:latin typeface="微软雅黑" panose="020B0503020204020204" pitchFamily="34" charset="-122"/>
              <a:ea typeface="微软雅黑" panose="020B0503020204020204" pitchFamily="34" charset="-122"/>
            </a:rPr>
            <a:t>）</a:t>
          </a:r>
        </a:p>
      </dgm:t>
    </dgm:pt>
    <dgm:pt modelId="{0C82948B-F87F-40B3-8514-A598948A8E4B}" cxnId="{F2B264F3-9EDE-4FA8-AA99-6CE5AA889BA5}"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D43890F-F226-4BDC-B26B-43910EE531DB}" cxnId="{F2B264F3-9EDE-4FA8-AA99-6CE5AA889BA5}"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CBF1263-078A-4ADB-98B4-A91B8F8470E5}">
      <dgm:prSet phldrT="[文本]"/>
      <dgm:spPr/>
      <dgm:t>
        <a:bodyPr/>
        <a:lstStyle/>
        <a:p>
          <a:r>
            <a:rPr lang="zh-CN" altLang="en-US" dirty="0">
              <a:latin typeface="微软雅黑" panose="020B0503020204020204" pitchFamily="34" charset="-122"/>
              <a:ea typeface="微软雅黑" panose="020B0503020204020204" pitchFamily="34" charset="-122"/>
            </a:rPr>
            <a:t>内部数据</a:t>
          </a:r>
        </a:p>
      </dgm:t>
    </dgm:pt>
    <dgm:pt modelId="{22C515AF-A2DA-490A-AD10-3C88D59FA5E1}" cxnId="{0000CB9D-3262-48C8-B996-00F8172C551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01B818E-AFE6-44E4-A414-2C82A1116651}" cxnId="{0000CB9D-3262-48C8-B996-00F8172C551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E860C870-0FF5-4C59-8D00-2BD49B08EE33}">
      <dgm:prSet phldrT="[文本]"/>
      <dgm:spPr/>
      <dgm:t>
        <a:bodyPr/>
        <a:lstStyle/>
        <a:p>
          <a:pPr marL="0" marR="0" lvl="0" indent="0" defTabSz="914400" eaLnBrk="1" fontAlgn="auto" latinLnBrk="0" hangingPunct="1">
            <a:lnSpc>
              <a:spcPct val="100000"/>
            </a:lnSpc>
            <a:spcBef>
              <a:spcPts val="0"/>
            </a:spcBef>
            <a:spcAft>
              <a:spcPts val="0"/>
            </a:spcAft>
            <a:buClrTx/>
            <a:buSzTx/>
            <a:buFontTx/>
            <a:buNone/>
          </a:pPr>
          <a:r>
            <a:rPr lang="en-US" altLang="zh-CN" dirty="0">
              <a:latin typeface="微软雅黑" panose="020B0503020204020204" pitchFamily="34" charset="-122"/>
              <a:ea typeface="微软雅黑" panose="020B0503020204020204" pitchFamily="34" charset="-122"/>
            </a:rPr>
            <a:t>Facebook</a:t>
          </a:r>
          <a:r>
            <a:rPr lang="zh-CN" altLang="en-US" dirty="0">
              <a:latin typeface="微软雅黑" panose="020B0503020204020204" pitchFamily="34" charset="-122"/>
              <a:ea typeface="微软雅黑" panose="020B0503020204020204" pitchFamily="34" charset="-122"/>
            </a:rPr>
            <a:t>网页、应用上的数据</a:t>
          </a:r>
        </a:p>
        <a:p>
          <a:pPr marL="0" lvl="0" defTabSz="1555750">
            <a:lnSpc>
              <a:spcPct val="90000"/>
            </a:lnSpc>
            <a:spcBef>
              <a:spcPct val="0"/>
            </a:spcBef>
            <a:spcAft>
              <a:spcPct val="35000"/>
            </a:spcAft>
            <a:buNone/>
          </a:pPr>
          <a:endParaRPr lang="zh-CN" altLang="en-US" dirty="0">
            <a:latin typeface="微软雅黑" panose="020B0503020204020204" pitchFamily="34" charset="-122"/>
            <a:ea typeface="微软雅黑" panose="020B0503020204020204" pitchFamily="34" charset="-122"/>
          </a:endParaRPr>
        </a:p>
      </dgm:t>
    </dgm:pt>
    <dgm:pt modelId="{F918292D-3B52-4A79-AA27-D4369832ACF0}" cxnId="{BBFCECD6-BB83-4859-A585-A725453B2095}"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A5FFEA1-AA10-4EC4-9CDC-EB573C34CA87}" cxnId="{BBFCECD6-BB83-4859-A585-A725453B2095}"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E6C0DBC0-4B38-49B1-AB71-D596BF6EC896}" type="pres">
      <dgm:prSet presAssocID="{BAB5232D-26E3-4FDA-B15A-2F91CED4C48C}" presName="Name0" presStyleCnt="0">
        <dgm:presLayoutVars>
          <dgm:chPref val="1"/>
          <dgm:dir/>
          <dgm:animOne val="branch"/>
          <dgm:animLvl val="lvl"/>
          <dgm:resizeHandles/>
        </dgm:presLayoutVars>
      </dgm:prSet>
      <dgm:spPr/>
    </dgm:pt>
    <dgm:pt modelId="{FDEC5C22-A0A3-4078-8BD1-04102B682092}" type="pres">
      <dgm:prSet presAssocID="{86CA497D-EDC7-48F8-BA20-71C60C28CCE4}" presName="vertOne" presStyleCnt="0"/>
      <dgm:spPr/>
    </dgm:pt>
    <dgm:pt modelId="{8F19FDC5-AE9C-4FAA-955C-1B00D738BF20}" type="pres">
      <dgm:prSet presAssocID="{86CA497D-EDC7-48F8-BA20-71C60C28CCE4}" presName="txOne" presStyleLbl="node0" presStyleIdx="0" presStyleCnt="1" custScaleY="56811">
        <dgm:presLayoutVars>
          <dgm:chPref val="3"/>
        </dgm:presLayoutVars>
      </dgm:prSet>
      <dgm:spPr/>
    </dgm:pt>
    <dgm:pt modelId="{04423B96-D704-46F1-88EA-C4E501852494}" type="pres">
      <dgm:prSet presAssocID="{86CA497D-EDC7-48F8-BA20-71C60C28CCE4}" presName="parTransOne" presStyleCnt="0"/>
      <dgm:spPr/>
    </dgm:pt>
    <dgm:pt modelId="{0323B8F6-B8A5-49A4-B145-4C99419C9BC7}" type="pres">
      <dgm:prSet presAssocID="{86CA497D-EDC7-48F8-BA20-71C60C28CCE4}" presName="horzOne" presStyleCnt="0"/>
      <dgm:spPr/>
    </dgm:pt>
    <dgm:pt modelId="{8B384701-67DF-4B67-B41E-C99D047804A5}" type="pres">
      <dgm:prSet presAssocID="{87615DC6-D116-497A-8F2E-C8B9E2905EEA}" presName="vertTwo" presStyleCnt="0"/>
      <dgm:spPr/>
    </dgm:pt>
    <dgm:pt modelId="{7AC47A12-F7E4-4EBF-A240-EF2511F3F0D3}" type="pres">
      <dgm:prSet presAssocID="{87615DC6-D116-497A-8F2E-C8B9E2905EEA}" presName="txTwo" presStyleLbl="node2" presStyleIdx="0" presStyleCnt="2" custScaleY="72474">
        <dgm:presLayoutVars>
          <dgm:chPref val="3"/>
        </dgm:presLayoutVars>
      </dgm:prSet>
      <dgm:spPr/>
    </dgm:pt>
    <dgm:pt modelId="{8EF51841-04E5-4BFE-85EE-ADE8B7A7D873}" type="pres">
      <dgm:prSet presAssocID="{87615DC6-D116-497A-8F2E-C8B9E2905EEA}" presName="parTransTwo" presStyleCnt="0"/>
      <dgm:spPr/>
    </dgm:pt>
    <dgm:pt modelId="{A41C2290-F6D0-4F0A-B0A4-A3C7DB26F864}" type="pres">
      <dgm:prSet presAssocID="{87615DC6-D116-497A-8F2E-C8B9E2905EEA}" presName="horzTwo" presStyleCnt="0"/>
      <dgm:spPr/>
    </dgm:pt>
    <dgm:pt modelId="{65D332EB-AEFD-404C-81EF-092E2CFA7D4E}" type="pres">
      <dgm:prSet presAssocID="{58FFBA0E-A771-43AD-A565-C6E9F8AA10B1}" presName="vertThree" presStyleCnt="0"/>
      <dgm:spPr/>
    </dgm:pt>
    <dgm:pt modelId="{24CFBC60-C7BA-48F4-9C3B-BFDB2DEFDF6A}" type="pres">
      <dgm:prSet presAssocID="{58FFBA0E-A771-43AD-A565-C6E9F8AA10B1}" presName="txThree" presStyleLbl="node3" presStyleIdx="0" presStyleCnt="3">
        <dgm:presLayoutVars>
          <dgm:chPref val="3"/>
        </dgm:presLayoutVars>
      </dgm:prSet>
      <dgm:spPr/>
    </dgm:pt>
    <dgm:pt modelId="{2C951342-4B19-428A-9DC9-9309B593C91E}" type="pres">
      <dgm:prSet presAssocID="{58FFBA0E-A771-43AD-A565-C6E9F8AA10B1}" presName="horzThree" presStyleCnt="0"/>
      <dgm:spPr/>
    </dgm:pt>
    <dgm:pt modelId="{7B8BF3EE-C6BA-446B-BA8A-D13663C653AA}" type="pres">
      <dgm:prSet presAssocID="{D5E8E1F1-051B-4FFB-A7CB-665058B21288}" presName="sibSpaceThree" presStyleCnt="0"/>
      <dgm:spPr/>
    </dgm:pt>
    <dgm:pt modelId="{9B1BCFB3-BB9C-49A2-BFC8-92C87E8A1E31}" type="pres">
      <dgm:prSet presAssocID="{6CCF64BE-6F27-42A4-88CD-46761E6EBDF7}" presName="vertThree" presStyleCnt="0"/>
      <dgm:spPr/>
    </dgm:pt>
    <dgm:pt modelId="{91CEEC74-0FAD-4AEB-9052-C358933A2B3A}" type="pres">
      <dgm:prSet presAssocID="{6CCF64BE-6F27-42A4-88CD-46761E6EBDF7}" presName="txThree" presStyleLbl="node3" presStyleIdx="1" presStyleCnt="3">
        <dgm:presLayoutVars>
          <dgm:chPref val="3"/>
        </dgm:presLayoutVars>
      </dgm:prSet>
      <dgm:spPr/>
    </dgm:pt>
    <dgm:pt modelId="{65F03577-C6BD-4D28-9825-AFA582C25666}" type="pres">
      <dgm:prSet presAssocID="{6CCF64BE-6F27-42A4-88CD-46761E6EBDF7}" presName="horzThree" presStyleCnt="0"/>
      <dgm:spPr/>
    </dgm:pt>
    <dgm:pt modelId="{E6F369FE-5AD8-4386-A729-F3DA9E9DD101}" type="pres">
      <dgm:prSet presAssocID="{D489C843-F26C-42A3-9846-171402F90FCD}" presName="sibSpaceTwo" presStyleCnt="0"/>
      <dgm:spPr/>
    </dgm:pt>
    <dgm:pt modelId="{3EAE4997-80B4-45A2-A492-D3C9529F4EFD}" type="pres">
      <dgm:prSet presAssocID="{1CBF1263-078A-4ADB-98B4-A91B8F8470E5}" presName="vertTwo" presStyleCnt="0"/>
      <dgm:spPr/>
    </dgm:pt>
    <dgm:pt modelId="{C2C7BC95-98CA-49CA-9B3B-54F4D20EE896}" type="pres">
      <dgm:prSet presAssocID="{1CBF1263-078A-4ADB-98B4-A91B8F8470E5}" presName="txTwo" presStyleLbl="node2" presStyleIdx="1" presStyleCnt="2" custScaleY="73663">
        <dgm:presLayoutVars>
          <dgm:chPref val="3"/>
        </dgm:presLayoutVars>
      </dgm:prSet>
      <dgm:spPr/>
    </dgm:pt>
    <dgm:pt modelId="{5F6E8260-2032-4599-874D-90A807E45C3E}" type="pres">
      <dgm:prSet presAssocID="{1CBF1263-078A-4ADB-98B4-A91B8F8470E5}" presName="parTransTwo" presStyleCnt="0"/>
      <dgm:spPr/>
    </dgm:pt>
    <dgm:pt modelId="{641A9870-5D8A-425A-B6D5-2AF7C96989F0}" type="pres">
      <dgm:prSet presAssocID="{1CBF1263-078A-4ADB-98B4-A91B8F8470E5}" presName="horzTwo" presStyleCnt="0"/>
      <dgm:spPr/>
    </dgm:pt>
    <dgm:pt modelId="{D990AFD4-F831-4D90-B245-0088A41E2167}" type="pres">
      <dgm:prSet presAssocID="{E860C870-0FF5-4C59-8D00-2BD49B08EE33}" presName="vertThree" presStyleCnt="0"/>
      <dgm:spPr/>
    </dgm:pt>
    <dgm:pt modelId="{28BCA232-303D-4D90-A99C-7B64E7C272BA}" type="pres">
      <dgm:prSet presAssocID="{E860C870-0FF5-4C59-8D00-2BD49B08EE33}" presName="txThree" presStyleLbl="node3" presStyleIdx="2" presStyleCnt="3">
        <dgm:presLayoutVars>
          <dgm:chPref val="3"/>
        </dgm:presLayoutVars>
      </dgm:prSet>
      <dgm:spPr/>
    </dgm:pt>
    <dgm:pt modelId="{CD364DDA-841B-4264-837E-94303589C785}" type="pres">
      <dgm:prSet presAssocID="{E860C870-0FF5-4C59-8D00-2BD49B08EE33}" presName="horzThree" presStyleCnt="0"/>
      <dgm:spPr/>
    </dgm:pt>
  </dgm:ptLst>
  <dgm:cxnLst>
    <dgm:cxn modelId="{C2A13304-64B1-4852-A1EC-FF3E175187B6}" srcId="{86CA497D-EDC7-48F8-BA20-71C60C28CCE4}" destId="{87615DC6-D116-497A-8F2E-C8B9E2905EEA}" srcOrd="0" destOrd="0" parTransId="{69B9C953-58D0-4B95-A9E9-DEC9AAEB687C}" sibTransId="{D489C843-F26C-42A3-9846-171402F90FCD}"/>
    <dgm:cxn modelId="{A928CA70-7F04-4DB4-852E-37BD02C728EC}" type="presOf" srcId="{87615DC6-D116-497A-8F2E-C8B9E2905EEA}" destId="{7AC47A12-F7E4-4EBF-A240-EF2511F3F0D3}" srcOrd="0" destOrd="0" presId="urn:microsoft.com/office/officeart/2005/8/layout/hierarchy4"/>
    <dgm:cxn modelId="{3202CA7F-F02F-423A-9F82-1EFB7370D916}" type="presOf" srcId="{6CCF64BE-6F27-42A4-88CD-46761E6EBDF7}" destId="{91CEEC74-0FAD-4AEB-9052-C358933A2B3A}" srcOrd="0" destOrd="0" presId="urn:microsoft.com/office/officeart/2005/8/layout/hierarchy4"/>
    <dgm:cxn modelId="{B1125195-145C-4A1D-A8B5-0E5092BA5422}" type="presOf" srcId="{BAB5232D-26E3-4FDA-B15A-2F91CED4C48C}" destId="{E6C0DBC0-4B38-49B1-AB71-D596BF6EC896}" srcOrd="0" destOrd="0" presId="urn:microsoft.com/office/officeart/2005/8/layout/hierarchy4"/>
    <dgm:cxn modelId="{149D109A-950F-4682-A9BC-FE28D18BA42A}" srcId="{BAB5232D-26E3-4FDA-B15A-2F91CED4C48C}" destId="{86CA497D-EDC7-48F8-BA20-71C60C28CCE4}" srcOrd="0" destOrd="0" parTransId="{5C3AB693-440D-48DB-8CA2-893DD38924C5}" sibTransId="{51CD7D88-492E-4D41-A81F-6B8F19BDCD36}"/>
    <dgm:cxn modelId="{0000CB9D-3262-48C8-B996-00F8172C551D}" srcId="{86CA497D-EDC7-48F8-BA20-71C60C28CCE4}" destId="{1CBF1263-078A-4ADB-98B4-A91B8F8470E5}" srcOrd="1" destOrd="0" parTransId="{22C515AF-A2DA-490A-AD10-3C88D59FA5E1}" sibTransId="{501B818E-AFE6-44E4-A414-2C82A1116651}"/>
    <dgm:cxn modelId="{978409CF-95DE-4B4A-8D66-BC7E3FB875E6}" type="presOf" srcId="{58FFBA0E-A771-43AD-A565-C6E9F8AA10B1}" destId="{24CFBC60-C7BA-48F4-9C3B-BFDB2DEFDF6A}" srcOrd="0" destOrd="0" presId="urn:microsoft.com/office/officeart/2005/8/layout/hierarchy4"/>
    <dgm:cxn modelId="{BBFCECD6-BB83-4859-A585-A725453B2095}" srcId="{1CBF1263-078A-4ADB-98B4-A91B8F8470E5}" destId="{E860C870-0FF5-4C59-8D00-2BD49B08EE33}" srcOrd="0" destOrd="0" parTransId="{F918292D-3B52-4A79-AA27-D4369832ACF0}" sibTransId="{5A5FFEA1-AA10-4EC4-9CDC-EB573C34CA87}"/>
    <dgm:cxn modelId="{00022CDF-D3D1-4EA6-BE39-EA9809E653AA}" type="presOf" srcId="{86CA497D-EDC7-48F8-BA20-71C60C28CCE4}" destId="{8F19FDC5-AE9C-4FAA-955C-1B00D738BF20}" srcOrd="0" destOrd="0" presId="urn:microsoft.com/office/officeart/2005/8/layout/hierarchy4"/>
    <dgm:cxn modelId="{995489EE-3EC9-48B5-ABC4-569A41699ECF}" type="presOf" srcId="{E860C870-0FF5-4C59-8D00-2BD49B08EE33}" destId="{28BCA232-303D-4D90-A99C-7B64E7C272BA}" srcOrd="0" destOrd="0" presId="urn:microsoft.com/office/officeart/2005/8/layout/hierarchy4"/>
    <dgm:cxn modelId="{9601EDEF-0CE5-417C-A19C-A1DAE02EC1FE}" srcId="{87615DC6-D116-497A-8F2E-C8B9E2905EEA}" destId="{58FFBA0E-A771-43AD-A565-C6E9F8AA10B1}" srcOrd="0" destOrd="0" parTransId="{3621B400-CE1D-42F6-A59D-BEA4C4ACF051}" sibTransId="{D5E8E1F1-051B-4FFB-A7CB-665058B21288}"/>
    <dgm:cxn modelId="{4B696EF0-E1CA-45FB-BFC8-0E15826054EE}" type="presOf" srcId="{1CBF1263-078A-4ADB-98B4-A91B8F8470E5}" destId="{C2C7BC95-98CA-49CA-9B3B-54F4D20EE896}" srcOrd="0" destOrd="0" presId="urn:microsoft.com/office/officeart/2005/8/layout/hierarchy4"/>
    <dgm:cxn modelId="{F2B264F3-9EDE-4FA8-AA99-6CE5AA889BA5}" srcId="{87615DC6-D116-497A-8F2E-C8B9E2905EEA}" destId="{6CCF64BE-6F27-42A4-88CD-46761E6EBDF7}" srcOrd="1" destOrd="0" parTransId="{0C82948B-F87F-40B3-8514-A598948A8E4B}" sibTransId="{8D43890F-F226-4BDC-B26B-43910EE531DB}"/>
    <dgm:cxn modelId="{C6A0B5A1-3D9C-4366-B0C6-9BA3065B0CBA}" type="presParOf" srcId="{E6C0DBC0-4B38-49B1-AB71-D596BF6EC896}" destId="{FDEC5C22-A0A3-4078-8BD1-04102B682092}" srcOrd="0" destOrd="0" presId="urn:microsoft.com/office/officeart/2005/8/layout/hierarchy4"/>
    <dgm:cxn modelId="{E7CD9AE6-2CDA-48C4-9B0F-B8FF1AA9BFB1}" type="presParOf" srcId="{FDEC5C22-A0A3-4078-8BD1-04102B682092}" destId="{8F19FDC5-AE9C-4FAA-955C-1B00D738BF20}" srcOrd="0" destOrd="0" presId="urn:microsoft.com/office/officeart/2005/8/layout/hierarchy4"/>
    <dgm:cxn modelId="{BABCF578-F553-48FA-8358-9F4C9D718C10}" type="presParOf" srcId="{FDEC5C22-A0A3-4078-8BD1-04102B682092}" destId="{04423B96-D704-46F1-88EA-C4E501852494}" srcOrd="1" destOrd="0" presId="urn:microsoft.com/office/officeart/2005/8/layout/hierarchy4"/>
    <dgm:cxn modelId="{08D30530-E269-45CA-B5F6-DDE876D6EB63}" type="presParOf" srcId="{FDEC5C22-A0A3-4078-8BD1-04102B682092}" destId="{0323B8F6-B8A5-49A4-B145-4C99419C9BC7}" srcOrd="2" destOrd="0" presId="urn:microsoft.com/office/officeart/2005/8/layout/hierarchy4"/>
    <dgm:cxn modelId="{DEE38174-73EC-4355-BF04-BAD208001C36}" type="presParOf" srcId="{0323B8F6-B8A5-49A4-B145-4C99419C9BC7}" destId="{8B384701-67DF-4B67-B41E-C99D047804A5}" srcOrd="0" destOrd="0" presId="urn:microsoft.com/office/officeart/2005/8/layout/hierarchy4"/>
    <dgm:cxn modelId="{4CF86168-E487-454B-AC5F-09C081DB2A2F}" type="presParOf" srcId="{8B384701-67DF-4B67-B41E-C99D047804A5}" destId="{7AC47A12-F7E4-4EBF-A240-EF2511F3F0D3}" srcOrd="0" destOrd="0" presId="urn:microsoft.com/office/officeart/2005/8/layout/hierarchy4"/>
    <dgm:cxn modelId="{EB515D32-7A6C-4BDF-885C-6AB47462D76D}" type="presParOf" srcId="{8B384701-67DF-4B67-B41E-C99D047804A5}" destId="{8EF51841-04E5-4BFE-85EE-ADE8B7A7D873}" srcOrd="1" destOrd="0" presId="urn:microsoft.com/office/officeart/2005/8/layout/hierarchy4"/>
    <dgm:cxn modelId="{5CC123DD-94E9-490D-8812-8BAA2D0D45E0}" type="presParOf" srcId="{8B384701-67DF-4B67-B41E-C99D047804A5}" destId="{A41C2290-F6D0-4F0A-B0A4-A3C7DB26F864}" srcOrd="2" destOrd="0" presId="urn:microsoft.com/office/officeart/2005/8/layout/hierarchy4"/>
    <dgm:cxn modelId="{62E159B3-5091-4BA2-B5DB-24E3ABB17176}" type="presParOf" srcId="{A41C2290-F6D0-4F0A-B0A4-A3C7DB26F864}" destId="{65D332EB-AEFD-404C-81EF-092E2CFA7D4E}" srcOrd="0" destOrd="0" presId="urn:microsoft.com/office/officeart/2005/8/layout/hierarchy4"/>
    <dgm:cxn modelId="{3F551B66-B077-4D0D-BBF9-4D583E390BE1}" type="presParOf" srcId="{65D332EB-AEFD-404C-81EF-092E2CFA7D4E}" destId="{24CFBC60-C7BA-48F4-9C3B-BFDB2DEFDF6A}" srcOrd="0" destOrd="0" presId="urn:microsoft.com/office/officeart/2005/8/layout/hierarchy4"/>
    <dgm:cxn modelId="{C2F10B42-B2DA-4FE5-8CA1-F791E93730F9}" type="presParOf" srcId="{65D332EB-AEFD-404C-81EF-092E2CFA7D4E}" destId="{2C951342-4B19-428A-9DC9-9309B593C91E}" srcOrd="1" destOrd="0" presId="urn:microsoft.com/office/officeart/2005/8/layout/hierarchy4"/>
    <dgm:cxn modelId="{667A6A12-E4E6-430C-8776-C13A2E3394E9}" type="presParOf" srcId="{A41C2290-F6D0-4F0A-B0A4-A3C7DB26F864}" destId="{7B8BF3EE-C6BA-446B-BA8A-D13663C653AA}" srcOrd="1" destOrd="0" presId="urn:microsoft.com/office/officeart/2005/8/layout/hierarchy4"/>
    <dgm:cxn modelId="{B64EB4E0-FB6E-423F-A063-CDAEA7720AE4}" type="presParOf" srcId="{A41C2290-F6D0-4F0A-B0A4-A3C7DB26F864}" destId="{9B1BCFB3-BB9C-49A2-BFC8-92C87E8A1E31}" srcOrd="2" destOrd="0" presId="urn:microsoft.com/office/officeart/2005/8/layout/hierarchy4"/>
    <dgm:cxn modelId="{93A80F35-3BF9-4EEA-8F05-AAAEA811FEA7}" type="presParOf" srcId="{9B1BCFB3-BB9C-49A2-BFC8-92C87E8A1E31}" destId="{91CEEC74-0FAD-4AEB-9052-C358933A2B3A}" srcOrd="0" destOrd="0" presId="urn:microsoft.com/office/officeart/2005/8/layout/hierarchy4"/>
    <dgm:cxn modelId="{EF3394BD-0EE6-41D6-855E-1FFF03886F66}" type="presParOf" srcId="{9B1BCFB3-BB9C-49A2-BFC8-92C87E8A1E31}" destId="{65F03577-C6BD-4D28-9825-AFA582C25666}" srcOrd="1" destOrd="0" presId="urn:microsoft.com/office/officeart/2005/8/layout/hierarchy4"/>
    <dgm:cxn modelId="{EE1ED173-2CB6-4AC1-9E0F-5E742489F15A}" type="presParOf" srcId="{0323B8F6-B8A5-49A4-B145-4C99419C9BC7}" destId="{E6F369FE-5AD8-4386-A729-F3DA9E9DD101}" srcOrd="1" destOrd="0" presId="urn:microsoft.com/office/officeart/2005/8/layout/hierarchy4"/>
    <dgm:cxn modelId="{D8D42F4D-816B-4EDE-9A95-944B8D1DD035}" type="presParOf" srcId="{0323B8F6-B8A5-49A4-B145-4C99419C9BC7}" destId="{3EAE4997-80B4-45A2-A492-D3C9529F4EFD}" srcOrd="2" destOrd="0" presId="urn:microsoft.com/office/officeart/2005/8/layout/hierarchy4"/>
    <dgm:cxn modelId="{928FEF5E-8906-470A-9A9C-54384C663886}" type="presParOf" srcId="{3EAE4997-80B4-45A2-A492-D3C9529F4EFD}" destId="{C2C7BC95-98CA-49CA-9B3B-54F4D20EE896}" srcOrd="0" destOrd="0" presId="urn:microsoft.com/office/officeart/2005/8/layout/hierarchy4"/>
    <dgm:cxn modelId="{6A0AF728-C66F-408D-B335-EDE71F64790C}" type="presParOf" srcId="{3EAE4997-80B4-45A2-A492-D3C9529F4EFD}" destId="{5F6E8260-2032-4599-874D-90A807E45C3E}" srcOrd="1" destOrd="0" presId="urn:microsoft.com/office/officeart/2005/8/layout/hierarchy4"/>
    <dgm:cxn modelId="{53EBC648-1C3C-4D6A-9DA5-E17744D132FB}" type="presParOf" srcId="{3EAE4997-80B4-45A2-A492-D3C9529F4EFD}" destId="{641A9870-5D8A-425A-B6D5-2AF7C96989F0}" srcOrd="2" destOrd="0" presId="urn:microsoft.com/office/officeart/2005/8/layout/hierarchy4"/>
    <dgm:cxn modelId="{764A3435-BC7E-4D11-BFB2-A5D54566E521}" type="presParOf" srcId="{641A9870-5D8A-425A-B6D5-2AF7C96989F0}" destId="{D990AFD4-F831-4D90-B245-0088A41E2167}" srcOrd="0" destOrd="0" presId="urn:microsoft.com/office/officeart/2005/8/layout/hierarchy4"/>
    <dgm:cxn modelId="{9E5B7395-F6F9-4329-AF38-CD3E68374C39}" type="presParOf" srcId="{D990AFD4-F831-4D90-B245-0088A41E2167}" destId="{28BCA232-303D-4D90-A99C-7B64E7C272BA}" srcOrd="0" destOrd="0" presId="urn:microsoft.com/office/officeart/2005/8/layout/hierarchy4"/>
    <dgm:cxn modelId="{C84BB9E1-B69C-4BCA-AED3-65FA680C25AA}" type="presParOf" srcId="{D990AFD4-F831-4D90-B245-0088A41E2167}" destId="{CD364DDA-841B-4264-837E-94303589C78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36B26-7DDC-4644-91B4-13B5947A868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6BD0F69A-8B80-455B-9F1E-F162BF676898}">
      <dgm:prSet phldrT="[文本]" custT="1"/>
      <dgm:spPr/>
      <dgm:t>
        <a:bodyPr/>
        <a:lstStyle/>
        <a:p>
          <a:pPr>
            <a:lnSpc>
              <a:spcPct val="100000"/>
            </a:lnSpc>
            <a:spcAft>
              <a:spcPts val="0"/>
            </a:spcAft>
          </a:pPr>
          <a:r>
            <a:rPr lang="en-US" altLang="zh-CN" sz="2800" dirty="0">
              <a:latin typeface="微软雅黑" panose="020B0503020204020204" pitchFamily="34" charset="-122"/>
              <a:ea typeface="微软雅黑" panose="020B0503020204020204" pitchFamily="34" charset="-122"/>
            </a:rPr>
            <a:t>GDPR</a:t>
          </a:r>
          <a:endParaRPr lang="zh-CN" altLang="en-US" sz="1800" u="none" dirty="0">
            <a:solidFill>
              <a:schemeClr val="bg1"/>
            </a:solidFill>
            <a:latin typeface="微软雅黑" panose="020B0503020204020204" pitchFamily="34" charset="-122"/>
            <a:ea typeface="微软雅黑" panose="020B0503020204020204" pitchFamily="34" charset="-122"/>
          </a:endParaRPr>
        </a:p>
      </dgm:t>
    </dgm:pt>
    <dgm:pt modelId="{C3246D6C-F3A6-4529-AF08-CF24E83F53D7}" cxnId="{869C95BA-7717-4C3D-9494-E7A0501DC35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7946851-7184-4BD0-B682-5F12242A75A4}" cxnId="{869C95BA-7717-4C3D-9494-E7A0501DC35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43E5CE7E-7AB2-4266-ABEC-190FFED4F519}">
      <dgm:prSet phldrT="[文本]" custT="1"/>
      <dgm:spPr/>
      <dgm:t>
        <a:bodyPr/>
        <a:lstStyle/>
        <a:p>
          <a:pPr>
            <a:buNone/>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对于</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违反数据处理原则</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没有征得有效同意</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的行为：</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处罚可高达</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2000</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万欧元</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或收取全球营业额的至多</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4%</a:t>
          </a:r>
        </a:p>
        <a:p>
          <a:pPr>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取两者中较大值</a:t>
          </a:r>
          <a:endParaRPr lang="zh-CN" altLang="en-US" sz="1600" dirty="0">
            <a:latin typeface="微软雅黑" panose="020B0503020204020204" pitchFamily="34" charset="-122"/>
            <a:ea typeface="微软雅黑" panose="020B0503020204020204" pitchFamily="34" charset="-122"/>
          </a:endParaRPr>
        </a:p>
      </dgm:t>
    </dgm:pt>
    <dgm:pt modelId="{B318B490-C09E-4A2E-B3A1-F85AAD0E7C46}" cxnId="{DD2E4374-B79C-4F80-8F1D-C2F4DAB9151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25F953E-BDFD-4989-A33C-D269812FEC07}" cxnId="{DD2E4374-B79C-4F80-8F1D-C2F4DAB9151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32E93C00-B61F-4686-8083-0F8C72184052}">
      <dgm:prSet phldrT="[文本]" custT="1"/>
      <dgm:spPr/>
      <dgm:t>
        <a:bodyPr/>
        <a:lstStyle/>
        <a:p>
          <a:r>
            <a:rPr lang="en-US" altLang="zh-CN" sz="2800" dirty="0">
              <a:latin typeface="微软雅黑" panose="020B0503020204020204" pitchFamily="34" charset="-122"/>
              <a:ea typeface="微软雅黑" panose="020B0503020204020204" pitchFamily="34" charset="-122"/>
            </a:rPr>
            <a:t>TFEU</a:t>
          </a:r>
          <a:endParaRPr lang="zh-CN" altLang="en-US" sz="2800" dirty="0">
            <a:latin typeface="微软雅黑" panose="020B0503020204020204" pitchFamily="34" charset="-122"/>
            <a:ea typeface="微软雅黑" panose="020B0503020204020204" pitchFamily="34" charset="-122"/>
          </a:endParaRPr>
        </a:p>
      </dgm:t>
    </dgm:pt>
    <dgm:pt modelId="{5DEF3CB9-C2C8-430E-97B8-F4798B9E6394}" cxnId="{FD2BD7EF-7E1C-4D77-9FCB-CA1208AE5B1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29E0F7F4-1F64-456E-A6F7-F7F0E0951AAC}" cxnId="{FD2BD7EF-7E1C-4D77-9FCB-CA1208AE5B1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6B4651F7-D3EF-447A-83B3-B49FD965B352}">
      <dgm:prSet phldrT="[文本]" custT="1"/>
      <dgm:spPr/>
      <dgm:t>
        <a:bodyPr/>
        <a:lstStyle/>
        <a:p>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最高可达全球营业额的</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a:t>
          </a:r>
        </a:p>
        <a:p>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以及德国法下个人最高</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万欧元</a:t>
          </a:r>
          <a:endParaRPr lang="zh-CN" altLang="en-US" sz="1600" dirty="0">
            <a:latin typeface="微软雅黑" panose="020B0503020204020204" pitchFamily="34" charset="-122"/>
            <a:ea typeface="微软雅黑" panose="020B0503020204020204" pitchFamily="34" charset="-122"/>
          </a:endParaRPr>
        </a:p>
      </dgm:t>
    </dgm:pt>
    <dgm:pt modelId="{EC559BA3-0C23-42DE-BCBA-1A22901A8788}" cxnId="{A698B2DF-6064-4560-9B73-731026B2D0D8}"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62DC3302-0E8E-419E-99B7-070E6C42A609}" cxnId="{A698B2DF-6064-4560-9B73-731026B2D0D8}"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3351DFB-875E-4560-8200-F3D66DB7B0E2}" type="pres">
      <dgm:prSet presAssocID="{EA936B26-7DDC-4644-91B4-13B5947A8685}" presName="list" presStyleCnt="0">
        <dgm:presLayoutVars>
          <dgm:dir/>
          <dgm:animLvl val="lvl"/>
        </dgm:presLayoutVars>
      </dgm:prSet>
      <dgm:spPr/>
    </dgm:pt>
    <dgm:pt modelId="{B1DE5FCF-3F2C-4E57-9798-79528CA67632}" type="pres">
      <dgm:prSet presAssocID="{6BD0F69A-8B80-455B-9F1E-F162BF676898}" presName="posSpace" presStyleCnt="0"/>
      <dgm:spPr/>
    </dgm:pt>
    <dgm:pt modelId="{EE664BD4-FE37-45D2-968B-E07AE7D6ADF5}" type="pres">
      <dgm:prSet presAssocID="{6BD0F69A-8B80-455B-9F1E-F162BF676898}" presName="vertFlow" presStyleCnt="0"/>
      <dgm:spPr/>
    </dgm:pt>
    <dgm:pt modelId="{EE799FAA-4C3E-4CEC-93DA-179402B007F7}" type="pres">
      <dgm:prSet presAssocID="{6BD0F69A-8B80-455B-9F1E-F162BF676898}" presName="topSpace" presStyleCnt="0"/>
      <dgm:spPr/>
    </dgm:pt>
    <dgm:pt modelId="{793131F1-42DC-46E8-8B44-63125E3DEECB}" type="pres">
      <dgm:prSet presAssocID="{6BD0F69A-8B80-455B-9F1E-F162BF676898}" presName="firstComp" presStyleCnt="0"/>
      <dgm:spPr/>
    </dgm:pt>
    <dgm:pt modelId="{F50A3B3D-9C13-4B46-B14B-7B5404A3BC55}" type="pres">
      <dgm:prSet presAssocID="{6BD0F69A-8B80-455B-9F1E-F162BF676898}" presName="firstChild" presStyleLbl="bgAccFollowNode1" presStyleIdx="0" presStyleCnt="2" custScaleY="224153"/>
      <dgm:spPr/>
    </dgm:pt>
    <dgm:pt modelId="{8FD99596-9E46-494E-A496-D7FC44FBAFB4}" type="pres">
      <dgm:prSet presAssocID="{6BD0F69A-8B80-455B-9F1E-F162BF676898}" presName="firstChildTx" presStyleLbl="bgAccFollowNode1" presStyleIdx="0" presStyleCnt="2">
        <dgm:presLayoutVars>
          <dgm:bulletEnabled val="1"/>
        </dgm:presLayoutVars>
      </dgm:prSet>
      <dgm:spPr/>
    </dgm:pt>
    <dgm:pt modelId="{F2FDE3EC-D7BF-48D9-A880-D8F3B21A82D9}" type="pres">
      <dgm:prSet presAssocID="{6BD0F69A-8B80-455B-9F1E-F162BF676898}" presName="negSpace" presStyleCnt="0"/>
      <dgm:spPr/>
    </dgm:pt>
    <dgm:pt modelId="{D394B870-5D64-4E02-B602-FF9D453B7731}" type="pres">
      <dgm:prSet presAssocID="{6BD0F69A-8B80-455B-9F1E-F162BF676898}" presName="circle" presStyleLbl="node1" presStyleIdx="0" presStyleCnt="2"/>
      <dgm:spPr/>
    </dgm:pt>
    <dgm:pt modelId="{54E8061B-E79F-45EF-AEB7-AC9E8A4AC662}" type="pres">
      <dgm:prSet presAssocID="{47946851-7184-4BD0-B682-5F12242A75A4}" presName="transSpace" presStyleCnt="0"/>
      <dgm:spPr/>
    </dgm:pt>
    <dgm:pt modelId="{642D2771-5DC8-4D25-941D-B69791309364}" type="pres">
      <dgm:prSet presAssocID="{32E93C00-B61F-4686-8083-0F8C72184052}" presName="posSpace" presStyleCnt="0"/>
      <dgm:spPr/>
    </dgm:pt>
    <dgm:pt modelId="{E37242D9-BD8D-4781-AB27-33FEFAA20329}" type="pres">
      <dgm:prSet presAssocID="{32E93C00-B61F-4686-8083-0F8C72184052}" presName="vertFlow" presStyleCnt="0"/>
      <dgm:spPr/>
    </dgm:pt>
    <dgm:pt modelId="{24C3A492-897B-4E23-AC72-5F70001FF19C}" type="pres">
      <dgm:prSet presAssocID="{32E93C00-B61F-4686-8083-0F8C72184052}" presName="topSpace" presStyleCnt="0"/>
      <dgm:spPr/>
    </dgm:pt>
    <dgm:pt modelId="{53B697C4-CCA0-4FB8-BF97-D3D7C8E5A959}" type="pres">
      <dgm:prSet presAssocID="{32E93C00-B61F-4686-8083-0F8C72184052}" presName="firstComp" presStyleCnt="0"/>
      <dgm:spPr/>
    </dgm:pt>
    <dgm:pt modelId="{59626C8C-62F9-496F-9C1C-33CF3BDF380D}" type="pres">
      <dgm:prSet presAssocID="{32E93C00-B61F-4686-8083-0F8C72184052}" presName="firstChild" presStyleLbl="bgAccFollowNode1" presStyleIdx="1" presStyleCnt="2" custScaleY="225488"/>
      <dgm:spPr/>
    </dgm:pt>
    <dgm:pt modelId="{614C7799-DBC8-4524-AD9F-788B371CBC97}" type="pres">
      <dgm:prSet presAssocID="{32E93C00-B61F-4686-8083-0F8C72184052}" presName="firstChildTx" presStyleLbl="bgAccFollowNode1" presStyleIdx="1" presStyleCnt="2">
        <dgm:presLayoutVars>
          <dgm:bulletEnabled val="1"/>
        </dgm:presLayoutVars>
      </dgm:prSet>
      <dgm:spPr/>
    </dgm:pt>
    <dgm:pt modelId="{1EAB276D-80F1-473A-8C86-F6F8B2C75581}" type="pres">
      <dgm:prSet presAssocID="{32E93C00-B61F-4686-8083-0F8C72184052}" presName="negSpace" presStyleCnt="0"/>
      <dgm:spPr/>
    </dgm:pt>
    <dgm:pt modelId="{60A33154-8FF6-444B-81A1-A536A02E9D5B}" type="pres">
      <dgm:prSet presAssocID="{32E93C00-B61F-4686-8083-0F8C72184052}" presName="circle" presStyleLbl="node1" presStyleIdx="1" presStyleCnt="2"/>
      <dgm:spPr/>
    </dgm:pt>
  </dgm:ptLst>
  <dgm:cxnLst>
    <dgm:cxn modelId="{B23BD300-5AE4-4D03-B4FD-C020A2D8CA8C}" type="presOf" srcId="{43E5CE7E-7AB2-4266-ABEC-190FFED4F519}" destId="{F50A3B3D-9C13-4B46-B14B-7B5404A3BC55}" srcOrd="0" destOrd="0" presId="urn:microsoft.com/office/officeart/2005/8/layout/hList9"/>
    <dgm:cxn modelId="{45FACD14-C8CA-44C9-900C-E92481969860}" type="presOf" srcId="{EA936B26-7DDC-4644-91B4-13B5947A8685}" destId="{13351DFB-875E-4560-8200-F3D66DB7B0E2}" srcOrd="0" destOrd="0" presId="urn:microsoft.com/office/officeart/2005/8/layout/hList9"/>
    <dgm:cxn modelId="{DD2E4374-B79C-4F80-8F1D-C2F4DAB9151E}" srcId="{6BD0F69A-8B80-455B-9F1E-F162BF676898}" destId="{43E5CE7E-7AB2-4266-ABEC-190FFED4F519}" srcOrd="0" destOrd="0" parTransId="{B318B490-C09E-4A2E-B3A1-F85AAD0E7C46}" sibTransId="{D25F953E-BDFD-4989-A33C-D269812FEC07}"/>
    <dgm:cxn modelId="{EB531456-D3B1-43CF-B2CD-AE911DCD0A27}" type="presOf" srcId="{6B4651F7-D3EF-447A-83B3-B49FD965B352}" destId="{59626C8C-62F9-496F-9C1C-33CF3BDF380D}" srcOrd="0" destOrd="0" presId="urn:microsoft.com/office/officeart/2005/8/layout/hList9"/>
    <dgm:cxn modelId="{10445C81-548F-421C-9605-07BC5A9FC816}" type="presOf" srcId="{6BD0F69A-8B80-455B-9F1E-F162BF676898}" destId="{D394B870-5D64-4E02-B602-FF9D453B7731}" srcOrd="0" destOrd="0" presId="urn:microsoft.com/office/officeart/2005/8/layout/hList9"/>
    <dgm:cxn modelId="{869C95BA-7717-4C3D-9494-E7A0501DC356}" srcId="{EA936B26-7DDC-4644-91B4-13B5947A8685}" destId="{6BD0F69A-8B80-455B-9F1E-F162BF676898}" srcOrd="0" destOrd="0" parTransId="{C3246D6C-F3A6-4529-AF08-CF24E83F53D7}" sibTransId="{47946851-7184-4BD0-B682-5F12242A75A4}"/>
    <dgm:cxn modelId="{BC813FC3-AB26-427E-8698-B0EA0E6FB52A}" type="presOf" srcId="{43E5CE7E-7AB2-4266-ABEC-190FFED4F519}" destId="{8FD99596-9E46-494E-A496-D7FC44FBAFB4}" srcOrd="1" destOrd="0" presId="urn:microsoft.com/office/officeart/2005/8/layout/hList9"/>
    <dgm:cxn modelId="{A698B2DF-6064-4560-9B73-731026B2D0D8}" srcId="{32E93C00-B61F-4686-8083-0F8C72184052}" destId="{6B4651F7-D3EF-447A-83B3-B49FD965B352}" srcOrd="0" destOrd="0" parTransId="{EC559BA3-0C23-42DE-BCBA-1A22901A8788}" sibTransId="{62DC3302-0E8E-419E-99B7-070E6C42A609}"/>
    <dgm:cxn modelId="{F33D00EA-C7C2-4C04-8BFF-D5335D402FED}" type="presOf" srcId="{32E93C00-B61F-4686-8083-0F8C72184052}" destId="{60A33154-8FF6-444B-81A1-A536A02E9D5B}" srcOrd="0" destOrd="0" presId="urn:microsoft.com/office/officeart/2005/8/layout/hList9"/>
    <dgm:cxn modelId="{FD2BD7EF-7E1C-4D77-9FCB-CA1208AE5B13}" srcId="{EA936B26-7DDC-4644-91B4-13B5947A8685}" destId="{32E93C00-B61F-4686-8083-0F8C72184052}" srcOrd="1" destOrd="0" parTransId="{5DEF3CB9-C2C8-430E-97B8-F4798B9E6394}" sibTransId="{29E0F7F4-1F64-456E-A6F7-F7F0E0951AAC}"/>
    <dgm:cxn modelId="{D62DEEF8-B698-47B0-A686-9413A9D793DB}" type="presOf" srcId="{6B4651F7-D3EF-447A-83B3-B49FD965B352}" destId="{614C7799-DBC8-4524-AD9F-788B371CBC97}" srcOrd="1" destOrd="0" presId="urn:microsoft.com/office/officeart/2005/8/layout/hList9"/>
    <dgm:cxn modelId="{F6BF4134-3CB5-4B0E-84DA-3C5FE728ED62}" type="presParOf" srcId="{13351DFB-875E-4560-8200-F3D66DB7B0E2}" destId="{B1DE5FCF-3F2C-4E57-9798-79528CA67632}" srcOrd="0" destOrd="0" presId="urn:microsoft.com/office/officeart/2005/8/layout/hList9"/>
    <dgm:cxn modelId="{598AA762-F354-4F74-8D73-D2D5944F4AC0}" type="presParOf" srcId="{13351DFB-875E-4560-8200-F3D66DB7B0E2}" destId="{EE664BD4-FE37-45D2-968B-E07AE7D6ADF5}" srcOrd="1" destOrd="0" presId="urn:microsoft.com/office/officeart/2005/8/layout/hList9"/>
    <dgm:cxn modelId="{BF9DAF3C-DC2F-4BA6-93F5-53315A2C8734}" type="presParOf" srcId="{EE664BD4-FE37-45D2-968B-E07AE7D6ADF5}" destId="{EE799FAA-4C3E-4CEC-93DA-179402B007F7}" srcOrd="0" destOrd="0" presId="urn:microsoft.com/office/officeart/2005/8/layout/hList9"/>
    <dgm:cxn modelId="{B532DD23-C299-4EB4-A458-AF658D59A0C1}" type="presParOf" srcId="{EE664BD4-FE37-45D2-968B-E07AE7D6ADF5}" destId="{793131F1-42DC-46E8-8B44-63125E3DEECB}" srcOrd="1" destOrd="0" presId="urn:microsoft.com/office/officeart/2005/8/layout/hList9"/>
    <dgm:cxn modelId="{970752DA-FA16-4B83-9C62-7D65EABBCB03}" type="presParOf" srcId="{793131F1-42DC-46E8-8B44-63125E3DEECB}" destId="{F50A3B3D-9C13-4B46-B14B-7B5404A3BC55}" srcOrd="0" destOrd="0" presId="urn:microsoft.com/office/officeart/2005/8/layout/hList9"/>
    <dgm:cxn modelId="{83D32161-5D84-4447-84C3-0D1CD4A810B3}" type="presParOf" srcId="{793131F1-42DC-46E8-8B44-63125E3DEECB}" destId="{8FD99596-9E46-494E-A496-D7FC44FBAFB4}" srcOrd="1" destOrd="0" presId="urn:microsoft.com/office/officeart/2005/8/layout/hList9"/>
    <dgm:cxn modelId="{C2643FF0-F8F9-411A-B87E-856FBC9C8F46}" type="presParOf" srcId="{13351DFB-875E-4560-8200-F3D66DB7B0E2}" destId="{F2FDE3EC-D7BF-48D9-A880-D8F3B21A82D9}" srcOrd="2" destOrd="0" presId="urn:microsoft.com/office/officeart/2005/8/layout/hList9"/>
    <dgm:cxn modelId="{488D364A-4BB7-498A-9854-6375D257E739}" type="presParOf" srcId="{13351DFB-875E-4560-8200-F3D66DB7B0E2}" destId="{D394B870-5D64-4E02-B602-FF9D453B7731}" srcOrd="3" destOrd="0" presId="urn:microsoft.com/office/officeart/2005/8/layout/hList9"/>
    <dgm:cxn modelId="{89E0C83F-D8FA-4AD0-AA4C-6EB84771D0E3}" type="presParOf" srcId="{13351DFB-875E-4560-8200-F3D66DB7B0E2}" destId="{54E8061B-E79F-45EF-AEB7-AC9E8A4AC662}" srcOrd="4" destOrd="0" presId="urn:microsoft.com/office/officeart/2005/8/layout/hList9"/>
    <dgm:cxn modelId="{0B1A76D6-ACE4-4968-8D6A-8C1CE145A866}" type="presParOf" srcId="{13351DFB-875E-4560-8200-F3D66DB7B0E2}" destId="{642D2771-5DC8-4D25-941D-B69791309364}" srcOrd="5" destOrd="0" presId="urn:microsoft.com/office/officeart/2005/8/layout/hList9"/>
    <dgm:cxn modelId="{5B939222-3C6B-49CA-AEEF-AAD7969CFB7D}" type="presParOf" srcId="{13351DFB-875E-4560-8200-F3D66DB7B0E2}" destId="{E37242D9-BD8D-4781-AB27-33FEFAA20329}" srcOrd="6" destOrd="0" presId="urn:microsoft.com/office/officeart/2005/8/layout/hList9"/>
    <dgm:cxn modelId="{0467D0C8-726F-4F33-90D3-336DB203E1D9}" type="presParOf" srcId="{E37242D9-BD8D-4781-AB27-33FEFAA20329}" destId="{24C3A492-897B-4E23-AC72-5F70001FF19C}" srcOrd="0" destOrd="0" presId="urn:microsoft.com/office/officeart/2005/8/layout/hList9"/>
    <dgm:cxn modelId="{D352A5FE-A2B3-4BD8-8AEA-5EAB3DB7A04B}" type="presParOf" srcId="{E37242D9-BD8D-4781-AB27-33FEFAA20329}" destId="{53B697C4-CCA0-4FB8-BF97-D3D7C8E5A959}" srcOrd="1" destOrd="0" presId="urn:microsoft.com/office/officeart/2005/8/layout/hList9"/>
    <dgm:cxn modelId="{B2A340B6-B8ED-487F-86EA-34B47A2F0F77}" type="presParOf" srcId="{53B697C4-CCA0-4FB8-BF97-D3D7C8E5A959}" destId="{59626C8C-62F9-496F-9C1C-33CF3BDF380D}" srcOrd="0" destOrd="0" presId="urn:microsoft.com/office/officeart/2005/8/layout/hList9"/>
    <dgm:cxn modelId="{7BB1410E-5095-4CE5-B0BB-FB9DA541D222}" type="presParOf" srcId="{53B697C4-CCA0-4FB8-BF97-D3D7C8E5A959}" destId="{614C7799-DBC8-4524-AD9F-788B371CBC97}" srcOrd="1" destOrd="0" presId="urn:microsoft.com/office/officeart/2005/8/layout/hList9"/>
    <dgm:cxn modelId="{75E5A0CC-20E9-4623-8323-370699550991}" type="presParOf" srcId="{13351DFB-875E-4560-8200-F3D66DB7B0E2}" destId="{1EAB276D-80F1-473A-8C86-F6F8B2C75581}" srcOrd="7" destOrd="0" presId="urn:microsoft.com/office/officeart/2005/8/layout/hList9"/>
    <dgm:cxn modelId="{236F73F7-B153-4FB8-81F7-5007ED4B53CB}" type="presParOf" srcId="{13351DFB-875E-4560-8200-F3D66DB7B0E2}" destId="{60A33154-8FF6-444B-81A1-A536A02E9D5B}" srcOrd="8" destOrd="0" presId="urn:microsoft.com/office/officeart/2005/8/layout/hList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ACA0B1-2B94-4DA0-9F34-69B7D03BC793}" type="doc">
      <dgm:prSet loTypeId="urn:microsoft.com/office/officeart/2005/8/layout/venn3" loCatId="relationship" qsTypeId="urn:microsoft.com/office/officeart/2005/8/quickstyle/simple2" qsCatId="simple" csTypeId="urn:microsoft.com/office/officeart/2005/8/colors/accent1_3" csCatId="accent1" phldr="1"/>
      <dgm:spPr/>
    </dgm:pt>
    <dgm:pt modelId="{DFB383F3-2997-4AB0-83E3-4C5AF6A1669E}">
      <dgm:prSet phldrT="[文本]"/>
      <dgm:spPr/>
      <dgm:t>
        <a:bodyPr/>
        <a:lstStyle/>
        <a:p>
          <a:r>
            <a:rPr lang="zh-CN" altLang="en-US" dirty="0">
              <a:latin typeface="微软雅黑" panose="020B0503020204020204" pitchFamily="34" charset="-122"/>
              <a:ea typeface="微软雅黑" panose="020B0503020204020204" pitchFamily="34" charset="-122"/>
            </a:rPr>
            <a:t>一事不再罚</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先到先得</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可移交</a:t>
          </a:r>
        </a:p>
      </dgm:t>
    </dgm:pt>
    <dgm:pt modelId="{DF1A1EFB-CED2-49B5-A047-D18124F36446}" cxnId="{BC1B22D0-F7A2-417B-AA7A-84C2B0878BA7}"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70554C9A-6705-418A-8A35-3060B1827011}" cxnId="{BC1B22D0-F7A2-417B-AA7A-84C2B0878BA7}"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5D0F6DB-7AF4-4DD2-A5F6-082670F83F7B}">
      <dgm:prSet phldrT="[文本]"/>
      <dgm:spPr/>
      <dgm:t>
        <a:bodyPr/>
        <a:lstStyle/>
        <a:p>
          <a:r>
            <a:rPr lang="zh-CN" altLang="en-US" dirty="0">
              <a:latin typeface="微软雅黑" panose="020B0503020204020204" pitchFamily="34" charset="-122"/>
              <a:ea typeface="微软雅黑" panose="020B0503020204020204" pitchFamily="34" charset="-122"/>
            </a:rPr>
            <a:t>非罚款之外的处罚不适用</a:t>
          </a:r>
        </a:p>
      </dgm:t>
    </dgm:pt>
    <dgm:pt modelId="{DA0D7600-CFB9-49AD-A9E4-580D2D3EA741}" cxnId="{43DDA0BA-39D7-4795-B347-A9BCA048F27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1EA0ABC-A3F9-48DD-BA02-0480036A802F}" cxnId="{43DDA0BA-39D7-4795-B347-A9BCA048F27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FD2B4BD7-4744-450C-ABCE-81FED9AC8370}">
      <dgm:prSet phldrT="[文本]"/>
      <dgm:spPr/>
      <dgm:t>
        <a:bodyPr/>
        <a:lstStyle/>
        <a:p>
          <a:r>
            <a:rPr lang="zh-CN" altLang="en-US" dirty="0">
              <a:latin typeface="微软雅黑" panose="020B0503020204020204" pitchFamily="34" charset="-122"/>
              <a:ea typeface="微软雅黑" panose="020B0503020204020204" pitchFamily="34" charset="-122"/>
            </a:rPr>
            <a:t>反垄断特别考虑*</a:t>
          </a:r>
        </a:p>
      </dgm:t>
    </dgm:pt>
    <dgm:pt modelId="{4DB62F1D-4FC8-4C11-82CF-72E58A7851F3}" cxnId="{02225F46-7E04-46C0-AA13-2CD023E292E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ADCA976-99A9-4ED0-9546-43F84B6A574D}" cxnId="{02225F46-7E04-46C0-AA13-2CD023E292E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154D30E-0044-4F9F-B0BD-A4328B60828C}" type="pres">
      <dgm:prSet presAssocID="{19ACA0B1-2B94-4DA0-9F34-69B7D03BC793}" presName="Name0" presStyleCnt="0">
        <dgm:presLayoutVars>
          <dgm:dir/>
          <dgm:resizeHandles val="exact"/>
        </dgm:presLayoutVars>
      </dgm:prSet>
      <dgm:spPr/>
    </dgm:pt>
    <dgm:pt modelId="{35DE1662-E680-4D82-A896-BAF6824F9412}" type="pres">
      <dgm:prSet presAssocID="{DFB383F3-2997-4AB0-83E3-4C5AF6A1669E}" presName="Name5" presStyleLbl="vennNode1" presStyleIdx="0" presStyleCnt="3">
        <dgm:presLayoutVars>
          <dgm:bulletEnabled val="1"/>
        </dgm:presLayoutVars>
      </dgm:prSet>
      <dgm:spPr/>
    </dgm:pt>
    <dgm:pt modelId="{DEB2C40E-BA9D-4240-871F-B83BFE4B3D96}" type="pres">
      <dgm:prSet presAssocID="{70554C9A-6705-418A-8A35-3060B1827011}" presName="space" presStyleCnt="0"/>
      <dgm:spPr/>
    </dgm:pt>
    <dgm:pt modelId="{398765E6-6829-475D-A286-E67A67DB0D11}" type="pres">
      <dgm:prSet presAssocID="{55D0F6DB-7AF4-4DD2-A5F6-082670F83F7B}" presName="Name5" presStyleLbl="vennNode1" presStyleIdx="1" presStyleCnt="3">
        <dgm:presLayoutVars>
          <dgm:bulletEnabled val="1"/>
        </dgm:presLayoutVars>
      </dgm:prSet>
      <dgm:spPr/>
    </dgm:pt>
    <dgm:pt modelId="{1C86AC87-A35C-4465-85E4-533A16CEB180}" type="pres">
      <dgm:prSet presAssocID="{31EA0ABC-A3F9-48DD-BA02-0480036A802F}" presName="space" presStyleCnt="0"/>
      <dgm:spPr/>
    </dgm:pt>
    <dgm:pt modelId="{FC24E944-BE35-4C2C-94ED-67EACF426F0C}" type="pres">
      <dgm:prSet presAssocID="{FD2B4BD7-4744-450C-ABCE-81FED9AC8370}" presName="Name5" presStyleLbl="vennNode1" presStyleIdx="2" presStyleCnt="3">
        <dgm:presLayoutVars>
          <dgm:bulletEnabled val="1"/>
        </dgm:presLayoutVars>
      </dgm:prSet>
      <dgm:spPr/>
    </dgm:pt>
  </dgm:ptLst>
  <dgm:cxnLst>
    <dgm:cxn modelId="{70D82522-275B-4A88-9E4F-E89FE016F0F4}" type="presOf" srcId="{FD2B4BD7-4744-450C-ABCE-81FED9AC8370}" destId="{FC24E944-BE35-4C2C-94ED-67EACF426F0C}" srcOrd="0" destOrd="0" presId="urn:microsoft.com/office/officeart/2005/8/layout/venn3"/>
    <dgm:cxn modelId="{02225F46-7E04-46C0-AA13-2CD023E292E1}" srcId="{19ACA0B1-2B94-4DA0-9F34-69B7D03BC793}" destId="{FD2B4BD7-4744-450C-ABCE-81FED9AC8370}" srcOrd="2" destOrd="0" parTransId="{4DB62F1D-4FC8-4C11-82CF-72E58A7851F3}" sibTransId="{DADCA976-99A9-4ED0-9546-43F84B6A574D}"/>
    <dgm:cxn modelId="{43DDA0BA-39D7-4795-B347-A9BCA048F276}" srcId="{19ACA0B1-2B94-4DA0-9F34-69B7D03BC793}" destId="{55D0F6DB-7AF4-4DD2-A5F6-082670F83F7B}" srcOrd="1" destOrd="0" parTransId="{DA0D7600-CFB9-49AD-A9E4-580D2D3EA741}" sibTransId="{31EA0ABC-A3F9-48DD-BA02-0480036A802F}"/>
    <dgm:cxn modelId="{BC1B22D0-F7A2-417B-AA7A-84C2B0878BA7}" srcId="{19ACA0B1-2B94-4DA0-9F34-69B7D03BC793}" destId="{DFB383F3-2997-4AB0-83E3-4C5AF6A1669E}" srcOrd="0" destOrd="0" parTransId="{DF1A1EFB-CED2-49B5-A047-D18124F36446}" sibTransId="{70554C9A-6705-418A-8A35-3060B1827011}"/>
    <dgm:cxn modelId="{EF53CAD0-BBB7-4901-8013-9BAC61399F31}" type="presOf" srcId="{55D0F6DB-7AF4-4DD2-A5F6-082670F83F7B}" destId="{398765E6-6829-475D-A286-E67A67DB0D11}" srcOrd="0" destOrd="0" presId="urn:microsoft.com/office/officeart/2005/8/layout/venn3"/>
    <dgm:cxn modelId="{743354DD-105A-46B6-B9E2-AF34C57E324D}" type="presOf" srcId="{DFB383F3-2997-4AB0-83E3-4C5AF6A1669E}" destId="{35DE1662-E680-4D82-A896-BAF6824F9412}" srcOrd="0" destOrd="0" presId="urn:microsoft.com/office/officeart/2005/8/layout/venn3"/>
    <dgm:cxn modelId="{A77D2EFE-6339-4F73-A555-F24F968A7B3B}" type="presOf" srcId="{19ACA0B1-2B94-4DA0-9F34-69B7D03BC793}" destId="{2154D30E-0044-4F9F-B0BD-A4328B60828C}" srcOrd="0" destOrd="0" presId="urn:microsoft.com/office/officeart/2005/8/layout/venn3"/>
    <dgm:cxn modelId="{CB2556A0-6140-4602-87C2-A28A77620637}" type="presParOf" srcId="{2154D30E-0044-4F9F-B0BD-A4328B60828C}" destId="{35DE1662-E680-4D82-A896-BAF6824F9412}" srcOrd="0" destOrd="0" presId="urn:microsoft.com/office/officeart/2005/8/layout/venn3"/>
    <dgm:cxn modelId="{B35861DB-8C2C-44DB-8FA3-8DD173614C62}" type="presParOf" srcId="{2154D30E-0044-4F9F-B0BD-A4328B60828C}" destId="{DEB2C40E-BA9D-4240-871F-B83BFE4B3D96}" srcOrd="1" destOrd="0" presId="urn:microsoft.com/office/officeart/2005/8/layout/venn3"/>
    <dgm:cxn modelId="{85F9CD3C-5AA7-4FF6-9E8E-9D02F0C5185D}" type="presParOf" srcId="{2154D30E-0044-4F9F-B0BD-A4328B60828C}" destId="{398765E6-6829-475D-A286-E67A67DB0D11}" srcOrd="2" destOrd="0" presId="urn:microsoft.com/office/officeart/2005/8/layout/venn3"/>
    <dgm:cxn modelId="{6F7C8122-C753-4857-B83C-AB5021CB5D81}" type="presParOf" srcId="{2154D30E-0044-4F9F-B0BD-A4328B60828C}" destId="{1C86AC87-A35C-4465-85E4-533A16CEB180}" srcOrd="3" destOrd="0" presId="urn:microsoft.com/office/officeart/2005/8/layout/venn3"/>
    <dgm:cxn modelId="{34C9A733-CAB4-46BB-9C54-139BAD6F87E8}" type="presParOf" srcId="{2154D30E-0044-4F9F-B0BD-A4328B60828C}" destId="{FC24E944-BE35-4C2C-94ED-67EACF426F0C}"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6C9EF3-D16D-4376-A98F-5FFE39A44D29}"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zh-CN" altLang="en-US"/>
        </a:p>
      </dgm:t>
    </dgm:pt>
    <dgm:pt modelId="{326D3DE9-E495-4CE4-95D8-BC3347259963}">
      <dgm:prSet phldrT="[文本]"/>
      <dgm:spPr/>
      <dgm:t>
        <a:bodyPr/>
        <a:lstStyle/>
        <a:p>
          <a:r>
            <a:rPr lang="zh-CN" altLang="en-US" dirty="0">
              <a:latin typeface="微软雅黑" panose="020B0503020204020204" pitchFamily="34" charset="-122"/>
              <a:ea typeface="微软雅黑" panose="020B0503020204020204" pitchFamily="34" charset="-122"/>
            </a:rPr>
            <a:t>数据</a:t>
          </a:r>
        </a:p>
      </dgm:t>
    </dgm:pt>
    <dgm:pt modelId="{9255F242-2BC0-4A4A-9143-95A457671889}" cxnId="{3C192D6F-AA0A-43AC-B9B0-6D763AEAE7DE}" type="parTrans">
      <dgm:prSet/>
      <dgm:spPr/>
      <dgm:t>
        <a:bodyPr/>
        <a:lstStyle/>
        <a:p>
          <a:endParaRPr lang="zh-CN" altLang="en-US"/>
        </a:p>
      </dgm:t>
    </dgm:pt>
    <dgm:pt modelId="{A0DB6D50-FE29-4BF2-8129-907FC530530B}" cxnId="{3C192D6F-AA0A-43AC-B9B0-6D763AEAE7DE}" type="sibTrans">
      <dgm:prSet/>
      <dgm:spPr/>
      <dgm:t>
        <a:bodyPr/>
        <a:lstStyle/>
        <a:p>
          <a:endParaRPr lang="zh-CN" altLang="en-US"/>
        </a:p>
      </dgm:t>
    </dgm:pt>
    <dgm:pt modelId="{28EBF6AF-87CE-4C1C-8036-1CCC369AB5BD}">
      <dgm:prSet phldrT="[文本]"/>
      <dgm:spPr/>
      <dgm:t>
        <a:bodyPr/>
        <a:lstStyle/>
        <a:p>
          <a:r>
            <a:rPr lang="zh-CN" altLang="en-US" dirty="0">
              <a:latin typeface="微软雅黑" panose="020B0503020204020204" pitchFamily="34" charset="-122"/>
              <a:ea typeface="微软雅黑" panose="020B0503020204020204" pitchFamily="34" charset="-122"/>
            </a:rPr>
            <a:t>算法</a:t>
          </a:r>
        </a:p>
      </dgm:t>
    </dgm:pt>
    <dgm:pt modelId="{8482CCF4-16F3-4D21-9C8C-EF24AFE4F583}" cxnId="{802F5A0C-5E52-4F5D-B86A-C15478B61940}" type="parTrans">
      <dgm:prSet/>
      <dgm:spPr/>
      <dgm:t>
        <a:bodyPr/>
        <a:lstStyle/>
        <a:p>
          <a:endParaRPr lang="zh-CN" altLang="en-US"/>
        </a:p>
      </dgm:t>
    </dgm:pt>
    <dgm:pt modelId="{48AE95C2-FD5E-4238-9BD1-2991AFBA19E2}" cxnId="{802F5A0C-5E52-4F5D-B86A-C15478B61940}" type="sibTrans">
      <dgm:prSet/>
      <dgm:spPr/>
      <dgm:t>
        <a:bodyPr/>
        <a:lstStyle/>
        <a:p>
          <a:endParaRPr lang="zh-CN" altLang="en-US"/>
        </a:p>
      </dgm:t>
    </dgm:pt>
    <dgm:pt modelId="{684CB94A-C25E-4A9B-8D70-6B1A61416E51}">
      <dgm:prSet phldrT="[文本]"/>
      <dgm:spPr/>
      <dgm:t>
        <a:bodyPr/>
        <a:lstStyle/>
        <a:p>
          <a:r>
            <a:rPr lang="zh-CN" altLang="en-US" dirty="0">
              <a:latin typeface="微软雅黑" panose="020B0503020204020204" pitchFamily="34" charset="-122"/>
              <a:ea typeface="微软雅黑" panose="020B0503020204020204" pitchFamily="34" charset="-122"/>
            </a:rPr>
            <a:t>歧视行为</a:t>
          </a:r>
        </a:p>
      </dgm:t>
    </dgm:pt>
    <dgm:pt modelId="{644D653E-25B1-46BE-A7FB-BD9E4DEB701E}" cxnId="{D4A3A0A7-3FB9-4D52-A511-AA7B0F31B363}" type="parTrans">
      <dgm:prSet/>
      <dgm:spPr/>
      <dgm:t>
        <a:bodyPr/>
        <a:lstStyle/>
        <a:p>
          <a:endParaRPr lang="zh-CN" altLang="en-US"/>
        </a:p>
      </dgm:t>
    </dgm:pt>
    <dgm:pt modelId="{18C1E482-B1A7-4C4A-8BE8-C71DA783473A}" cxnId="{D4A3A0A7-3FB9-4D52-A511-AA7B0F31B363}" type="sibTrans">
      <dgm:prSet/>
      <dgm:spPr/>
      <dgm:t>
        <a:bodyPr/>
        <a:lstStyle/>
        <a:p>
          <a:endParaRPr lang="zh-CN" altLang="en-US"/>
        </a:p>
      </dgm:t>
    </dgm:pt>
    <dgm:pt modelId="{1BCA9306-986C-45E5-BD31-75D4ADE34CC7}">
      <dgm:prSet phldrT="[文本]"/>
      <dgm:spPr/>
      <dgm:t>
        <a:bodyPr/>
        <a:lstStyle/>
        <a:p>
          <a:r>
            <a:rPr lang="zh-CN" altLang="en-US" b="1" dirty="0">
              <a:solidFill>
                <a:schemeClr val="tx2"/>
              </a:solidFill>
              <a:latin typeface="微软雅黑" panose="020B0503020204020204" pitchFamily="34" charset="-122"/>
              <a:ea typeface="微软雅黑" panose="020B0503020204020204" pitchFamily="34" charset="-122"/>
            </a:rPr>
            <a:t>排除或限制竞争？</a:t>
          </a:r>
        </a:p>
      </dgm:t>
    </dgm:pt>
    <dgm:pt modelId="{E0CBAA18-2A3A-497E-879A-4D50543FFFD4}" cxnId="{D76A9AEF-E476-4905-8755-AEC596552870}" type="parTrans">
      <dgm:prSet/>
      <dgm:spPr/>
      <dgm:t>
        <a:bodyPr/>
        <a:lstStyle/>
        <a:p>
          <a:endParaRPr lang="zh-CN" altLang="en-US"/>
        </a:p>
      </dgm:t>
    </dgm:pt>
    <dgm:pt modelId="{D8EB7FE3-CB67-44FD-8AA8-8A312DFAD2FC}" cxnId="{D76A9AEF-E476-4905-8755-AEC596552870}" type="sibTrans">
      <dgm:prSet/>
      <dgm:spPr/>
      <dgm:t>
        <a:bodyPr/>
        <a:lstStyle/>
        <a:p>
          <a:endParaRPr lang="zh-CN" altLang="en-US"/>
        </a:p>
      </dgm:t>
    </dgm:pt>
    <dgm:pt modelId="{E9771F5F-F798-4844-B7A8-114FC3DE08DB}" type="pres">
      <dgm:prSet presAssocID="{BA6C9EF3-D16D-4376-A98F-5FFE39A44D29}" presName="Name0" presStyleCnt="0">
        <dgm:presLayoutVars>
          <dgm:chMax val="4"/>
          <dgm:resizeHandles val="exact"/>
        </dgm:presLayoutVars>
      </dgm:prSet>
      <dgm:spPr/>
    </dgm:pt>
    <dgm:pt modelId="{9D61CFF8-101D-4CF9-851C-E25B8C6D03DD}" type="pres">
      <dgm:prSet presAssocID="{BA6C9EF3-D16D-4376-A98F-5FFE39A44D29}" presName="ellipse" presStyleLbl="trBgShp" presStyleIdx="0" presStyleCnt="1"/>
      <dgm:spPr/>
    </dgm:pt>
    <dgm:pt modelId="{4950AFEE-7579-4295-A40B-B98C12D5F951}" type="pres">
      <dgm:prSet presAssocID="{BA6C9EF3-D16D-4376-A98F-5FFE39A44D29}" presName="arrow1" presStyleLbl="fgShp" presStyleIdx="0" presStyleCnt="1"/>
      <dgm:spPr/>
    </dgm:pt>
    <dgm:pt modelId="{6BBCA276-AF36-41C4-AB0A-B2C6604762F8}" type="pres">
      <dgm:prSet presAssocID="{BA6C9EF3-D16D-4376-A98F-5FFE39A44D29}" presName="rectangle" presStyleLbl="revTx" presStyleIdx="0" presStyleCnt="1">
        <dgm:presLayoutVars>
          <dgm:bulletEnabled val="1"/>
        </dgm:presLayoutVars>
      </dgm:prSet>
      <dgm:spPr/>
    </dgm:pt>
    <dgm:pt modelId="{0F5B713E-1C49-47F4-8436-B1E64B9C564A}" type="pres">
      <dgm:prSet presAssocID="{28EBF6AF-87CE-4C1C-8036-1CCC369AB5BD}" presName="item1" presStyleLbl="node1" presStyleIdx="0" presStyleCnt="3">
        <dgm:presLayoutVars>
          <dgm:bulletEnabled val="1"/>
        </dgm:presLayoutVars>
      </dgm:prSet>
      <dgm:spPr/>
    </dgm:pt>
    <dgm:pt modelId="{673F1E0F-4845-4EFA-9DA5-E3CF843D30EC}" type="pres">
      <dgm:prSet presAssocID="{684CB94A-C25E-4A9B-8D70-6B1A61416E51}" presName="item2" presStyleLbl="node1" presStyleIdx="1" presStyleCnt="3" custScaleX="83352" custScaleY="81763" custLinFactNeighborX="3131" custLinFactNeighborY="9956">
        <dgm:presLayoutVars>
          <dgm:bulletEnabled val="1"/>
        </dgm:presLayoutVars>
      </dgm:prSet>
      <dgm:spPr/>
    </dgm:pt>
    <dgm:pt modelId="{4DF68F73-CF2C-4C2E-96FB-597F8778B5D6}" type="pres">
      <dgm:prSet presAssocID="{1BCA9306-986C-45E5-BD31-75D4ADE34CC7}" presName="item3" presStyleLbl="node1" presStyleIdx="2" presStyleCnt="3" custScaleX="112132" custScaleY="103900" custLinFactNeighborX="1565" custLinFactNeighborY="-3131">
        <dgm:presLayoutVars>
          <dgm:bulletEnabled val="1"/>
        </dgm:presLayoutVars>
      </dgm:prSet>
      <dgm:spPr/>
    </dgm:pt>
    <dgm:pt modelId="{A685961E-292B-49CE-A296-BAAF39FD2ABD}" type="pres">
      <dgm:prSet presAssocID="{BA6C9EF3-D16D-4376-A98F-5FFE39A44D29}" presName="funnel" presStyleLbl="trAlignAcc1" presStyleIdx="0" presStyleCnt="1" custLinFactNeighborX="42" custLinFactNeighborY="-893"/>
      <dgm:spPr/>
    </dgm:pt>
  </dgm:ptLst>
  <dgm:cxnLst>
    <dgm:cxn modelId="{802F5A0C-5E52-4F5D-B86A-C15478B61940}" srcId="{BA6C9EF3-D16D-4376-A98F-5FFE39A44D29}" destId="{28EBF6AF-87CE-4C1C-8036-1CCC369AB5BD}" srcOrd="1" destOrd="0" parTransId="{8482CCF4-16F3-4D21-9C8C-EF24AFE4F583}" sibTransId="{48AE95C2-FD5E-4238-9BD1-2991AFBA19E2}"/>
    <dgm:cxn modelId="{6659CF15-9FAD-49FE-A534-609FFB4321B1}" type="presOf" srcId="{326D3DE9-E495-4CE4-95D8-BC3347259963}" destId="{4DF68F73-CF2C-4C2E-96FB-597F8778B5D6}" srcOrd="0" destOrd="0" presId="urn:microsoft.com/office/officeart/2005/8/layout/funnel1"/>
    <dgm:cxn modelId="{E0170841-ED70-4D36-8C62-E0BC08A45E16}" type="presOf" srcId="{684CB94A-C25E-4A9B-8D70-6B1A61416E51}" destId="{0F5B713E-1C49-47F4-8436-B1E64B9C564A}" srcOrd="0" destOrd="0" presId="urn:microsoft.com/office/officeart/2005/8/layout/funnel1"/>
    <dgm:cxn modelId="{3C192D6F-AA0A-43AC-B9B0-6D763AEAE7DE}" srcId="{BA6C9EF3-D16D-4376-A98F-5FFE39A44D29}" destId="{326D3DE9-E495-4CE4-95D8-BC3347259963}" srcOrd="0" destOrd="0" parTransId="{9255F242-2BC0-4A4A-9143-95A457671889}" sibTransId="{A0DB6D50-FE29-4BF2-8129-907FC530530B}"/>
    <dgm:cxn modelId="{D4A3A0A7-3FB9-4D52-A511-AA7B0F31B363}" srcId="{BA6C9EF3-D16D-4376-A98F-5FFE39A44D29}" destId="{684CB94A-C25E-4A9B-8D70-6B1A61416E51}" srcOrd="2" destOrd="0" parTransId="{644D653E-25B1-46BE-A7FB-BD9E4DEB701E}" sibTransId="{18C1E482-B1A7-4C4A-8BE8-C71DA783473A}"/>
    <dgm:cxn modelId="{80B4C1AA-C596-4570-9904-034D5B9B61D7}" type="presOf" srcId="{1BCA9306-986C-45E5-BD31-75D4ADE34CC7}" destId="{6BBCA276-AF36-41C4-AB0A-B2C6604762F8}" srcOrd="0" destOrd="0" presId="urn:microsoft.com/office/officeart/2005/8/layout/funnel1"/>
    <dgm:cxn modelId="{5E2336D8-CE6B-40BA-A3DC-75B430D55A3B}" type="presOf" srcId="{28EBF6AF-87CE-4C1C-8036-1CCC369AB5BD}" destId="{673F1E0F-4845-4EFA-9DA5-E3CF843D30EC}" srcOrd="0" destOrd="0" presId="urn:microsoft.com/office/officeart/2005/8/layout/funnel1"/>
    <dgm:cxn modelId="{D76A9AEF-E476-4905-8755-AEC596552870}" srcId="{BA6C9EF3-D16D-4376-A98F-5FFE39A44D29}" destId="{1BCA9306-986C-45E5-BD31-75D4ADE34CC7}" srcOrd="3" destOrd="0" parTransId="{E0CBAA18-2A3A-497E-879A-4D50543FFFD4}" sibTransId="{D8EB7FE3-CB67-44FD-8AA8-8A312DFAD2FC}"/>
    <dgm:cxn modelId="{7146CEF2-27D8-4990-B12F-284F9B8642BE}" type="presOf" srcId="{BA6C9EF3-D16D-4376-A98F-5FFE39A44D29}" destId="{E9771F5F-F798-4844-B7A8-114FC3DE08DB}" srcOrd="0" destOrd="0" presId="urn:microsoft.com/office/officeart/2005/8/layout/funnel1"/>
    <dgm:cxn modelId="{4B0101A2-CD73-4BF5-8B56-31F2102B0AD6}" type="presParOf" srcId="{E9771F5F-F798-4844-B7A8-114FC3DE08DB}" destId="{9D61CFF8-101D-4CF9-851C-E25B8C6D03DD}" srcOrd="0" destOrd="0" presId="urn:microsoft.com/office/officeart/2005/8/layout/funnel1"/>
    <dgm:cxn modelId="{55EFE837-6D66-4D27-ACB3-B958FA8E75ED}" type="presParOf" srcId="{E9771F5F-F798-4844-B7A8-114FC3DE08DB}" destId="{4950AFEE-7579-4295-A40B-B98C12D5F951}" srcOrd="1" destOrd="0" presId="urn:microsoft.com/office/officeart/2005/8/layout/funnel1"/>
    <dgm:cxn modelId="{3B503B2E-D957-4160-AECB-CDBE356406DE}" type="presParOf" srcId="{E9771F5F-F798-4844-B7A8-114FC3DE08DB}" destId="{6BBCA276-AF36-41C4-AB0A-B2C6604762F8}" srcOrd="2" destOrd="0" presId="urn:microsoft.com/office/officeart/2005/8/layout/funnel1"/>
    <dgm:cxn modelId="{06C4937B-D701-4022-804F-701D7E4EBC92}" type="presParOf" srcId="{E9771F5F-F798-4844-B7A8-114FC3DE08DB}" destId="{0F5B713E-1C49-47F4-8436-B1E64B9C564A}" srcOrd="3" destOrd="0" presId="urn:microsoft.com/office/officeart/2005/8/layout/funnel1"/>
    <dgm:cxn modelId="{09ADACB8-B448-41E4-8768-2FE0B9996E78}" type="presParOf" srcId="{E9771F5F-F798-4844-B7A8-114FC3DE08DB}" destId="{673F1E0F-4845-4EFA-9DA5-E3CF843D30EC}" srcOrd="4" destOrd="0" presId="urn:microsoft.com/office/officeart/2005/8/layout/funnel1"/>
    <dgm:cxn modelId="{AF36823D-38BD-4B5B-A4F4-D4083FC63878}" type="presParOf" srcId="{E9771F5F-F798-4844-B7A8-114FC3DE08DB}" destId="{4DF68F73-CF2C-4C2E-96FB-597F8778B5D6}" srcOrd="5" destOrd="0" presId="urn:microsoft.com/office/officeart/2005/8/layout/funnel1"/>
    <dgm:cxn modelId="{426CCE21-50EC-4F9D-BEA7-4840E3AC38C1}" type="presParOf" srcId="{E9771F5F-F798-4844-B7A8-114FC3DE08DB}" destId="{A685961E-292B-49CE-A296-BAAF39FD2AB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A2A283-B56E-42D2-84D4-26EAD33371EA}" type="doc">
      <dgm:prSet loTypeId="urn:microsoft.com/office/officeart/2005/8/layout/process2" loCatId="process" qsTypeId="urn:microsoft.com/office/officeart/2005/8/quickstyle/simple1" qsCatId="simple" csTypeId="urn:microsoft.com/office/officeart/2005/8/colors/accent1_3" csCatId="accent1" phldr="1"/>
      <dgm:spPr/>
    </dgm:pt>
    <dgm:pt modelId="{FD0FF3F4-3AEF-44B2-92F9-CA702894AA10}">
      <dgm:prSet phldrT="[文本]"/>
      <dgm:spPr/>
      <dgm:t>
        <a:bodyPr/>
        <a:lstStyle/>
        <a:p>
          <a:r>
            <a:rPr lang="zh-CN" altLang="en-US" dirty="0">
              <a:latin typeface="微软雅黑" panose="020B0503020204020204" pitchFamily="34" charset="-122"/>
              <a:ea typeface="微软雅黑" panose="020B0503020204020204" pitchFamily="34" charset="-122"/>
            </a:rPr>
            <a:t>职场社交网络市场</a:t>
          </a:r>
        </a:p>
      </dgm:t>
    </dgm:pt>
    <dgm:pt modelId="{73F3D017-30E0-4F41-860E-7C7FC738351B}" cxnId="{EE46C52B-4005-41D7-89C0-FB13CFD4D58C}" type="parTrans">
      <dgm:prSet/>
      <dgm:spPr/>
      <dgm:t>
        <a:bodyPr/>
        <a:lstStyle/>
        <a:p>
          <a:endParaRPr lang="zh-CN" altLang="en-US"/>
        </a:p>
      </dgm:t>
    </dgm:pt>
    <dgm:pt modelId="{081B4049-C0B2-413C-B4C9-B75361517198}" cxnId="{EE46C52B-4005-41D7-89C0-FB13CFD4D58C}" type="sibTrans">
      <dgm:prSet/>
      <dgm:spPr/>
      <dgm:t>
        <a:bodyPr/>
        <a:lstStyle/>
        <a:p>
          <a:endParaRPr lang="zh-CN" altLang="en-US"/>
        </a:p>
      </dgm:t>
    </dgm:pt>
    <dgm:pt modelId="{106066D9-E969-414F-8947-C597A7E2340C}">
      <dgm:prSet phldrT="[文本]"/>
      <dgm:spPr/>
      <dgm:t>
        <a:bodyPr/>
        <a:lstStyle/>
        <a:p>
          <a:r>
            <a:rPr lang="zh-CN" altLang="en-US" dirty="0">
              <a:latin typeface="微软雅黑" panose="020B0503020204020204" pitchFamily="34" charset="-122"/>
              <a:ea typeface="微软雅黑" panose="020B0503020204020204" pitchFamily="34" charset="-122"/>
            </a:rPr>
            <a:t>职业数据分析市场</a:t>
          </a:r>
        </a:p>
      </dgm:t>
    </dgm:pt>
    <dgm:pt modelId="{38555DCD-7A3F-4FD5-85BB-0F3C13EB9FA4}" cxnId="{779116D4-F83E-4D20-B0B0-BB07E6ED91F7}" type="parTrans">
      <dgm:prSet/>
      <dgm:spPr/>
      <dgm:t>
        <a:bodyPr/>
        <a:lstStyle/>
        <a:p>
          <a:endParaRPr lang="zh-CN" altLang="en-US"/>
        </a:p>
      </dgm:t>
    </dgm:pt>
    <dgm:pt modelId="{C69853FA-B8B2-4E95-B44C-287355D5D96C}" cxnId="{779116D4-F83E-4D20-B0B0-BB07E6ED91F7}" type="sibTrans">
      <dgm:prSet/>
      <dgm:spPr/>
      <dgm:t>
        <a:bodyPr/>
        <a:lstStyle/>
        <a:p>
          <a:endParaRPr lang="zh-CN" altLang="en-US"/>
        </a:p>
      </dgm:t>
    </dgm:pt>
    <dgm:pt modelId="{6F6A0738-3F6D-477D-B6C1-17D80D0B3E5B}" type="pres">
      <dgm:prSet presAssocID="{40A2A283-B56E-42D2-84D4-26EAD33371EA}" presName="linearFlow" presStyleCnt="0">
        <dgm:presLayoutVars>
          <dgm:resizeHandles val="exact"/>
        </dgm:presLayoutVars>
      </dgm:prSet>
      <dgm:spPr/>
    </dgm:pt>
    <dgm:pt modelId="{AF9E5B89-8156-4C0E-B240-6692291D96CE}" type="pres">
      <dgm:prSet presAssocID="{FD0FF3F4-3AEF-44B2-92F9-CA702894AA10}" presName="node" presStyleLbl="node1" presStyleIdx="0" presStyleCnt="2" custScaleX="156889" custScaleY="159663">
        <dgm:presLayoutVars>
          <dgm:bulletEnabled val="1"/>
        </dgm:presLayoutVars>
      </dgm:prSet>
      <dgm:spPr/>
    </dgm:pt>
    <dgm:pt modelId="{6BAE502C-2F29-4263-B1CE-675E52F78B8B}" type="pres">
      <dgm:prSet presAssocID="{081B4049-C0B2-413C-B4C9-B75361517198}" presName="sibTrans" presStyleLbl="sibTrans2D1" presStyleIdx="0" presStyleCnt="1"/>
      <dgm:spPr/>
    </dgm:pt>
    <dgm:pt modelId="{151C496A-750E-41F4-B010-4E9D0ED826CF}" type="pres">
      <dgm:prSet presAssocID="{081B4049-C0B2-413C-B4C9-B75361517198}" presName="connectorText" presStyleLbl="sibTrans2D1" presStyleIdx="0" presStyleCnt="1"/>
      <dgm:spPr/>
    </dgm:pt>
    <dgm:pt modelId="{DEFA389A-DFC1-422B-BA9C-009958D50D61}" type="pres">
      <dgm:prSet presAssocID="{106066D9-E969-414F-8947-C597A7E2340C}" presName="node" presStyleLbl="node1" presStyleIdx="1" presStyleCnt="2">
        <dgm:presLayoutVars>
          <dgm:bulletEnabled val="1"/>
        </dgm:presLayoutVars>
      </dgm:prSet>
      <dgm:spPr/>
    </dgm:pt>
  </dgm:ptLst>
  <dgm:cxnLst>
    <dgm:cxn modelId="{45ECB502-5059-4A7C-AA59-DA2F75EB62CA}" type="presOf" srcId="{081B4049-C0B2-413C-B4C9-B75361517198}" destId="{151C496A-750E-41F4-B010-4E9D0ED826CF}" srcOrd="1" destOrd="0" presId="urn:microsoft.com/office/officeart/2005/8/layout/process2"/>
    <dgm:cxn modelId="{EE46C52B-4005-41D7-89C0-FB13CFD4D58C}" srcId="{40A2A283-B56E-42D2-84D4-26EAD33371EA}" destId="{FD0FF3F4-3AEF-44B2-92F9-CA702894AA10}" srcOrd="0" destOrd="0" parTransId="{73F3D017-30E0-4F41-860E-7C7FC738351B}" sibTransId="{081B4049-C0B2-413C-B4C9-B75361517198}"/>
    <dgm:cxn modelId="{0838225B-CE69-46F4-AD1F-59F0DC912A24}" type="presOf" srcId="{40A2A283-B56E-42D2-84D4-26EAD33371EA}" destId="{6F6A0738-3F6D-477D-B6C1-17D80D0B3E5B}" srcOrd="0" destOrd="0" presId="urn:microsoft.com/office/officeart/2005/8/layout/process2"/>
    <dgm:cxn modelId="{6278F08A-284E-43BB-B6E9-0C8336C87028}" type="presOf" srcId="{106066D9-E969-414F-8947-C597A7E2340C}" destId="{DEFA389A-DFC1-422B-BA9C-009958D50D61}" srcOrd="0" destOrd="0" presId="urn:microsoft.com/office/officeart/2005/8/layout/process2"/>
    <dgm:cxn modelId="{B540468B-FF02-498A-BA02-58A500B6E843}" type="presOf" srcId="{FD0FF3F4-3AEF-44B2-92F9-CA702894AA10}" destId="{AF9E5B89-8156-4C0E-B240-6692291D96CE}" srcOrd="0" destOrd="0" presId="urn:microsoft.com/office/officeart/2005/8/layout/process2"/>
    <dgm:cxn modelId="{F66E35A6-624F-4956-B8F4-D0021FE046D2}" type="presOf" srcId="{081B4049-C0B2-413C-B4C9-B75361517198}" destId="{6BAE502C-2F29-4263-B1CE-675E52F78B8B}" srcOrd="0" destOrd="0" presId="urn:microsoft.com/office/officeart/2005/8/layout/process2"/>
    <dgm:cxn modelId="{779116D4-F83E-4D20-B0B0-BB07E6ED91F7}" srcId="{40A2A283-B56E-42D2-84D4-26EAD33371EA}" destId="{106066D9-E969-414F-8947-C597A7E2340C}" srcOrd="1" destOrd="0" parTransId="{38555DCD-7A3F-4FD5-85BB-0F3C13EB9FA4}" sibTransId="{C69853FA-B8B2-4E95-B44C-287355D5D96C}"/>
    <dgm:cxn modelId="{1295299D-23CB-4597-93B7-1D6E12E73B5E}" type="presParOf" srcId="{6F6A0738-3F6D-477D-B6C1-17D80D0B3E5B}" destId="{AF9E5B89-8156-4C0E-B240-6692291D96CE}" srcOrd="0" destOrd="0" presId="urn:microsoft.com/office/officeart/2005/8/layout/process2"/>
    <dgm:cxn modelId="{CD98ED12-BE4F-4177-ADFE-C6BC8BFD99F1}" type="presParOf" srcId="{6F6A0738-3F6D-477D-B6C1-17D80D0B3E5B}" destId="{6BAE502C-2F29-4263-B1CE-675E52F78B8B}" srcOrd="1" destOrd="0" presId="urn:microsoft.com/office/officeart/2005/8/layout/process2"/>
    <dgm:cxn modelId="{F7D63155-5A5A-42E8-B1CE-9BDFF05B7F75}" type="presParOf" srcId="{6BAE502C-2F29-4263-B1CE-675E52F78B8B}" destId="{151C496A-750E-41F4-B010-4E9D0ED826CF}" srcOrd="0" destOrd="0" presId="urn:microsoft.com/office/officeart/2005/8/layout/process2"/>
    <dgm:cxn modelId="{B404F646-1258-49A5-922A-FF4A1BECD996}" type="presParOf" srcId="{6F6A0738-3F6D-477D-B6C1-17D80D0B3E5B}" destId="{DEFA389A-DFC1-422B-BA9C-009958D50D61}"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334A91-81FE-46EC-A48B-C62AC220FF05}"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zh-CN" altLang="en-US"/>
        </a:p>
      </dgm:t>
    </dgm:pt>
    <dgm:pt modelId="{39D1A82F-0EAE-48C8-8BC8-704F736D4DD0}">
      <dgm:prSet phldrT="[文本]" custT="1"/>
      <dgm:spPr/>
      <dgm:t>
        <a:bodyPr/>
        <a:lstStyle/>
        <a:p>
          <a:r>
            <a:rPr lang="en-US" altLang="zh-CN" sz="1800" dirty="0">
              <a:latin typeface="微软雅黑" panose="020B0503020204020204" pitchFamily="34" charset="-122"/>
              <a:ea typeface="微软雅黑" panose="020B0503020204020204" pitchFamily="34" charset="-122"/>
            </a:rPr>
            <a:t>Facebook v. Power Ventures</a:t>
          </a:r>
          <a:endParaRPr lang="zh-CN" altLang="en-US" sz="1800" dirty="0"/>
        </a:p>
      </dgm:t>
    </dgm:pt>
    <dgm:pt modelId="{139B1382-BA3D-40F0-96DE-0F967EEB0D73}" cxnId="{08D291DB-EFC8-40BD-9AA5-07400ED59E42}" type="parTrans">
      <dgm:prSet/>
      <dgm:spPr/>
      <dgm:t>
        <a:bodyPr/>
        <a:lstStyle/>
        <a:p>
          <a:endParaRPr lang="zh-CN" altLang="en-US"/>
        </a:p>
      </dgm:t>
    </dgm:pt>
    <dgm:pt modelId="{9D7E6687-824B-415B-9EC1-7EBFE07F6FDB}" cxnId="{08D291DB-EFC8-40BD-9AA5-07400ED59E42}" type="sibTrans">
      <dgm:prSet/>
      <dgm:spPr/>
      <dgm:t>
        <a:bodyPr/>
        <a:lstStyle/>
        <a:p>
          <a:endParaRPr lang="zh-CN" altLang="en-US"/>
        </a:p>
      </dgm:t>
    </dgm:pt>
    <dgm:pt modelId="{430A72C2-8124-426A-A680-ABFF12154A62}">
      <dgm:prSet phldrT="[文本]" custT="1"/>
      <dgm:spPr/>
      <dgm:t>
        <a:bodyPr/>
        <a:lstStyle/>
        <a:p>
          <a:r>
            <a:rPr lang="en-US" altLang="zh-CN" sz="1600" dirty="0">
              <a:latin typeface="微软雅黑" panose="020B0503020204020204" pitchFamily="34" charset="-122"/>
              <a:ea typeface="微软雅黑" panose="020B0503020204020204" pitchFamily="34" charset="-122"/>
            </a:rPr>
            <a:t>Power Ventures</a:t>
          </a:r>
          <a:r>
            <a:rPr lang="zh-CN" altLang="en-US" sz="1600" dirty="0">
              <a:latin typeface="微软雅黑" panose="020B0503020204020204" pitchFamily="34" charset="-122"/>
              <a:ea typeface="微软雅黑" panose="020B0503020204020204" pitchFamily="34" charset="-122"/>
            </a:rPr>
            <a:t>与</a:t>
          </a:r>
          <a:r>
            <a:rPr lang="en-US" altLang="zh-CN" sz="1600" dirty="0">
              <a:latin typeface="微软雅黑" panose="020B0503020204020204" pitchFamily="34" charset="-122"/>
              <a:ea typeface="微软雅黑" panose="020B0503020204020204" pitchFamily="34" charset="-122"/>
            </a:rPr>
            <a:t>Facebook</a:t>
          </a:r>
          <a:r>
            <a:rPr lang="zh-CN" altLang="en-US" sz="1600" dirty="0">
              <a:latin typeface="微软雅黑" panose="020B0503020204020204" pitchFamily="34" charset="-122"/>
              <a:ea typeface="微软雅黑" panose="020B0503020204020204" pitchFamily="34" charset="-122"/>
            </a:rPr>
            <a:t>直接构成竞争关系</a:t>
          </a:r>
          <a:endParaRPr lang="zh-CN" altLang="en-US" sz="1600" dirty="0"/>
        </a:p>
      </dgm:t>
    </dgm:pt>
    <dgm:pt modelId="{9BA28226-7EC2-4986-A6B3-79014E31C5B6}" cxnId="{3E479BD6-83A1-4071-9734-B73C95867063}" type="parTrans">
      <dgm:prSet/>
      <dgm:spPr/>
      <dgm:t>
        <a:bodyPr/>
        <a:lstStyle/>
        <a:p>
          <a:endParaRPr lang="zh-CN" altLang="en-US"/>
        </a:p>
      </dgm:t>
    </dgm:pt>
    <dgm:pt modelId="{2FD77AB3-07C9-4C21-9BAF-04BBA86E21B1}" cxnId="{3E479BD6-83A1-4071-9734-B73C95867063}" type="sibTrans">
      <dgm:prSet/>
      <dgm:spPr/>
      <dgm:t>
        <a:bodyPr/>
        <a:lstStyle/>
        <a:p>
          <a:endParaRPr lang="zh-CN" altLang="en-US"/>
        </a:p>
      </dgm:t>
    </dgm:pt>
    <dgm:pt modelId="{70C3C2BA-6A68-445C-B627-6F9ED25B53EE}">
      <dgm:prSet phldrT="[文本]" custT="1"/>
      <dgm:spPr/>
      <dgm:t>
        <a:bodyPr/>
        <a:lstStyle/>
        <a:p>
          <a:r>
            <a:rPr lang="en-US" altLang="zh-CN" sz="1600" dirty="0">
              <a:latin typeface="微软雅黑" panose="020B0503020204020204" pitchFamily="34" charset="-122"/>
              <a:ea typeface="微软雅黑" panose="020B0503020204020204" pitchFamily="34" charset="-122"/>
            </a:rPr>
            <a:t>Power Ventures</a:t>
          </a:r>
          <a:r>
            <a:rPr lang="zh-CN" altLang="en-US" sz="1600" dirty="0">
              <a:latin typeface="微软雅黑" panose="020B0503020204020204" pitchFamily="34" charset="-122"/>
              <a:ea typeface="微软雅黑" panose="020B0503020204020204" pitchFamily="34" charset="-122"/>
            </a:rPr>
            <a:t>所获取的数据，即用户的好友列表，并不是完全公开的数据，需要登陆账户才可查看</a:t>
          </a:r>
          <a:endParaRPr lang="zh-CN" altLang="en-US" sz="1600" dirty="0"/>
        </a:p>
      </dgm:t>
    </dgm:pt>
    <dgm:pt modelId="{FD571A1C-E29E-4C13-9C27-DA11EA234875}" cxnId="{E5B15F64-C5C4-4010-A8C1-AC257EFA5AD9}" type="parTrans">
      <dgm:prSet/>
      <dgm:spPr/>
      <dgm:t>
        <a:bodyPr/>
        <a:lstStyle/>
        <a:p>
          <a:endParaRPr lang="zh-CN" altLang="en-US"/>
        </a:p>
      </dgm:t>
    </dgm:pt>
    <dgm:pt modelId="{D17AF1F4-317D-473D-BF96-643FBEEA0F02}" cxnId="{E5B15F64-C5C4-4010-A8C1-AC257EFA5AD9}" type="sibTrans">
      <dgm:prSet/>
      <dgm:spPr/>
      <dgm:t>
        <a:bodyPr/>
        <a:lstStyle/>
        <a:p>
          <a:endParaRPr lang="zh-CN" altLang="en-US"/>
        </a:p>
      </dgm:t>
    </dgm:pt>
    <dgm:pt modelId="{4731C219-9D56-4E9F-9AE4-1F975ADF4901}">
      <dgm:prSet phldrT="[文本]" custT="1"/>
      <dgm:spPr/>
      <dgm:t>
        <a:bodyPr/>
        <a:lstStyle/>
        <a:p>
          <a:r>
            <a:rPr lang="en-US" altLang="zh-CN" sz="1800" kern="1200" dirty="0">
              <a:latin typeface="微软雅黑" panose="020B0503020204020204" pitchFamily="34" charset="-122"/>
              <a:ea typeface="微软雅黑" panose="020B0503020204020204" pitchFamily="34" charset="-122"/>
              <a:cs typeface="+mn-cs"/>
            </a:rPr>
            <a:t>hiQ v. LinkedIn</a:t>
          </a:r>
          <a:endParaRPr lang="zh-CN" altLang="en-US" sz="1800" kern="1200" dirty="0">
            <a:latin typeface="微软雅黑" panose="020B0503020204020204" pitchFamily="34" charset="-122"/>
            <a:ea typeface="微软雅黑" panose="020B0503020204020204" pitchFamily="34" charset="-122"/>
            <a:cs typeface="+mn-cs"/>
          </a:endParaRPr>
        </a:p>
      </dgm:t>
    </dgm:pt>
    <dgm:pt modelId="{6929CA29-D755-451E-AF8D-5CAAFC2E46C5}" cxnId="{50AB7B6A-8825-45A5-945B-3ACC687F6FB4}" type="parTrans">
      <dgm:prSet/>
      <dgm:spPr/>
      <dgm:t>
        <a:bodyPr/>
        <a:lstStyle/>
        <a:p>
          <a:endParaRPr lang="zh-CN" altLang="en-US"/>
        </a:p>
      </dgm:t>
    </dgm:pt>
    <dgm:pt modelId="{0A8CF619-696D-41E3-B77F-0116738D94E0}" cxnId="{50AB7B6A-8825-45A5-945B-3ACC687F6FB4}" type="sibTrans">
      <dgm:prSet/>
      <dgm:spPr/>
      <dgm:t>
        <a:bodyPr/>
        <a:lstStyle/>
        <a:p>
          <a:endParaRPr lang="zh-CN" altLang="en-US"/>
        </a:p>
      </dgm:t>
    </dgm:pt>
    <dgm:pt modelId="{94987069-0779-4F61-A4A1-17AE58D318D6}">
      <dgm:prSet phldrT="[文本]" custT="1"/>
      <dgm:spPr/>
      <dgm:t>
        <a:bodyPr/>
        <a:lstStyle/>
        <a:p>
          <a:r>
            <a:rPr lang="en-US" altLang="zh-CN" sz="1600" dirty="0">
              <a:latin typeface="微软雅黑" panose="020B0503020204020204" pitchFamily="34" charset="-122"/>
              <a:ea typeface="微软雅黑" panose="020B0503020204020204" pitchFamily="34" charset="-122"/>
            </a:rPr>
            <a:t>hiQ</a:t>
          </a:r>
          <a:r>
            <a:rPr lang="zh-CN" altLang="en-US" sz="1600" dirty="0">
              <a:latin typeface="微软雅黑" panose="020B0503020204020204" pitchFamily="34" charset="-122"/>
              <a:ea typeface="微软雅黑" panose="020B0503020204020204" pitchFamily="34" charset="-122"/>
            </a:rPr>
            <a:t>并不与在 </a:t>
          </a:r>
          <a:r>
            <a:rPr lang="en-US" altLang="zh-CN" sz="1600" dirty="0">
              <a:latin typeface="微软雅黑" panose="020B0503020204020204" pitchFamily="34" charset="-122"/>
              <a:ea typeface="微软雅黑" panose="020B0503020204020204" pitchFamily="34" charset="-122"/>
            </a:rPr>
            <a:t>LinkedIn</a:t>
          </a:r>
          <a:r>
            <a:rPr lang="zh-CN" altLang="en-US" sz="1600" dirty="0">
              <a:latin typeface="微软雅黑" panose="020B0503020204020204" pitchFamily="34" charset="-122"/>
              <a:ea typeface="微软雅黑" panose="020B0503020204020204" pitchFamily="34" charset="-122"/>
            </a:rPr>
            <a:t>主营的职场社交市场上，</a:t>
          </a:r>
          <a:r>
            <a:rPr lang="en-US" altLang="en-US" sz="1600" dirty="0" err="1">
              <a:latin typeface="微软雅黑" panose="020B0503020204020204" pitchFamily="34" charset="-122"/>
              <a:ea typeface="微软雅黑" panose="020B0503020204020204" pitchFamily="34" charset="-122"/>
            </a:rPr>
            <a:t>hiQ</a:t>
          </a:r>
          <a:r>
            <a:rPr lang="zh-CN" altLang="en-US" sz="1600" dirty="0">
              <a:latin typeface="微软雅黑" panose="020B0503020204020204" pitchFamily="34" charset="-122"/>
              <a:ea typeface="微软雅黑" panose="020B0503020204020204" pitchFamily="34" charset="-122"/>
            </a:rPr>
            <a:t>并不与 </a:t>
          </a:r>
          <a:r>
            <a:rPr lang="en-US" altLang="en-US" sz="1600" dirty="0">
              <a:latin typeface="微软雅黑" panose="020B0503020204020204" pitchFamily="34" charset="-122"/>
              <a:ea typeface="微软雅黑" panose="020B0503020204020204" pitchFamily="34" charset="-122"/>
            </a:rPr>
            <a:t>LinkedIn</a:t>
          </a:r>
          <a:r>
            <a:rPr lang="zh-CN" altLang="en-US" sz="1600" dirty="0">
              <a:latin typeface="微软雅黑" panose="020B0503020204020204" pitchFamily="34" charset="-122"/>
              <a:ea typeface="微软雅黑" panose="020B0503020204020204" pitchFamily="34" charset="-122"/>
            </a:rPr>
            <a:t>直接竞争，而是在关联市场上开展业务</a:t>
          </a:r>
          <a:endParaRPr lang="zh-CN" altLang="en-US" sz="1600" dirty="0"/>
        </a:p>
      </dgm:t>
    </dgm:pt>
    <dgm:pt modelId="{5D63E5E1-ACAC-4A4D-885A-F4F364D8BE0D}" cxnId="{8D477F65-0FAA-4CF1-A881-5569D48C7408}" type="parTrans">
      <dgm:prSet/>
      <dgm:spPr/>
      <dgm:t>
        <a:bodyPr/>
        <a:lstStyle/>
        <a:p>
          <a:endParaRPr lang="zh-CN" altLang="en-US"/>
        </a:p>
      </dgm:t>
    </dgm:pt>
    <dgm:pt modelId="{50FD1ED2-89A6-452E-933E-7F2D4B223DC6}" cxnId="{8D477F65-0FAA-4CF1-A881-5569D48C7408}" type="sibTrans">
      <dgm:prSet/>
      <dgm:spPr/>
      <dgm:t>
        <a:bodyPr/>
        <a:lstStyle/>
        <a:p>
          <a:endParaRPr lang="zh-CN" altLang="en-US"/>
        </a:p>
      </dgm:t>
    </dgm:pt>
    <dgm:pt modelId="{7C9ED2F3-CACC-4C5F-921E-9E23157E7B46}">
      <dgm:prSet phldrT="[文本]" custT="1"/>
      <dgm:spPr/>
      <dgm:t>
        <a:bodyPr/>
        <a:lstStyle/>
        <a:p>
          <a:r>
            <a:rPr lang="en-US" altLang="zh-CN" sz="1600" dirty="0">
              <a:latin typeface="微软雅黑" panose="020B0503020204020204" pitchFamily="34" charset="-122"/>
              <a:ea typeface="微软雅黑" panose="020B0503020204020204" pitchFamily="34" charset="-122"/>
            </a:rPr>
            <a:t>hiQ</a:t>
          </a:r>
          <a:r>
            <a:rPr lang="zh-CN" altLang="en-US" sz="1600" dirty="0">
              <a:latin typeface="微软雅黑" panose="020B0503020204020204" pitchFamily="34" charset="-122"/>
              <a:ea typeface="微软雅黑" panose="020B0503020204020204" pitchFamily="34" charset="-122"/>
            </a:rPr>
            <a:t>所抓取的数据，属于</a:t>
          </a:r>
          <a:r>
            <a:rPr lang="en-US" altLang="zh-CN" sz="1600" dirty="0">
              <a:latin typeface="微软雅黑" panose="020B0503020204020204" pitchFamily="34" charset="-122"/>
              <a:ea typeface="微软雅黑" panose="020B0503020204020204" pitchFamily="34" charset="-122"/>
            </a:rPr>
            <a:t>LinkedIn</a:t>
          </a:r>
          <a:r>
            <a:rPr lang="zh-CN" altLang="en-US" sz="1600" dirty="0">
              <a:latin typeface="微软雅黑" panose="020B0503020204020204" pitchFamily="34" charset="-122"/>
              <a:ea typeface="微软雅黑" panose="020B0503020204020204" pitchFamily="34" charset="-122"/>
            </a:rPr>
            <a:t>对外公开的信息。</a:t>
          </a:r>
          <a:endParaRPr lang="zh-CN" altLang="en-US" sz="1600" dirty="0"/>
        </a:p>
      </dgm:t>
    </dgm:pt>
    <dgm:pt modelId="{FBA0608B-3567-4D77-B3B0-7D93C883029C}" cxnId="{6A1EC609-7BF6-48AD-A577-C4586E9FCDF8}" type="parTrans">
      <dgm:prSet/>
      <dgm:spPr/>
      <dgm:t>
        <a:bodyPr/>
        <a:lstStyle/>
        <a:p>
          <a:endParaRPr lang="zh-CN" altLang="en-US"/>
        </a:p>
      </dgm:t>
    </dgm:pt>
    <dgm:pt modelId="{1C0024F9-BB74-435D-BB83-2215DAE61DBE}" cxnId="{6A1EC609-7BF6-48AD-A577-C4586E9FCDF8}" type="sibTrans">
      <dgm:prSet/>
      <dgm:spPr/>
      <dgm:t>
        <a:bodyPr/>
        <a:lstStyle/>
        <a:p>
          <a:endParaRPr lang="zh-CN" altLang="en-US"/>
        </a:p>
      </dgm:t>
    </dgm:pt>
    <dgm:pt modelId="{3418B38C-38DB-4E9A-BA89-A215ADB21BC4}">
      <dgm:prSet phldrT="[文本]" custT="1"/>
      <dgm:spPr/>
      <dgm:t>
        <a:bodyPr/>
        <a:lstStyle/>
        <a:p>
          <a:endParaRPr lang="zh-CN" altLang="en-US" sz="1600" dirty="0"/>
        </a:p>
      </dgm:t>
    </dgm:pt>
    <dgm:pt modelId="{EFA433E8-4926-4768-B489-7DDAF31207D2}" cxnId="{63941AFD-C667-40EC-9C35-81336513C604}" type="parTrans">
      <dgm:prSet/>
      <dgm:spPr/>
      <dgm:t>
        <a:bodyPr/>
        <a:lstStyle/>
        <a:p>
          <a:endParaRPr lang="zh-CN" altLang="en-US"/>
        </a:p>
      </dgm:t>
    </dgm:pt>
    <dgm:pt modelId="{69493460-3D8B-4FB9-8BD8-7318C25C520C}" cxnId="{63941AFD-C667-40EC-9C35-81336513C604}" type="sibTrans">
      <dgm:prSet/>
      <dgm:spPr/>
      <dgm:t>
        <a:bodyPr/>
        <a:lstStyle/>
        <a:p>
          <a:endParaRPr lang="zh-CN" altLang="en-US"/>
        </a:p>
      </dgm:t>
    </dgm:pt>
    <dgm:pt modelId="{2F54F025-D16D-4C95-91E3-DF823708B841}">
      <dgm:prSet phldrT="[文本]" custT="1"/>
      <dgm:spPr/>
      <dgm:t>
        <a:bodyPr/>
        <a:lstStyle/>
        <a:p>
          <a:endParaRPr lang="zh-CN" altLang="en-US" sz="1600" dirty="0"/>
        </a:p>
      </dgm:t>
    </dgm:pt>
    <dgm:pt modelId="{F9213E45-E077-4914-A3DD-BCF13A1B01ED}" cxnId="{18413683-0A01-4246-9E9E-4AA60E6DB424}" type="parTrans">
      <dgm:prSet/>
      <dgm:spPr/>
      <dgm:t>
        <a:bodyPr/>
        <a:lstStyle/>
        <a:p>
          <a:endParaRPr lang="zh-CN" altLang="en-US"/>
        </a:p>
      </dgm:t>
    </dgm:pt>
    <dgm:pt modelId="{6106F2C1-AD7B-4AED-B84C-787E8F0DE113}" cxnId="{18413683-0A01-4246-9E9E-4AA60E6DB424}" type="sibTrans">
      <dgm:prSet/>
      <dgm:spPr/>
      <dgm:t>
        <a:bodyPr/>
        <a:lstStyle/>
        <a:p>
          <a:endParaRPr lang="zh-CN" altLang="en-US"/>
        </a:p>
      </dgm:t>
    </dgm:pt>
    <dgm:pt modelId="{2D968627-E67B-40C1-B8B9-BC9B4FC97175}">
      <dgm:prSet phldrT="[文本]" custT="1"/>
      <dgm:spPr/>
      <dgm:t>
        <a:bodyPr/>
        <a:lstStyle/>
        <a:p>
          <a:endParaRPr lang="zh-CN" altLang="en-US" sz="1600" dirty="0"/>
        </a:p>
      </dgm:t>
    </dgm:pt>
    <dgm:pt modelId="{64CC1746-3BE4-4B08-8E0E-5EA4D0B1A476}" cxnId="{D60A6985-F857-4C6C-AB93-21533AC14398}" type="parTrans">
      <dgm:prSet/>
      <dgm:spPr/>
      <dgm:t>
        <a:bodyPr/>
        <a:lstStyle/>
        <a:p>
          <a:endParaRPr lang="zh-CN" altLang="en-US"/>
        </a:p>
      </dgm:t>
    </dgm:pt>
    <dgm:pt modelId="{EFDFD72D-1CAD-4E8F-ACF7-E330CDC3EF62}" cxnId="{D60A6985-F857-4C6C-AB93-21533AC14398}" type="sibTrans">
      <dgm:prSet/>
      <dgm:spPr/>
      <dgm:t>
        <a:bodyPr/>
        <a:lstStyle/>
        <a:p>
          <a:endParaRPr lang="zh-CN" altLang="en-US"/>
        </a:p>
      </dgm:t>
    </dgm:pt>
    <dgm:pt modelId="{CC43439C-CDDB-40AD-9429-9ECD340A9E33}">
      <dgm:prSet phldrT="[文本]" custT="1"/>
      <dgm:spPr/>
      <dgm:t>
        <a:bodyPr/>
        <a:lstStyle/>
        <a:p>
          <a:endParaRPr lang="zh-CN" altLang="en-US" sz="1600" dirty="0"/>
        </a:p>
      </dgm:t>
    </dgm:pt>
    <dgm:pt modelId="{5A9372EA-B9D8-4842-ADB9-879E24CC1612}" cxnId="{7A11D4DD-1A9E-4750-9E37-A457A47F02F3}" type="parTrans">
      <dgm:prSet/>
      <dgm:spPr/>
      <dgm:t>
        <a:bodyPr/>
        <a:lstStyle/>
        <a:p>
          <a:endParaRPr lang="zh-CN" altLang="en-US"/>
        </a:p>
      </dgm:t>
    </dgm:pt>
    <dgm:pt modelId="{52838339-2286-4420-855F-A7FC3B2DE55F}" cxnId="{7A11D4DD-1A9E-4750-9E37-A457A47F02F3}" type="sibTrans">
      <dgm:prSet/>
      <dgm:spPr/>
      <dgm:t>
        <a:bodyPr/>
        <a:lstStyle/>
        <a:p>
          <a:endParaRPr lang="zh-CN" altLang="en-US"/>
        </a:p>
      </dgm:t>
    </dgm:pt>
    <dgm:pt modelId="{09900E47-690E-4591-B3E3-1EE301B79A00}" type="pres">
      <dgm:prSet presAssocID="{57334A91-81FE-46EC-A48B-C62AC220FF05}" presName="diagram" presStyleCnt="0">
        <dgm:presLayoutVars>
          <dgm:dir/>
          <dgm:animLvl val="lvl"/>
          <dgm:resizeHandles val="exact"/>
        </dgm:presLayoutVars>
      </dgm:prSet>
      <dgm:spPr/>
    </dgm:pt>
    <dgm:pt modelId="{4F71314A-9140-48A1-93DC-BD8CD6483FDB}" type="pres">
      <dgm:prSet presAssocID="{39D1A82F-0EAE-48C8-8BC8-704F736D4DD0}" presName="compNode" presStyleCnt="0"/>
      <dgm:spPr/>
    </dgm:pt>
    <dgm:pt modelId="{78D96C25-A391-4AB0-B4AC-9B510691A6FC}" type="pres">
      <dgm:prSet presAssocID="{39D1A82F-0EAE-48C8-8BC8-704F736D4DD0}" presName="childRect" presStyleLbl="bgAcc1" presStyleIdx="0" presStyleCnt="2">
        <dgm:presLayoutVars>
          <dgm:bulletEnabled val="1"/>
        </dgm:presLayoutVars>
      </dgm:prSet>
      <dgm:spPr/>
    </dgm:pt>
    <dgm:pt modelId="{9CD26756-1644-4D5B-B8F3-E5ED69808D43}" type="pres">
      <dgm:prSet presAssocID="{39D1A82F-0EAE-48C8-8BC8-704F736D4DD0}" presName="parentText" presStyleLbl="node1" presStyleIdx="0" presStyleCnt="0">
        <dgm:presLayoutVars>
          <dgm:chMax val="0"/>
          <dgm:bulletEnabled val="1"/>
        </dgm:presLayoutVars>
      </dgm:prSet>
      <dgm:spPr/>
    </dgm:pt>
    <dgm:pt modelId="{E1C47D32-1B10-4BA7-BE4F-B5D547E61F3F}" type="pres">
      <dgm:prSet presAssocID="{39D1A82F-0EAE-48C8-8BC8-704F736D4DD0}" presName="parentRect" presStyleLbl="alignNode1" presStyleIdx="0" presStyleCnt="2"/>
      <dgm:spPr/>
    </dgm:pt>
    <dgm:pt modelId="{92724140-FF17-4902-8275-804ABFF01A2C}" type="pres">
      <dgm:prSet presAssocID="{39D1A82F-0EAE-48C8-8BC8-704F736D4DD0}" presName="adorn" presStyleLbl="fgAccFollowNode1" presStyleIdx="0" presStyleCnt="2"/>
      <dgm:spPr>
        <a:blipFill rotWithShape="1">
          <a:blip xmlns:r="http://schemas.openxmlformats.org/officeDocument/2006/relationships" r:embed="rId1"/>
          <a:srcRect/>
          <a:stretch>
            <a:fillRect/>
          </a:stretch>
        </a:blipFill>
      </dgm:spPr>
    </dgm:pt>
    <dgm:pt modelId="{128191F3-886D-4863-9592-9CB6DD3EDA44}" type="pres">
      <dgm:prSet presAssocID="{9D7E6687-824B-415B-9EC1-7EBFE07F6FDB}" presName="sibTrans" presStyleLbl="sibTrans2D1" presStyleIdx="0" presStyleCnt="0"/>
      <dgm:spPr/>
    </dgm:pt>
    <dgm:pt modelId="{D5C4D5B2-574B-410E-894E-D991263670FC}" type="pres">
      <dgm:prSet presAssocID="{4731C219-9D56-4E9F-9AE4-1F975ADF4901}" presName="compNode" presStyleCnt="0"/>
      <dgm:spPr/>
    </dgm:pt>
    <dgm:pt modelId="{1AFEA9CE-49C0-445E-AE39-D0A50D7EAAF4}" type="pres">
      <dgm:prSet presAssocID="{4731C219-9D56-4E9F-9AE4-1F975ADF4901}" presName="childRect" presStyleLbl="bgAcc1" presStyleIdx="1" presStyleCnt="2">
        <dgm:presLayoutVars>
          <dgm:bulletEnabled val="1"/>
        </dgm:presLayoutVars>
      </dgm:prSet>
      <dgm:spPr/>
    </dgm:pt>
    <dgm:pt modelId="{BF3C20F3-69F4-462C-B7E0-D676065121EB}" type="pres">
      <dgm:prSet presAssocID="{4731C219-9D56-4E9F-9AE4-1F975ADF4901}" presName="parentText" presStyleLbl="node1" presStyleIdx="0" presStyleCnt="0">
        <dgm:presLayoutVars>
          <dgm:chMax val="0"/>
          <dgm:bulletEnabled val="1"/>
        </dgm:presLayoutVars>
      </dgm:prSet>
      <dgm:spPr/>
    </dgm:pt>
    <dgm:pt modelId="{EF92AB30-B640-4371-BDC0-9C74AC114487}" type="pres">
      <dgm:prSet presAssocID="{4731C219-9D56-4E9F-9AE4-1F975ADF4901}" presName="parentRect" presStyleLbl="alignNode1" presStyleIdx="1" presStyleCnt="2"/>
      <dgm:spPr/>
    </dgm:pt>
    <dgm:pt modelId="{47F7B72D-2F12-4511-BEDF-4932832CEE96}" type="pres">
      <dgm:prSet presAssocID="{4731C219-9D56-4E9F-9AE4-1F975ADF4901}" presName="adorn" presStyleLbl="fgAccFollowNode1" presStyleIdx="1" presStyleCnt="2"/>
      <dgm:spPr>
        <a:blipFill rotWithShape="1">
          <a:blip xmlns:r="http://schemas.openxmlformats.org/officeDocument/2006/relationships" r:embed="rId2"/>
          <a:srcRect/>
          <a:stretch>
            <a:fillRect l="-39000" r="-39000"/>
          </a:stretch>
        </a:blipFill>
      </dgm:spPr>
    </dgm:pt>
  </dgm:ptLst>
  <dgm:cxnLst>
    <dgm:cxn modelId="{6A1EC609-7BF6-48AD-A577-C4586E9FCDF8}" srcId="{4731C219-9D56-4E9F-9AE4-1F975ADF4901}" destId="{7C9ED2F3-CACC-4C5F-921E-9E23157E7B46}" srcOrd="3" destOrd="0" parTransId="{FBA0608B-3567-4D77-B3B0-7D93C883029C}" sibTransId="{1C0024F9-BB74-435D-BB83-2215DAE61DBE}"/>
    <dgm:cxn modelId="{B50AD316-111E-468D-BC5E-5B2B4D66333C}" type="presOf" srcId="{2D968627-E67B-40C1-B8B9-BC9B4FC97175}" destId="{78D96C25-A391-4AB0-B4AC-9B510691A6FC}" srcOrd="0" destOrd="0" presId="urn:microsoft.com/office/officeart/2005/8/layout/bList2"/>
    <dgm:cxn modelId="{0644A81E-0364-4FBB-9E65-752271CB891A}" type="presOf" srcId="{CC43439C-CDDB-40AD-9429-9ECD340A9E33}" destId="{78D96C25-A391-4AB0-B4AC-9B510691A6FC}" srcOrd="0" destOrd="2" presId="urn:microsoft.com/office/officeart/2005/8/layout/bList2"/>
    <dgm:cxn modelId="{6035D530-2F7A-40C6-95A2-6A94D2D91F7F}" type="presOf" srcId="{39D1A82F-0EAE-48C8-8BC8-704F736D4DD0}" destId="{9CD26756-1644-4D5B-B8F3-E5ED69808D43}" srcOrd="0" destOrd="0" presId="urn:microsoft.com/office/officeart/2005/8/layout/bList2"/>
    <dgm:cxn modelId="{E5B15F64-C5C4-4010-A8C1-AC257EFA5AD9}" srcId="{39D1A82F-0EAE-48C8-8BC8-704F736D4DD0}" destId="{70C3C2BA-6A68-445C-B627-6F9ED25B53EE}" srcOrd="3" destOrd="0" parTransId="{FD571A1C-E29E-4C13-9C27-DA11EA234875}" sibTransId="{D17AF1F4-317D-473D-BF96-643FBEEA0F02}"/>
    <dgm:cxn modelId="{8D477F65-0FAA-4CF1-A881-5569D48C7408}" srcId="{4731C219-9D56-4E9F-9AE4-1F975ADF4901}" destId="{94987069-0779-4F61-A4A1-17AE58D318D6}" srcOrd="1" destOrd="0" parTransId="{5D63E5E1-ACAC-4A4D-885A-F4F364D8BE0D}" sibTransId="{50FD1ED2-89A6-452E-933E-7F2D4B223DC6}"/>
    <dgm:cxn modelId="{5CC3BB65-6694-44B0-BD50-4245173AE4B8}" type="presOf" srcId="{94987069-0779-4F61-A4A1-17AE58D318D6}" destId="{1AFEA9CE-49C0-445E-AE39-D0A50D7EAAF4}" srcOrd="0" destOrd="1" presId="urn:microsoft.com/office/officeart/2005/8/layout/bList2"/>
    <dgm:cxn modelId="{50AB7B6A-8825-45A5-945B-3ACC687F6FB4}" srcId="{57334A91-81FE-46EC-A48B-C62AC220FF05}" destId="{4731C219-9D56-4E9F-9AE4-1F975ADF4901}" srcOrd="1" destOrd="0" parTransId="{6929CA29-D755-451E-AF8D-5CAAFC2E46C5}" sibTransId="{0A8CF619-696D-41E3-B77F-0116738D94E0}"/>
    <dgm:cxn modelId="{871F3B7D-76A4-4E32-B9DA-C9D861D8F758}" type="presOf" srcId="{4731C219-9D56-4E9F-9AE4-1F975ADF4901}" destId="{EF92AB30-B640-4371-BDC0-9C74AC114487}" srcOrd="1" destOrd="0" presId="urn:microsoft.com/office/officeart/2005/8/layout/bList2"/>
    <dgm:cxn modelId="{DF65A77F-8154-476E-8980-1524C964D594}" type="presOf" srcId="{9D7E6687-824B-415B-9EC1-7EBFE07F6FDB}" destId="{128191F3-886D-4863-9592-9CB6DD3EDA44}" srcOrd="0" destOrd="0" presId="urn:microsoft.com/office/officeart/2005/8/layout/bList2"/>
    <dgm:cxn modelId="{18413683-0A01-4246-9E9E-4AA60E6DB424}" srcId="{4731C219-9D56-4E9F-9AE4-1F975ADF4901}" destId="{2F54F025-D16D-4C95-91E3-DF823708B841}" srcOrd="0" destOrd="0" parTransId="{F9213E45-E077-4914-A3DD-BCF13A1B01ED}" sibTransId="{6106F2C1-AD7B-4AED-B84C-787E8F0DE113}"/>
    <dgm:cxn modelId="{1EC25583-57AA-4FB7-A824-296989789213}" type="presOf" srcId="{430A72C2-8124-426A-A680-ABFF12154A62}" destId="{78D96C25-A391-4AB0-B4AC-9B510691A6FC}" srcOrd="0" destOrd="1" presId="urn:microsoft.com/office/officeart/2005/8/layout/bList2"/>
    <dgm:cxn modelId="{D60A6985-F857-4C6C-AB93-21533AC14398}" srcId="{39D1A82F-0EAE-48C8-8BC8-704F736D4DD0}" destId="{2D968627-E67B-40C1-B8B9-BC9B4FC97175}" srcOrd="0" destOrd="0" parTransId="{64CC1746-3BE4-4B08-8E0E-5EA4D0B1A476}" sibTransId="{EFDFD72D-1CAD-4E8F-ACF7-E330CDC3EF62}"/>
    <dgm:cxn modelId="{22C5BE95-2E04-4DEE-AEE5-0AB9985ED2B5}" type="presOf" srcId="{39D1A82F-0EAE-48C8-8BC8-704F736D4DD0}" destId="{E1C47D32-1B10-4BA7-BE4F-B5D547E61F3F}" srcOrd="1" destOrd="0" presId="urn:microsoft.com/office/officeart/2005/8/layout/bList2"/>
    <dgm:cxn modelId="{FCC02FA3-6EE3-4C09-8C44-27A82E2244EA}" type="presOf" srcId="{2F54F025-D16D-4C95-91E3-DF823708B841}" destId="{1AFEA9CE-49C0-445E-AE39-D0A50D7EAAF4}" srcOrd="0" destOrd="0" presId="urn:microsoft.com/office/officeart/2005/8/layout/bList2"/>
    <dgm:cxn modelId="{15CAC9AC-3BBD-46FC-AA93-800D35CD244A}" type="presOf" srcId="{4731C219-9D56-4E9F-9AE4-1F975ADF4901}" destId="{BF3C20F3-69F4-462C-B7E0-D676065121EB}" srcOrd="0" destOrd="0" presId="urn:microsoft.com/office/officeart/2005/8/layout/bList2"/>
    <dgm:cxn modelId="{583592AE-44E2-4950-B869-35F3F77E879E}" type="presOf" srcId="{57334A91-81FE-46EC-A48B-C62AC220FF05}" destId="{09900E47-690E-4591-B3E3-1EE301B79A00}" srcOrd="0" destOrd="0" presId="urn:microsoft.com/office/officeart/2005/8/layout/bList2"/>
    <dgm:cxn modelId="{A43E17C5-AE52-4909-86F2-FB445BE5DA35}" type="presOf" srcId="{7C9ED2F3-CACC-4C5F-921E-9E23157E7B46}" destId="{1AFEA9CE-49C0-445E-AE39-D0A50D7EAAF4}" srcOrd="0" destOrd="3" presId="urn:microsoft.com/office/officeart/2005/8/layout/bList2"/>
    <dgm:cxn modelId="{95C1A0C9-08B5-4272-A284-AE44E2DA99DF}" type="presOf" srcId="{70C3C2BA-6A68-445C-B627-6F9ED25B53EE}" destId="{78D96C25-A391-4AB0-B4AC-9B510691A6FC}" srcOrd="0" destOrd="3" presId="urn:microsoft.com/office/officeart/2005/8/layout/bList2"/>
    <dgm:cxn modelId="{3E479BD6-83A1-4071-9734-B73C95867063}" srcId="{39D1A82F-0EAE-48C8-8BC8-704F736D4DD0}" destId="{430A72C2-8124-426A-A680-ABFF12154A62}" srcOrd="1" destOrd="0" parTransId="{9BA28226-7EC2-4986-A6B3-79014E31C5B6}" sibTransId="{2FD77AB3-07C9-4C21-9BAF-04BBA86E21B1}"/>
    <dgm:cxn modelId="{08D291DB-EFC8-40BD-9AA5-07400ED59E42}" srcId="{57334A91-81FE-46EC-A48B-C62AC220FF05}" destId="{39D1A82F-0EAE-48C8-8BC8-704F736D4DD0}" srcOrd="0" destOrd="0" parTransId="{139B1382-BA3D-40F0-96DE-0F967EEB0D73}" sibTransId="{9D7E6687-824B-415B-9EC1-7EBFE07F6FDB}"/>
    <dgm:cxn modelId="{7A11D4DD-1A9E-4750-9E37-A457A47F02F3}" srcId="{39D1A82F-0EAE-48C8-8BC8-704F736D4DD0}" destId="{CC43439C-CDDB-40AD-9429-9ECD340A9E33}" srcOrd="2" destOrd="0" parTransId="{5A9372EA-B9D8-4842-ADB9-879E24CC1612}" sibTransId="{52838339-2286-4420-855F-A7FC3B2DE55F}"/>
    <dgm:cxn modelId="{E98B12F3-FDDE-4900-A228-A308431D68D8}" type="presOf" srcId="{3418B38C-38DB-4E9A-BA89-A215ADB21BC4}" destId="{1AFEA9CE-49C0-445E-AE39-D0A50D7EAAF4}" srcOrd="0" destOrd="2" presId="urn:microsoft.com/office/officeart/2005/8/layout/bList2"/>
    <dgm:cxn modelId="{63941AFD-C667-40EC-9C35-81336513C604}" srcId="{4731C219-9D56-4E9F-9AE4-1F975ADF4901}" destId="{3418B38C-38DB-4E9A-BA89-A215ADB21BC4}" srcOrd="2" destOrd="0" parTransId="{EFA433E8-4926-4768-B489-7DDAF31207D2}" sibTransId="{69493460-3D8B-4FB9-8BD8-7318C25C520C}"/>
    <dgm:cxn modelId="{FD3D6543-F6DC-4CA5-85DB-55B0164D4096}" type="presParOf" srcId="{09900E47-690E-4591-B3E3-1EE301B79A00}" destId="{4F71314A-9140-48A1-93DC-BD8CD6483FDB}" srcOrd="0" destOrd="0" presId="urn:microsoft.com/office/officeart/2005/8/layout/bList2"/>
    <dgm:cxn modelId="{1685F0C7-11C9-4E36-9C5A-1757A1A8BE51}" type="presParOf" srcId="{4F71314A-9140-48A1-93DC-BD8CD6483FDB}" destId="{78D96C25-A391-4AB0-B4AC-9B510691A6FC}" srcOrd="0" destOrd="0" presId="urn:microsoft.com/office/officeart/2005/8/layout/bList2"/>
    <dgm:cxn modelId="{8A15FDD3-D931-4ECE-90FB-CD7D1826195B}" type="presParOf" srcId="{4F71314A-9140-48A1-93DC-BD8CD6483FDB}" destId="{9CD26756-1644-4D5B-B8F3-E5ED69808D43}" srcOrd="1" destOrd="0" presId="urn:microsoft.com/office/officeart/2005/8/layout/bList2"/>
    <dgm:cxn modelId="{4CD98B60-A153-4084-9910-E5CF5604B5F9}" type="presParOf" srcId="{4F71314A-9140-48A1-93DC-BD8CD6483FDB}" destId="{E1C47D32-1B10-4BA7-BE4F-B5D547E61F3F}" srcOrd="2" destOrd="0" presId="urn:microsoft.com/office/officeart/2005/8/layout/bList2"/>
    <dgm:cxn modelId="{4C79F470-6C1F-45DD-8581-3CAF7AF8C9C8}" type="presParOf" srcId="{4F71314A-9140-48A1-93DC-BD8CD6483FDB}" destId="{92724140-FF17-4902-8275-804ABFF01A2C}" srcOrd="3" destOrd="0" presId="urn:microsoft.com/office/officeart/2005/8/layout/bList2"/>
    <dgm:cxn modelId="{B7473914-EB8F-4CBE-9BDF-B87C84E4B3E7}" type="presParOf" srcId="{09900E47-690E-4591-B3E3-1EE301B79A00}" destId="{128191F3-886D-4863-9592-9CB6DD3EDA44}" srcOrd="1" destOrd="0" presId="urn:microsoft.com/office/officeart/2005/8/layout/bList2"/>
    <dgm:cxn modelId="{BDD03EB4-B558-467F-8147-D29E1F0D8E3C}" type="presParOf" srcId="{09900E47-690E-4591-B3E3-1EE301B79A00}" destId="{D5C4D5B2-574B-410E-894E-D991263670FC}" srcOrd="2" destOrd="0" presId="urn:microsoft.com/office/officeart/2005/8/layout/bList2"/>
    <dgm:cxn modelId="{BA3321E9-0080-4077-81DA-965BD8313EB5}" type="presParOf" srcId="{D5C4D5B2-574B-410E-894E-D991263670FC}" destId="{1AFEA9CE-49C0-445E-AE39-D0A50D7EAAF4}" srcOrd="0" destOrd="0" presId="urn:microsoft.com/office/officeart/2005/8/layout/bList2"/>
    <dgm:cxn modelId="{AB5A3464-61CC-4F49-93AE-0F838FE988A0}" type="presParOf" srcId="{D5C4D5B2-574B-410E-894E-D991263670FC}" destId="{BF3C20F3-69F4-462C-B7E0-D676065121EB}" srcOrd="1" destOrd="0" presId="urn:microsoft.com/office/officeart/2005/8/layout/bList2"/>
    <dgm:cxn modelId="{0D7CE691-5F6D-4DAF-9A25-69BAB7E3099C}" type="presParOf" srcId="{D5C4D5B2-574B-410E-894E-D991263670FC}" destId="{EF92AB30-B640-4371-BDC0-9C74AC114487}" srcOrd="2" destOrd="0" presId="urn:microsoft.com/office/officeart/2005/8/layout/bList2"/>
    <dgm:cxn modelId="{1EA9C6E1-B108-46B6-A7CF-45442A6CBEE0}" type="presParOf" srcId="{D5C4D5B2-574B-410E-894E-D991263670FC}" destId="{47F7B72D-2F12-4511-BEDF-4932832CEE9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E9E3B-B926-4FF0-8884-9484F0B511CF}">
      <dsp:nvSpPr>
        <dsp:cNvPr id="0" name=""/>
        <dsp:cNvSpPr/>
      </dsp:nvSpPr>
      <dsp:spPr>
        <a:xfrm>
          <a:off x="3086994" y="1602879"/>
          <a:ext cx="2460996" cy="2460996"/>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微软雅黑" panose="020B0503020204020204" pitchFamily="34" charset="-122"/>
              <a:ea typeface="微软雅黑" panose="020B0503020204020204" pitchFamily="34" charset="-122"/>
            </a:rPr>
            <a:t>Facebook</a:t>
          </a:r>
          <a:endParaRPr lang="zh-CN" altLang="en-US" sz="2400" kern="1200" dirty="0">
            <a:latin typeface="微软雅黑" panose="020B0503020204020204" pitchFamily="34" charset="-122"/>
            <a:ea typeface="微软雅黑" panose="020B0503020204020204" pitchFamily="34" charset="-122"/>
          </a:endParaRPr>
        </a:p>
      </dsp:txBody>
      <dsp:txXfrm>
        <a:off x="3447399" y="1963284"/>
        <a:ext cx="1740186" cy="1740186"/>
      </dsp:txXfrm>
    </dsp:sp>
    <dsp:sp modelId="{053E9259-5059-4476-A610-53B5019B966A}">
      <dsp:nvSpPr>
        <dsp:cNvPr id="0" name=""/>
        <dsp:cNvSpPr/>
      </dsp:nvSpPr>
      <dsp:spPr>
        <a:xfrm>
          <a:off x="3227391" y="-134921"/>
          <a:ext cx="2180201" cy="2180201"/>
        </a:xfrm>
        <a:prstGeom prst="ellipse">
          <a:avLst/>
        </a:prstGeom>
        <a:solidFill>
          <a:schemeClr val="accent4">
            <a:alpha val="50000"/>
            <a:hueOff val="-1488257"/>
            <a:satOff val="8966"/>
            <a:lumOff val="71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短消息服务</a:t>
          </a:r>
          <a:r>
            <a:rPr lang="en-US" altLang="zh-CN" sz="1800" b="1" kern="1200" dirty="0">
              <a:latin typeface="微软雅黑" panose="020B0503020204020204" pitchFamily="34" charset="-122"/>
              <a:ea typeface="微软雅黑" panose="020B0503020204020204" pitchFamily="34" charset="-122"/>
            </a:rPr>
            <a:t>: </a:t>
          </a:r>
          <a:r>
            <a:rPr lang="en-US" altLang="en-US" sz="1800" b="1" kern="1200" dirty="0">
              <a:latin typeface="微软雅黑" panose="020B0503020204020204" pitchFamily="34" charset="-122"/>
              <a:ea typeface="微软雅黑" panose="020B0503020204020204" pitchFamily="34" charset="-122"/>
            </a:rPr>
            <a:t>WhatsApp, Messenger, Snapchat</a:t>
          </a:r>
          <a:endParaRPr lang="zh-CN" altLang="en-US" sz="1800" b="1" kern="1200" dirty="0">
            <a:latin typeface="微软雅黑" panose="020B0503020204020204" pitchFamily="34" charset="-122"/>
            <a:ea typeface="微软雅黑" panose="020B0503020204020204" pitchFamily="34" charset="-122"/>
          </a:endParaRPr>
        </a:p>
      </dsp:txBody>
      <dsp:txXfrm>
        <a:off x="3546674" y="184362"/>
        <a:ext cx="1541635" cy="1541635"/>
      </dsp:txXfrm>
    </dsp:sp>
    <dsp:sp modelId="{7E3EBA47-62EF-4ED7-8696-1EEEFFC99DB8}">
      <dsp:nvSpPr>
        <dsp:cNvPr id="0" name=""/>
        <dsp:cNvSpPr/>
      </dsp:nvSpPr>
      <dsp:spPr>
        <a:xfrm>
          <a:off x="4881796" y="2710212"/>
          <a:ext cx="2124527" cy="2124527"/>
        </a:xfrm>
        <a:prstGeom prst="ellipse">
          <a:avLst/>
        </a:prstGeom>
        <a:solidFill>
          <a:schemeClr val="accent4">
            <a:alpha val="50000"/>
            <a:hueOff val="-2976513"/>
            <a:satOff val="17933"/>
            <a:lumOff val="143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职场社交网络</a:t>
          </a:r>
          <a:r>
            <a:rPr lang="en-US" altLang="zh-CN" sz="1800" b="1" kern="1200" dirty="0">
              <a:latin typeface="微软雅黑" panose="020B0503020204020204" pitchFamily="34" charset="-122"/>
              <a:ea typeface="微软雅黑" panose="020B0503020204020204" pitchFamily="34" charset="-122"/>
            </a:rPr>
            <a:t>: </a:t>
          </a:r>
          <a:r>
            <a:rPr lang="en-US" altLang="en-US" sz="1800" b="1" kern="1200" dirty="0">
              <a:latin typeface="微软雅黑" panose="020B0503020204020204" pitchFamily="34" charset="-122"/>
              <a:ea typeface="微软雅黑" panose="020B0503020204020204" pitchFamily="34" charset="-122"/>
            </a:rPr>
            <a:t>LinkedIn, Xing</a:t>
          </a:r>
          <a:endParaRPr lang="zh-CN" altLang="en-US" sz="1800" b="1" kern="1200" dirty="0">
            <a:latin typeface="微软雅黑" panose="020B0503020204020204" pitchFamily="34" charset="-122"/>
            <a:ea typeface="微软雅黑" panose="020B0503020204020204" pitchFamily="34" charset="-122"/>
          </a:endParaRPr>
        </a:p>
      </dsp:txBody>
      <dsp:txXfrm>
        <a:off x="5192926" y="3021342"/>
        <a:ext cx="1502267" cy="1502267"/>
      </dsp:txXfrm>
    </dsp:sp>
    <dsp:sp modelId="{98D9E4F6-CCE5-46AA-BFED-71AE789381AB}">
      <dsp:nvSpPr>
        <dsp:cNvPr id="0" name=""/>
        <dsp:cNvSpPr/>
      </dsp:nvSpPr>
      <dsp:spPr>
        <a:xfrm>
          <a:off x="1651214" y="2732766"/>
          <a:ext cx="2079420" cy="2079420"/>
        </a:xfrm>
        <a:prstGeom prst="ellipse">
          <a:avLst/>
        </a:prstGeom>
        <a:solidFill>
          <a:schemeClr val="accent4">
            <a:alpha val="50000"/>
            <a:hueOff val="-4464770"/>
            <a:satOff val="26899"/>
            <a:lumOff val="215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其他媒体服务</a:t>
          </a:r>
          <a:r>
            <a:rPr lang="en-US" altLang="zh-CN" sz="1800" b="1" kern="1200">
              <a:latin typeface="微软雅黑" panose="020B0503020204020204" pitchFamily="34" charset="-122"/>
              <a:ea typeface="微软雅黑" panose="020B0503020204020204" pitchFamily="34" charset="-122"/>
            </a:rPr>
            <a:t>: </a:t>
          </a:r>
          <a:r>
            <a:rPr lang="en-US" altLang="en-US" sz="1800" b="1" kern="1200">
              <a:latin typeface="微软雅黑" panose="020B0503020204020204" pitchFamily="34" charset="-122"/>
              <a:ea typeface="微软雅黑" panose="020B0503020204020204" pitchFamily="34" charset="-122"/>
            </a:rPr>
            <a:t>YouTube, Twitter</a:t>
          </a:r>
          <a:endParaRPr lang="zh-CN" altLang="en-US" sz="1800" b="1" kern="1200" dirty="0">
            <a:latin typeface="微软雅黑" panose="020B0503020204020204" pitchFamily="34" charset="-122"/>
            <a:ea typeface="微软雅黑" panose="020B0503020204020204" pitchFamily="34" charset="-122"/>
          </a:endParaRPr>
        </a:p>
      </dsp:txBody>
      <dsp:txXfrm>
        <a:off x="1955738" y="3037290"/>
        <a:ext cx="1470372" cy="147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89181-53B9-4F77-96D2-78543EF39D19}">
      <dsp:nvSpPr>
        <dsp:cNvPr id="0" name=""/>
        <dsp:cNvSpPr/>
      </dsp:nvSpPr>
      <dsp:spPr>
        <a:xfrm>
          <a:off x="1036850" y="0"/>
          <a:ext cx="4270204" cy="4270204"/>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世界</a:t>
          </a:r>
        </a:p>
      </dsp:txBody>
      <dsp:txXfrm>
        <a:off x="2425734" y="213510"/>
        <a:ext cx="1492436" cy="640530"/>
      </dsp:txXfrm>
    </dsp:sp>
    <dsp:sp modelId="{6133C835-22D0-4D89-A94E-14E6C32CC54A}">
      <dsp:nvSpPr>
        <dsp:cNvPr id="0" name=""/>
        <dsp:cNvSpPr/>
      </dsp:nvSpPr>
      <dsp:spPr>
        <a:xfrm>
          <a:off x="1570625" y="1067550"/>
          <a:ext cx="3202653" cy="3202653"/>
        </a:xfrm>
        <a:prstGeom prst="ellipse">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欧盟</a:t>
          </a:r>
        </a:p>
      </dsp:txBody>
      <dsp:txXfrm>
        <a:off x="2425734" y="1267716"/>
        <a:ext cx="1492436" cy="600497"/>
      </dsp:txXfrm>
    </dsp:sp>
    <dsp:sp modelId="{4FA6F5F9-B936-4BF4-B9FF-1B18F82610CA}">
      <dsp:nvSpPr>
        <dsp:cNvPr id="0" name=""/>
        <dsp:cNvSpPr/>
      </dsp:nvSpPr>
      <dsp:spPr>
        <a:xfrm>
          <a:off x="2104401" y="2135102"/>
          <a:ext cx="2135102" cy="2135102"/>
        </a:xfrm>
        <a:prstGeom prst="ellips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德国</a:t>
          </a:r>
        </a:p>
      </dsp:txBody>
      <dsp:txXfrm>
        <a:off x="2417079" y="2668877"/>
        <a:ext cx="1509745" cy="1067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9FDC5-AE9C-4FAA-955C-1B00D738BF20}">
      <dsp:nvSpPr>
        <dsp:cNvPr id="0" name=""/>
        <dsp:cNvSpPr/>
      </dsp:nvSpPr>
      <dsp:spPr>
        <a:xfrm>
          <a:off x="734" y="1178"/>
          <a:ext cx="6402958" cy="72660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微软雅黑" panose="020B0503020204020204" pitchFamily="34" charset="-122"/>
              <a:ea typeface="微软雅黑" panose="020B0503020204020204" pitchFamily="34" charset="-122"/>
            </a:rPr>
            <a:t>Facebook</a:t>
          </a:r>
          <a:r>
            <a:rPr lang="zh-CN" altLang="en-US" sz="2400" kern="1200" dirty="0">
              <a:latin typeface="微软雅黑" panose="020B0503020204020204" pitchFamily="34" charset="-122"/>
              <a:ea typeface="微软雅黑" panose="020B0503020204020204" pitchFamily="34" charset="-122"/>
            </a:rPr>
            <a:t>正在收集的数据</a:t>
          </a:r>
        </a:p>
      </dsp:txBody>
      <dsp:txXfrm>
        <a:off x="22016" y="22460"/>
        <a:ext cx="6360394" cy="684045"/>
      </dsp:txXfrm>
    </dsp:sp>
    <dsp:sp modelId="{7AC47A12-F7E4-4EBF-A240-EF2511F3F0D3}">
      <dsp:nvSpPr>
        <dsp:cNvPr id="0" name=""/>
        <dsp:cNvSpPr/>
      </dsp:nvSpPr>
      <dsp:spPr>
        <a:xfrm>
          <a:off x="6984" y="869636"/>
          <a:ext cx="4174445" cy="92693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微软雅黑" panose="020B0503020204020204" pitchFamily="34" charset="-122"/>
              <a:ea typeface="微软雅黑" panose="020B0503020204020204" pitchFamily="34" charset="-122"/>
            </a:rPr>
            <a:t>Facebook</a:t>
          </a:r>
          <a:r>
            <a:rPr lang="zh-CN" altLang="en-US" sz="2400" kern="1200" dirty="0">
              <a:latin typeface="微软雅黑" panose="020B0503020204020204" pitchFamily="34" charset="-122"/>
              <a:ea typeface="微软雅黑" panose="020B0503020204020204" pitchFamily="34" charset="-122"/>
            </a:rPr>
            <a:t>以外的数据</a:t>
          </a:r>
        </a:p>
      </dsp:txBody>
      <dsp:txXfrm>
        <a:off x="34133" y="896785"/>
        <a:ext cx="4120147" cy="872640"/>
      </dsp:txXfrm>
    </dsp:sp>
    <dsp:sp modelId="{24CFBC60-C7BA-48F4-9C3B-BFDB2DEFDF6A}">
      <dsp:nvSpPr>
        <dsp:cNvPr id="0" name=""/>
        <dsp:cNvSpPr/>
      </dsp:nvSpPr>
      <dsp:spPr>
        <a:xfrm>
          <a:off x="6984" y="1938423"/>
          <a:ext cx="2044292" cy="127899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latin typeface="微软雅黑" panose="020B0503020204020204" pitchFamily="34" charset="-122"/>
              <a:ea typeface="微软雅黑" panose="020B0503020204020204" pitchFamily="34" charset="-122"/>
            </a:rPr>
            <a:t> </a:t>
          </a:r>
          <a:r>
            <a:rPr lang="zh-CN" altLang="en-US" sz="1300" kern="1200" dirty="0">
              <a:latin typeface="微软雅黑" panose="020B0503020204020204" pitchFamily="34" charset="-122"/>
              <a:ea typeface="微软雅黑" panose="020B0503020204020204" pitchFamily="34" charset="-122"/>
            </a:rPr>
            <a:t>嵌入</a:t>
          </a:r>
          <a:r>
            <a:rPr lang="en-US" altLang="zh-CN" sz="1300" kern="1200" dirty="0">
              <a:latin typeface="微软雅黑" panose="020B0503020204020204" pitchFamily="34" charset="-122"/>
              <a:ea typeface="微软雅黑" panose="020B0503020204020204" pitchFamily="34" charset="-122"/>
            </a:rPr>
            <a:t>Facebook</a:t>
          </a:r>
          <a:r>
            <a:rPr lang="zh-CN" altLang="en-US" sz="1300" kern="1200" dirty="0">
              <a:latin typeface="微软雅黑" panose="020B0503020204020204" pitchFamily="34" charset="-122"/>
              <a:ea typeface="微软雅黑" panose="020B0503020204020204" pitchFamily="34" charset="-122"/>
            </a:rPr>
            <a:t>链接的其他网页和应用 （</a:t>
          </a:r>
          <a:r>
            <a:rPr lang="en-US" altLang="zh-CN" sz="1300" kern="1200" dirty="0">
              <a:latin typeface="微软雅黑" panose="020B0503020204020204" pitchFamily="34" charset="-122"/>
              <a:ea typeface="微软雅黑" panose="020B0503020204020204" pitchFamily="34" charset="-122"/>
            </a:rPr>
            <a:t>Facebook Business Tools</a:t>
          </a:r>
          <a:r>
            <a:rPr lang="zh-CN" altLang="en-US" sz="1300" kern="1200" dirty="0">
              <a:latin typeface="微软雅黑" panose="020B0503020204020204" pitchFamily="34" charset="-122"/>
              <a:ea typeface="微软雅黑" panose="020B0503020204020204" pitchFamily="34" charset="-122"/>
            </a:rPr>
            <a:t>）</a:t>
          </a:r>
        </a:p>
      </dsp:txBody>
      <dsp:txXfrm>
        <a:off x="44444" y="1975883"/>
        <a:ext cx="1969372" cy="1204075"/>
      </dsp:txXfrm>
    </dsp:sp>
    <dsp:sp modelId="{91CEEC74-0FAD-4AEB-9052-C358933A2B3A}">
      <dsp:nvSpPr>
        <dsp:cNvPr id="0" name=""/>
        <dsp:cNvSpPr/>
      </dsp:nvSpPr>
      <dsp:spPr>
        <a:xfrm>
          <a:off x="2137137" y="1938423"/>
          <a:ext cx="2044292" cy="127899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latin typeface="微软雅黑" panose="020B0503020204020204" pitchFamily="34" charset="-122"/>
              <a:ea typeface="微软雅黑" panose="020B0503020204020204" pitchFamily="34" charset="-122"/>
            </a:rPr>
            <a:t>Facebook</a:t>
          </a:r>
          <a:r>
            <a:rPr lang="zh-CN" altLang="en-US" sz="1300" kern="1200" dirty="0">
              <a:latin typeface="微软雅黑" panose="020B0503020204020204" pitchFamily="34" charset="-122"/>
              <a:ea typeface="微软雅黑" panose="020B0503020204020204" pitchFamily="34" charset="-122"/>
            </a:rPr>
            <a:t>旗下其他应用的数据（如</a:t>
          </a:r>
          <a:r>
            <a:rPr lang="en-US" altLang="zh-CN" sz="1300" kern="1200" dirty="0">
              <a:latin typeface="微软雅黑" panose="020B0503020204020204" pitchFamily="34" charset="-122"/>
              <a:ea typeface="微软雅黑" panose="020B0503020204020204" pitchFamily="34" charset="-122"/>
            </a:rPr>
            <a:t>Instagram, WhatsApp</a:t>
          </a:r>
          <a:r>
            <a:rPr lang="zh-CN" altLang="en-US" sz="1300" kern="1200" dirty="0">
              <a:latin typeface="微软雅黑" panose="020B0503020204020204" pitchFamily="34" charset="-122"/>
              <a:ea typeface="微软雅黑" panose="020B0503020204020204" pitchFamily="34" charset="-122"/>
            </a:rPr>
            <a:t>）</a:t>
          </a:r>
        </a:p>
      </dsp:txBody>
      <dsp:txXfrm>
        <a:off x="2174597" y="1975883"/>
        <a:ext cx="1969372" cy="1204075"/>
      </dsp:txXfrm>
    </dsp:sp>
    <dsp:sp modelId="{C2C7BC95-98CA-49CA-9B3B-54F4D20EE896}">
      <dsp:nvSpPr>
        <dsp:cNvPr id="0" name=""/>
        <dsp:cNvSpPr/>
      </dsp:nvSpPr>
      <dsp:spPr>
        <a:xfrm>
          <a:off x="4353150" y="869636"/>
          <a:ext cx="2044292" cy="94214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内部数据</a:t>
          </a:r>
        </a:p>
      </dsp:txBody>
      <dsp:txXfrm>
        <a:off x="4380745" y="897231"/>
        <a:ext cx="1989102" cy="886956"/>
      </dsp:txXfrm>
    </dsp:sp>
    <dsp:sp modelId="{28BCA232-303D-4D90-A99C-7B64E7C272BA}">
      <dsp:nvSpPr>
        <dsp:cNvPr id="0" name=""/>
        <dsp:cNvSpPr/>
      </dsp:nvSpPr>
      <dsp:spPr>
        <a:xfrm>
          <a:off x="4353150" y="1953631"/>
          <a:ext cx="2044292" cy="127899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1300" kern="1200" dirty="0">
              <a:latin typeface="微软雅黑" panose="020B0503020204020204" pitchFamily="34" charset="-122"/>
              <a:ea typeface="微软雅黑" panose="020B0503020204020204" pitchFamily="34" charset="-122"/>
            </a:rPr>
            <a:t>Facebook</a:t>
          </a:r>
          <a:r>
            <a:rPr lang="zh-CN" altLang="en-US" sz="1300" kern="1200" dirty="0">
              <a:latin typeface="微软雅黑" panose="020B0503020204020204" pitchFamily="34" charset="-122"/>
              <a:ea typeface="微软雅黑" panose="020B0503020204020204" pitchFamily="34" charset="-122"/>
            </a:rPr>
            <a:t>网页、应用上的数据</a:t>
          </a:r>
        </a:p>
        <a:p>
          <a:pPr marL="0" lvl="0" algn="ctr" defTabSz="1555750">
            <a:lnSpc>
              <a:spcPct val="90000"/>
            </a:lnSpc>
            <a:spcBef>
              <a:spcPct val="0"/>
            </a:spcBef>
            <a:spcAft>
              <a:spcPct val="35000"/>
            </a:spcAft>
            <a:buNone/>
          </a:pPr>
          <a:endParaRPr lang="zh-CN" altLang="en-US" sz="1300" kern="1200" dirty="0">
            <a:latin typeface="微软雅黑" panose="020B0503020204020204" pitchFamily="34" charset="-122"/>
            <a:ea typeface="微软雅黑" panose="020B0503020204020204" pitchFamily="34" charset="-122"/>
          </a:endParaRPr>
        </a:p>
      </dsp:txBody>
      <dsp:txXfrm>
        <a:off x="4390610" y="1991091"/>
        <a:ext cx="1969372" cy="1204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A3B3D-9C13-4B46-B14B-7B5404A3BC55}">
      <dsp:nvSpPr>
        <dsp:cNvPr id="0" name=""/>
        <dsp:cNvSpPr/>
      </dsp:nvSpPr>
      <dsp:spPr>
        <a:xfrm>
          <a:off x="1377717" y="594845"/>
          <a:ext cx="2225966" cy="33280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对于</a:t>
          </a:r>
          <a:r>
            <a:rPr lang="zh-CN" altLang="en-US" sz="1600" b="1" kern="1200" dirty="0">
              <a:solidFill>
                <a:schemeClr val="accent6">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违反数据处理原则</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200" dirty="0">
              <a:solidFill>
                <a:schemeClr val="accent6">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没有征得有效同意</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的行为：</a:t>
          </a:r>
          <a:endPar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l" defTabSz="711200">
            <a:lnSpc>
              <a:spcPct val="90000"/>
            </a:lnSpc>
            <a:spcBef>
              <a:spcPct val="0"/>
            </a:spcBef>
            <a:spcAft>
              <a:spcPct val="35000"/>
            </a:spcAft>
            <a:buFont typeface="Wingdings" panose="05000000000000000000" pitchFamily="2" charset="2"/>
            <a:buNone/>
          </a:pP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处罚可高达</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2000</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万欧元</a:t>
          </a:r>
          <a:endPar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l" defTabSz="711200">
            <a:lnSpc>
              <a:spcPct val="90000"/>
            </a:lnSpc>
            <a:spcBef>
              <a:spcPct val="0"/>
            </a:spcBef>
            <a:spcAft>
              <a:spcPct val="35000"/>
            </a:spcAft>
            <a:buFont typeface="Wingdings" panose="05000000000000000000" pitchFamily="2" charset="2"/>
            <a:buNone/>
          </a:pP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或收取全球营业额的至多</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4%</a:t>
          </a:r>
        </a:p>
        <a:p>
          <a:pPr marL="0" lvl="0" indent="0" algn="l" defTabSz="711200">
            <a:lnSpc>
              <a:spcPct val="90000"/>
            </a:lnSpc>
            <a:spcBef>
              <a:spcPct val="0"/>
            </a:spcBef>
            <a:spcAft>
              <a:spcPct val="35000"/>
            </a:spcAft>
            <a:buFont typeface="Wingdings" panose="05000000000000000000" pitchFamily="2" charset="2"/>
            <a:buNone/>
          </a:pP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取两者中较大值</a:t>
          </a:r>
          <a:endParaRPr lang="zh-CN" altLang="en-US" sz="1600" kern="1200" dirty="0">
            <a:latin typeface="微软雅黑" panose="020B0503020204020204" pitchFamily="34" charset="-122"/>
            <a:ea typeface="微软雅黑" panose="020B0503020204020204" pitchFamily="34" charset="-122"/>
          </a:endParaRPr>
        </a:p>
      </dsp:txBody>
      <dsp:txXfrm>
        <a:off x="1733872" y="594845"/>
        <a:ext cx="1869811" cy="3328043"/>
      </dsp:txXfrm>
    </dsp:sp>
    <dsp:sp modelId="{D394B870-5D64-4E02-B602-FF9D453B7731}">
      <dsp:nvSpPr>
        <dsp:cNvPr id="0" name=""/>
        <dsp:cNvSpPr/>
      </dsp:nvSpPr>
      <dsp:spPr>
        <a:xfrm>
          <a:off x="190535" y="1254"/>
          <a:ext cx="1483977" cy="14839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ts val="0"/>
            </a:spcAft>
            <a:buNone/>
          </a:pPr>
          <a:r>
            <a:rPr lang="en-US" altLang="zh-CN" sz="2800" kern="1200" dirty="0">
              <a:latin typeface="微软雅黑" panose="020B0503020204020204" pitchFamily="34" charset="-122"/>
              <a:ea typeface="微软雅黑" panose="020B0503020204020204" pitchFamily="34" charset="-122"/>
            </a:rPr>
            <a:t>GDPR</a:t>
          </a:r>
          <a:endParaRPr lang="zh-CN" altLang="en-US" sz="1800" u="none" kern="1200" dirty="0">
            <a:solidFill>
              <a:schemeClr val="bg1"/>
            </a:solidFill>
            <a:latin typeface="微软雅黑" panose="020B0503020204020204" pitchFamily="34" charset="-122"/>
            <a:ea typeface="微软雅黑" panose="020B0503020204020204" pitchFamily="34" charset="-122"/>
          </a:endParaRPr>
        </a:p>
      </dsp:txBody>
      <dsp:txXfrm>
        <a:off x="407858" y="218577"/>
        <a:ext cx="1049331" cy="1049331"/>
      </dsp:txXfrm>
    </dsp:sp>
    <dsp:sp modelId="{59626C8C-62F9-496F-9C1C-33CF3BDF380D}">
      <dsp:nvSpPr>
        <dsp:cNvPr id="0" name=""/>
        <dsp:cNvSpPr/>
      </dsp:nvSpPr>
      <dsp:spPr>
        <a:xfrm>
          <a:off x="5087661" y="594845"/>
          <a:ext cx="2225966" cy="3347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最高可达全球营业额的</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10%</a:t>
          </a:r>
        </a:p>
        <a:p>
          <a:pPr marL="0" lvl="0" indent="0" algn="l"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以及德国法下个人最高</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万欧元</a:t>
          </a:r>
          <a:endParaRPr lang="zh-CN" altLang="en-US" sz="1600" kern="1200" dirty="0">
            <a:latin typeface="微软雅黑" panose="020B0503020204020204" pitchFamily="34" charset="-122"/>
            <a:ea typeface="微软雅黑" panose="020B0503020204020204" pitchFamily="34" charset="-122"/>
          </a:endParaRPr>
        </a:p>
      </dsp:txBody>
      <dsp:txXfrm>
        <a:off x="5443816" y="594845"/>
        <a:ext cx="1869811" cy="3347864"/>
      </dsp:txXfrm>
    </dsp:sp>
    <dsp:sp modelId="{60A33154-8FF6-444B-81A1-A536A02E9D5B}">
      <dsp:nvSpPr>
        <dsp:cNvPr id="0" name=""/>
        <dsp:cNvSpPr/>
      </dsp:nvSpPr>
      <dsp:spPr>
        <a:xfrm>
          <a:off x="3900479" y="1254"/>
          <a:ext cx="1483977" cy="14839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latin typeface="微软雅黑" panose="020B0503020204020204" pitchFamily="34" charset="-122"/>
              <a:ea typeface="微软雅黑" panose="020B0503020204020204" pitchFamily="34" charset="-122"/>
            </a:rPr>
            <a:t>TFEU</a:t>
          </a:r>
          <a:endParaRPr lang="zh-CN" altLang="en-US" sz="2800" kern="1200" dirty="0">
            <a:latin typeface="微软雅黑" panose="020B0503020204020204" pitchFamily="34" charset="-122"/>
            <a:ea typeface="微软雅黑" panose="020B0503020204020204" pitchFamily="34" charset="-122"/>
          </a:endParaRPr>
        </a:p>
      </dsp:txBody>
      <dsp:txXfrm>
        <a:off x="4117802" y="218577"/>
        <a:ext cx="1049331" cy="1049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E1662-E680-4D82-A896-BAF6824F9412}">
      <dsp:nvSpPr>
        <dsp:cNvPr id="0" name=""/>
        <dsp:cNvSpPr/>
      </dsp:nvSpPr>
      <dsp:spPr>
        <a:xfrm>
          <a:off x="2464" y="492771"/>
          <a:ext cx="2154908" cy="2154908"/>
        </a:xfrm>
        <a:prstGeom prst="ellipse">
          <a:avLst/>
        </a:prstGeom>
        <a:solidFill>
          <a:schemeClr val="accent1">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18592" tIns="24130" rIns="118592"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微软雅黑" panose="020B0503020204020204" pitchFamily="34" charset="-122"/>
              <a:ea typeface="微软雅黑" panose="020B0503020204020204" pitchFamily="34" charset="-122"/>
            </a:rPr>
            <a:t>一事不再罚</a:t>
          </a:r>
          <a:endParaRPr lang="en-US" altLang="zh-CN" sz="1900" kern="1200" dirty="0">
            <a:latin typeface="微软雅黑" panose="020B0503020204020204" pitchFamily="34" charset="-122"/>
            <a:ea typeface="微软雅黑" panose="020B0503020204020204" pitchFamily="34" charset="-122"/>
          </a:endParaRPr>
        </a:p>
        <a:p>
          <a:pPr marL="0" lvl="0" indent="0" algn="ctr" defTabSz="844550">
            <a:lnSpc>
              <a:spcPct val="90000"/>
            </a:lnSpc>
            <a:spcBef>
              <a:spcPct val="0"/>
            </a:spcBef>
            <a:spcAft>
              <a:spcPct val="35000"/>
            </a:spcAft>
            <a:buNone/>
          </a:pPr>
          <a:r>
            <a:rPr lang="zh-CN" altLang="en-US" sz="1900" kern="1200" dirty="0">
              <a:latin typeface="微软雅黑" panose="020B0503020204020204" pitchFamily="34" charset="-122"/>
              <a:ea typeface="微软雅黑" panose="020B0503020204020204" pitchFamily="34" charset="-122"/>
            </a:rPr>
            <a:t>先到先得</a:t>
          </a:r>
          <a:endParaRPr lang="en-US" altLang="zh-CN" sz="1900" kern="1200" dirty="0">
            <a:latin typeface="微软雅黑" panose="020B0503020204020204" pitchFamily="34" charset="-122"/>
            <a:ea typeface="微软雅黑" panose="020B0503020204020204" pitchFamily="34" charset="-122"/>
          </a:endParaRPr>
        </a:p>
        <a:p>
          <a:pPr marL="0" lvl="0" indent="0" algn="ctr" defTabSz="844550">
            <a:lnSpc>
              <a:spcPct val="90000"/>
            </a:lnSpc>
            <a:spcBef>
              <a:spcPct val="0"/>
            </a:spcBef>
            <a:spcAft>
              <a:spcPct val="35000"/>
            </a:spcAft>
            <a:buNone/>
          </a:pPr>
          <a:r>
            <a:rPr lang="zh-CN" altLang="en-US" sz="1900" kern="1200" dirty="0">
              <a:latin typeface="微软雅黑" panose="020B0503020204020204" pitchFamily="34" charset="-122"/>
              <a:ea typeface="微软雅黑" panose="020B0503020204020204" pitchFamily="34" charset="-122"/>
            </a:rPr>
            <a:t>可移交</a:t>
          </a:r>
        </a:p>
      </dsp:txBody>
      <dsp:txXfrm>
        <a:off x="318043" y="808350"/>
        <a:ext cx="1523750" cy="1523750"/>
      </dsp:txXfrm>
    </dsp:sp>
    <dsp:sp modelId="{398765E6-6829-475D-A286-E67A67DB0D11}">
      <dsp:nvSpPr>
        <dsp:cNvPr id="0" name=""/>
        <dsp:cNvSpPr/>
      </dsp:nvSpPr>
      <dsp:spPr>
        <a:xfrm>
          <a:off x="1726391" y="492771"/>
          <a:ext cx="2154908" cy="2154908"/>
        </a:xfrm>
        <a:prstGeom prst="ellipse">
          <a:avLst/>
        </a:prstGeom>
        <a:solidFill>
          <a:schemeClr val="accent1">
            <a:shade val="80000"/>
            <a:alpha val="50000"/>
            <a:hueOff val="153123"/>
            <a:satOff val="-2196"/>
            <a:lumOff val="1280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18592" tIns="24130" rIns="118592"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微软雅黑" panose="020B0503020204020204" pitchFamily="34" charset="-122"/>
              <a:ea typeface="微软雅黑" panose="020B0503020204020204" pitchFamily="34" charset="-122"/>
            </a:rPr>
            <a:t>非罚款之外的处罚不适用</a:t>
          </a:r>
        </a:p>
      </dsp:txBody>
      <dsp:txXfrm>
        <a:off x="2041970" y="808350"/>
        <a:ext cx="1523750" cy="1523750"/>
      </dsp:txXfrm>
    </dsp:sp>
    <dsp:sp modelId="{FC24E944-BE35-4C2C-94ED-67EACF426F0C}">
      <dsp:nvSpPr>
        <dsp:cNvPr id="0" name=""/>
        <dsp:cNvSpPr/>
      </dsp:nvSpPr>
      <dsp:spPr>
        <a:xfrm>
          <a:off x="3450318" y="492771"/>
          <a:ext cx="2154908" cy="2154908"/>
        </a:xfrm>
        <a:prstGeom prst="ellipse">
          <a:avLst/>
        </a:prstGeom>
        <a:solidFill>
          <a:schemeClr val="accent1">
            <a:shade val="80000"/>
            <a:alpha val="50000"/>
            <a:hueOff val="306246"/>
            <a:satOff val="-4392"/>
            <a:lumOff val="2561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18592" tIns="24130" rIns="118592"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微软雅黑" panose="020B0503020204020204" pitchFamily="34" charset="-122"/>
              <a:ea typeface="微软雅黑" panose="020B0503020204020204" pitchFamily="34" charset="-122"/>
            </a:rPr>
            <a:t>反垄断特别考虑*</a:t>
          </a:r>
        </a:p>
      </dsp:txBody>
      <dsp:txXfrm>
        <a:off x="3765897" y="808350"/>
        <a:ext cx="1523750" cy="1523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1CFF8-101D-4CF9-851C-E25B8C6D03DD}">
      <dsp:nvSpPr>
        <dsp:cNvPr id="0" name=""/>
        <dsp:cNvSpPr/>
      </dsp:nvSpPr>
      <dsp:spPr>
        <a:xfrm>
          <a:off x="1518205" y="158298"/>
          <a:ext cx="3141616" cy="1091041"/>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4950AFEE-7579-4295-A40B-B98C12D5F951}">
      <dsp:nvSpPr>
        <dsp:cNvPr id="0" name=""/>
        <dsp:cNvSpPr/>
      </dsp:nvSpPr>
      <dsp:spPr>
        <a:xfrm>
          <a:off x="2789463" y="2829889"/>
          <a:ext cx="608840" cy="389657"/>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6BBCA276-AF36-41C4-AB0A-B2C6604762F8}">
      <dsp:nvSpPr>
        <dsp:cNvPr id="0" name=""/>
        <dsp:cNvSpPr/>
      </dsp:nvSpPr>
      <dsp:spPr>
        <a:xfrm>
          <a:off x="1632667" y="3141616"/>
          <a:ext cx="2922433" cy="73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solidFill>
                <a:schemeClr val="tx2"/>
              </a:solidFill>
              <a:latin typeface="微软雅黑" panose="020B0503020204020204" pitchFamily="34" charset="-122"/>
              <a:ea typeface="微软雅黑" panose="020B0503020204020204" pitchFamily="34" charset="-122"/>
            </a:rPr>
            <a:t>排除或限制竞争？</a:t>
          </a:r>
        </a:p>
      </dsp:txBody>
      <dsp:txXfrm>
        <a:off x="1632667" y="3141616"/>
        <a:ext cx="2922433" cy="730608"/>
      </dsp:txXfrm>
    </dsp:sp>
    <dsp:sp modelId="{0F5B713E-1C49-47F4-8436-B1E64B9C564A}">
      <dsp:nvSpPr>
        <dsp:cNvPr id="0" name=""/>
        <dsp:cNvSpPr/>
      </dsp:nvSpPr>
      <dsp:spPr>
        <a:xfrm>
          <a:off x="2660389" y="1333603"/>
          <a:ext cx="1095912" cy="10959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歧视行为</a:t>
          </a:r>
        </a:p>
      </dsp:txBody>
      <dsp:txXfrm>
        <a:off x="2820882" y="1494096"/>
        <a:ext cx="774926" cy="774926"/>
      </dsp:txXfrm>
    </dsp:sp>
    <dsp:sp modelId="{673F1E0F-4845-4EFA-9DA5-E3CF843D30EC}">
      <dsp:nvSpPr>
        <dsp:cNvPr id="0" name=""/>
        <dsp:cNvSpPr/>
      </dsp:nvSpPr>
      <dsp:spPr>
        <a:xfrm>
          <a:off x="2001740" y="720465"/>
          <a:ext cx="913465" cy="8960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算法</a:t>
          </a:r>
        </a:p>
      </dsp:txBody>
      <dsp:txXfrm>
        <a:off x="2135514" y="851688"/>
        <a:ext cx="645917" cy="633604"/>
      </dsp:txXfrm>
    </dsp:sp>
    <dsp:sp modelId="{4DF68F73-CF2C-4C2E-96FB-597F8778B5D6}">
      <dsp:nvSpPr>
        <dsp:cNvPr id="0" name=""/>
        <dsp:cNvSpPr/>
      </dsp:nvSpPr>
      <dsp:spPr>
        <a:xfrm>
          <a:off x="2947142" y="190775"/>
          <a:ext cx="1228868" cy="113865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数据</a:t>
          </a:r>
        </a:p>
      </dsp:txBody>
      <dsp:txXfrm>
        <a:off x="3127106" y="357527"/>
        <a:ext cx="868940" cy="805149"/>
      </dsp:txXfrm>
    </dsp:sp>
    <dsp:sp modelId="{A685961E-292B-49CE-A296-BAAF39FD2ABD}">
      <dsp:nvSpPr>
        <dsp:cNvPr id="0" name=""/>
        <dsp:cNvSpPr/>
      </dsp:nvSpPr>
      <dsp:spPr>
        <a:xfrm>
          <a:off x="1390563" y="0"/>
          <a:ext cx="3409505" cy="272760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E5B89-8156-4C0E-B240-6692291D96CE}">
      <dsp:nvSpPr>
        <dsp:cNvPr id="0" name=""/>
        <dsp:cNvSpPr/>
      </dsp:nvSpPr>
      <dsp:spPr>
        <a:xfrm>
          <a:off x="710477" y="940"/>
          <a:ext cx="3112442" cy="175970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latin typeface="微软雅黑" panose="020B0503020204020204" pitchFamily="34" charset="-122"/>
              <a:ea typeface="微软雅黑" panose="020B0503020204020204" pitchFamily="34" charset="-122"/>
            </a:rPr>
            <a:t>职场社交网络市场</a:t>
          </a:r>
        </a:p>
      </dsp:txBody>
      <dsp:txXfrm>
        <a:off x="762017" y="52480"/>
        <a:ext cx="3009362" cy="1656628"/>
      </dsp:txXfrm>
    </dsp:sp>
    <dsp:sp modelId="{6BAE502C-2F29-4263-B1CE-675E52F78B8B}">
      <dsp:nvSpPr>
        <dsp:cNvPr id="0" name=""/>
        <dsp:cNvSpPr/>
      </dsp:nvSpPr>
      <dsp:spPr>
        <a:xfrm rot="5400000">
          <a:off x="2060047" y="1788201"/>
          <a:ext cx="413302" cy="49596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5400000">
        <a:off x="2117910" y="1829531"/>
        <a:ext cx="297578" cy="289311"/>
      </dsp:txXfrm>
    </dsp:sp>
    <dsp:sp modelId="{DEFA389A-DFC1-422B-BA9C-009958D50D61}">
      <dsp:nvSpPr>
        <dsp:cNvPr id="0" name=""/>
        <dsp:cNvSpPr/>
      </dsp:nvSpPr>
      <dsp:spPr>
        <a:xfrm>
          <a:off x="1274773" y="2311717"/>
          <a:ext cx="1983850" cy="1102139"/>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latin typeface="微软雅黑" panose="020B0503020204020204" pitchFamily="34" charset="-122"/>
              <a:ea typeface="微软雅黑" panose="020B0503020204020204" pitchFamily="34" charset="-122"/>
            </a:rPr>
            <a:t>职业数据分析市场</a:t>
          </a:r>
        </a:p>
      </dsp:txBody>
      <dsp:txXfrm>
        <a:off x="1307054" y="2343998"/>
        <a:ext cx="1919288" cy="1037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96C25-A391-4AB0-B4AC-9B510691A6FC}">
      <dsp:nvSpPr>
        <dsp:cNvPr id="0" name=""/>
        <dsp:cNvSpPr/>
      </dsp:nvSpPr>
      <dsp:spPr>
        <a:xfrm>
          <a:off x="3156" y="48504"/>
          <a:ext cx="3412367" cy="254726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a:latin typeface="Microsoft YaHei" panose="020B0503020204020204" pitchFamily="34" charset="-122"/>
              <a:ea typeface="Microsoft YaHei" panose="020B0503020204020204" pitchFamily="34" charset="-122"/>
            </a:rPr>
            <a:t>Power Ventures</a:t>
          </a:r>
          <a:r>
            <a:rPr lang="zh-CN" altLang="en-US" sz="1600" kern="1200" dirty="0">
              <a:latin typeface="Microsoft YaHei" panose="020B0503020204020204" pitchFamily="34" charset="-122"/>
              <a:ea typeface="Microsoft YaHei" panose="020B0503020204020204" pitchFamily="34" charset="-122"/>
            </a:rPr>
            <a:t>与</a:t>
          </a:r>
          <a:r>
            <a:rPr lang="en-US" altLang="zh-CN" sz="1600" kern="1200" dirty="0">
              <a:latin typeface="Microsoft YaHei" panose="020B0503020204020204" pitchFamily="34" charset="-122"/>
              <a:ea typeface="Microsoft YaHei" panose="020B0503020204020204" pitchFamily="34" charset="-122"/>
            </a:rPr>
            <a:t>Facebook</a:t>
          </a:r>
          <a:r>
            <a:rPr lang="zh-CN" altLang="en-US" sz="1600" kern="1200" dirty="0">
              <a:latin typeface="Microsoft YaHei" panose="020B0503020204020204" pitchFamily="34" charset="-122"/>
              <a:ea typeface="Microsoft YaHei" panose="020B0503020204020204" pitchFamily="34" charset="-122"/>
            </a:rPr>
            <a:t>直接构成竞争关系</a:t>
          </a: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a:latin typeface="Microsoft YaHei" panose="020B0503020204020204" pitchFamily="34" charset="-122"/>
              <a:ea typeface="Microsoft YaHei" panose="020B0503020204020204" pitchFamily="34" charset="-122"/>
            </a:rPr>
            <a:t>Power Ventures</a:t>
          </a:r>
          <a:r>
            <a:rPr lang="zh-CN" altLang="en-US" sz="1600" kern="1200" dirty="0">
              <a:latin typeface="Microsoft YaHei" panose="020B0503020204020204" pitchFamily="34" charset="-122"/>
              <a:ea typeface="Microsoft YaHei" panose="020B0503020204020204" pitchFamily="34" charset="-122"/>
            </a:rPr>
            <a:t>所获取的数据，即用户的好友列表，并不是完全公开的数据，需要登陆账户才可查看</a:t>
          </a:r>
          <a:endParaRPr lang="zh-CN" altLang="en-US" sz="1600" kern="1200" dirty="0"/>
        </a:p>
      </dsp:txBody>
      <dsp:txXfrm>
        <a:off x="62841" y="108189"/>
        <a:ext cx="3292997" cy="2487575"/>
      </dsp:txXfrm>
    </dsp:sp>
    <dsp:sp modelId="{E1C47D32-1B10-4BA7-BE4F-B5D547E61F3F}">
      <dsp:nvSpPr>
        <dsp:cNvPr id="0" name=""/>
        <dsp:cNvSpPr/>
      </dsp:nvSpPr>
      <dsp:spPr>
        <a:xfrm>
          <a:off x="3156" y="2595764"/>
          <a:ext cx="3412367" cy="10953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altLang="zh-CN" sz="1800" kern="1200" dirty="0">
              <a:latin typeface="Microsoft YaHei" panose="020B0503020204020204" pitchFamily="34" charset="-122"/>
              <a:ea typeface="Microsoft YaHei" panose="020B0503020204020204" pitchFamily="34" charset="-122"/>
            </a:rPr>
            <a:t>Facebook v. Power Ventures</a:t>
          </a:r>
          <a:endParaRPr lang="zh-CN" altLang="en-US" sz="1800" kern="1200" dirty="0"/>
        </a:p>
      </dsp:txBody>
      <dsp:txXfrm>
        <a:off x="3156" y="2595764"/>
        <a:ext cx="2403075" cy="1095321"/>
      </dsp:txXfrm>
    </dsp:sp>
    <dsp:sp modelId="{92724140-FF17-4902-8275-804ABFF01A2C}">
      <dsp:nvSpPr>
        <dsp:cNvPr id="0" name=""/>
        <dsp:cNvSpPr/>
      </dsp:nvSpPr>
      <dsp:spPr>
        <a:xfrm>
          <a:off x="2502762" y="2769746"/>
          <a:ext cx="1194328" cy="1194328"/>
        </a:xfrm>
        <a:prstGeom prst="ellipse">
          <a:avLst/>
        </a:prstGeom>
        <a:blipFill rotWithShape="1">
          <a:blip xmlns:r="http://schemas.openxmlformats.org/officeDocument/2006/relationships" r:embed="rId1"/>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EA9CE-49C0-445E-AE39-D0A50D7EAAF4}">
      <dsp:nvSpPr>
        <dsp:cNvPr id="0" name=""/>
        <dsp:cNvSpPr/>
      </dsp:nvSpPr>
      <dsp:spPr>
        <a:xfrm>
          <a:off x="3992978" y="48504"/>
          <a:ext cx="3412367" cy="254726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a:latin typeface="Microsoft YaHei" panose="020B0503020204020204" pitchFamily="34" charset="-122"/>
              <a:ea typeface="Microsoft YaHei" panose="020B0503020204020204" pitchFamily="34" charset="-122"/>
            </a:rPr>
            <a:t>hiQ</a:t>
          </a:r>
          <a:r>
            <a:rPr lang="zh-CN" altLang="en-US" sz="1600" kern="1200" dirty="0">
              <a:latin typeface="Microsoft YaHei" panose="020B0503020204020204" pitchFamily="34" charset="-122"/>
              <a:ea typeface="Microsoft YaHei" panose="020B0503020204020204" pitchFamily="34" charset="-122"/>
            </a:rPr>
            <a:t>并不与在 </a:t>
          </a:r>
          <a:r>
            <a:rPr lang="en-US" altLang="zh-CN" sz="1600" kern="1200" dirty="0">
              <a:latin typeface="Microsoft YaHei" panose="020B0503020204020204" pitchFamily="34" charset="-122"/>
              <a:ea typeface="Microsoft YaHei" panose="020B0503020204020204" pitchFamily="34" charset="-122"/>
            </a:rPr>
            <a:t>LinkedIn</a:t>
          </a:r>
          <a:r>
            <a:rPr lang="zh-CN" altLang="en-US" sz="1600" kern="1200" dirty="0">
              <a:latin typeface="Microsoft YaHei" panose="020B0503020204020204" pitchFamily="34" charset="-122"/>
              <a:ea typeface="Microsoft YaHei" panose="020B0503020204020204" pitchFamily="34" charset="-122"/>
            </a:rPr>
            <a:t>主营的职场社交市场上，</a:t>
          </a:r>
          <a:r>
            <a:rPr lang="en-US" altLang="en-US" sz="1600" kern="1200" dirty="0" err="1">
              <a:latin typeface="Microsoft YaHei" panose="020B0503020204020204" pitchFamily="34" charset="-122"/>
              <a:ea typeface="Microsoft YaHei" panose="020B0503020204020204" pitchFamily="34" charset="-122"/>
            </a:rPr>
            <a:t>hiQ</a:t>
          </a:r>
          <a:r>
            <a:rPr lang="zh-CN" altLang="en-US" sz="1600" kern="1200" dirty="0">
              <a:latin typeface="Microsoft YaHei" panose="020B0503020204020204" pitchFamily="34" charset="-122"/>
              <a:ea typeface="Microsoft YaHei" panose="020B0503020204020204" pitchFamily="34" charset="-122"/>
            </a:rPr>
            <a:t>并不与 </a:t>
          </a:r>
          <a:r>
            <a:rPr lang="en-US" altLang="en-US" sz="1600" kern="1200" dirty="0">
              <a:latin typeface="Microsoft YaHei" panose="020B0503020204020204" pitchFamily="34" charset="-122"/>
              <a:ea typeface="Microsoft YaHei" panose="020B0503020204020204" pitchFamily="34" charset="-122"/>
            </a:rPr>
            <a:t>LinkedIn</a:t>
          </a:r>
          <a:r>
            <a:rPr lang="zh-CN" altLang="en-US" sz="1600" kern="1200" dirty="0">
              <a:latin typeface="Microsoft YaHei" panose="020B0503020204020204" pitchFamily="34" charset="-122"/>
              <a:ea typeface="Microsoft YaHei" panose="020B0503020204020204" pitchFamily="34" charset="-122"/>
            </a:rPr>
            <a:t>直接竞争，而是在关联市场上开展业务</a:t>
          </a: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a:latin typeface="Microsoft YaHei" panose="020B0503020204020204" pitchFamily="34" charset="-122"/>
              <a:ea typeface="Microsoft YaHei" panose="020B0503020204020204" pitchFamily="34" charset="-122"/>
            </a:rPr>
            <a:t>hiQ</a:t>
          </a:r>
          <a:r>
            <a:rPr lang="zh-CN" altLang="en-US" sz="1600" kern="1200" dirty="0">
              <a:latin typeface="Microsoft YaHei" panose="020B0503020204020204" pitchFamily="34" charset="-122"/>
              <a:ea typeface="Microsoft YaHei" panose="020B0503020204020204" pitchFamily="34" charset="-122"/>
            </a:rPr>
            <a:t>所抓取的数据，属于</a:t>
          </a:r>
          <a:r>
            <a:rPr lang="en-US" altLang="zh-CN" sz="1600" kern="1200" dirty="0">
              <a:latin typeface="Microsoft YaHei" panose="020B0503020204020204" pitchFamily="34" charset="-122"/>
              <a:ea typeface="Microsoft YaHei" panose="020B0503020204020204" pitchFamily="34" charset="-122"/>
            </a:rPr>
            <a:t>LinkedIn</a:t>
          </a:r>
          <a:r>
            <a:rPr lang="zh-CN" altLang="en-US" sz="1600" kern="1200" dirty="0">
              <a:latin typeface="Microsoft YaHei" panose="020B0503020204020204" pitchFamily="34" charset="-122"/>
              <a:ea typeface="Microsoft YaHei" panose="020B0503020204020204" pitchFamily="34" charset="-122"/>
            </a:rPr>
            <a:t>对外公开的信息。</a:t>
          </a:r>
          <a:endParaRPr lang="zh-CN" altLang="en-US" sz="1600" kern="1200" dirty="0"/>
        </a:p>
      </dsp:txBody>
      <dsp:txXfrm>
        <a:off x="4052663" y="108189"/>
        <a:ext cx="3292997" cy="2487575"/>
      </dsp:txXfrm>
    </dsp:sp>
    <dsp:sp modelId="{EF92AB30-B640-4371-BDC0-9C74AC114487}">
      <dsp:nvSpPr>
        <dsp:cNvPr id="0" name=""/>
        <dsp:cNvSpPr/>
      </dsp:nvSpPr>
      <dsp:spPr>
        <a:xfrm>
          <a:off x="3992978" y="2595764"/>
          <a:ext cx="3412367" cy="10953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altLang="zh-CN" sz="1800" kern="1200" dirty="0">
              <a:latin typeface="Microsoft YaHei" panose="020B0503020204020204" pitchFamily="34" charset="-122"/>
              <a:ea typeface="Microsoft YaHei" panose="020B0503020204020204" pitchFamily="34" charset="-122"/>
              <a:cs typeface="+mn-cs"/>
            </a:rPr>
            <a:t>hiQ v. LinkedIn</a:t>
          </a:r>
          <a:endParaRPr lang="zh-CN" altLang="en-US" sz="1800" kern="1200" dirty="0">
            <a:latin typeface="Microsoft YaHei" panose="020B0503020204020204" pitchFamily="34" charset="-122"/>
            <a:ea typeface="Microsoft YaHei" panose="020B0503020204020204" pitchFamily="34" charset="-122"/>
            <a:cs typeface="+mn-cs"/>
          </a:endParaRPr>
        </a:p>
      </dsp:txBody>
      <dsp:txXfrm>
        <a:off x="3992978" y="2595764"/>
        <a:ext cx="2403075" cy="1095321"/>
      </dsp:txXfrm>
    </dsp:sp>
    <dsp:sp modelId="{47F7B72D-2F12-4511-BEDF-4932832CEE96}">
      <dsp:nvSpPr>
        <dsp:cNvPr id="0" name=""/>
        <dsp:cNvSpPr/>
      </dsp:nvSpPr>
      <dsp:spPr>
        <a:xfrm>
          <a:off x="6492584" y="2769746"/>
          <a:ext cx="1194328" cy="1194328"/>
        </a:xfrm>
        <a:prstGeom prst="ellipse">
          <a:avLst/>
        </a:prstGeom>
        <a:blipFill rotWithShape="1">
          <a:blip xmlns:r="http://schemas.openxmlformats.org/officeDocument/2006/relationships" r:embed="rId2"/>
          <a:srcRect/>
          <a:stretch>
            <a:fillRect l="-39000" r="-39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601A1-83A3-4E79-9A6D-065663FE0F6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3BFAA-0F8A-4D81-ACC1-E9B153F99C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6" Type="http://schemas.openxmlformats.org/officeDocument/2006/relationships/hyperlink" Target="https://gdpr-info.eu/art-9-gdpr/" TargetMode="External"/><Relationship Id="rId5" Type="http://schemas.openxmlformats.org/officeDocument/2006/relationships/hyperlink" Target="https://gdpr-info.eu/art-7-gdpr/" TargetMode="External"/><Relationship Id="rId4" Type="http://schemas.openxmlformats.org/officeDocument/2006/relationships/hyperlink" Target="https://gdpr-info.eu/art-6-gdpr/" TargetMode="External"/><Relationship Id="rId3" Type="http://schemas.openxmlformats.org/officeDocument/2006/relationships/hyperlink" Target="https://gdpr-info.eu/art-5-gdpr/" TargetMode="Externa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D601130-0E12-CA45-900E-21239E837B66}"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i="0" u="sng" dirty="0">
                <a:solidFill>
                  <a:srgbClr val="333333"/>
                </a:solidFill>
                <a:effectLst/>
                <a:latin typeface="Roboto-Light"/>
              </a:rPr>
              <a:t>GDPR article 83, section 5</a:t>
            </a:r>
            <a:r>
              <a:rPr lang="en-US" altLang="zh-CN" b="0" i="0" dirty="0">
                <a:solidFill>
                  <a:srgbClr val="333333"/>
                </a:solidFill>
                <a:effectLst/>
                <a:latin typeface="Roboto-Light"/>
              </a:rPr>
              <a:t>: ”Infringements of the following provisions shall, in accordance with paragraph 2, be subject to administrative fines up to 20 000 000 EUR, or in the case of an undertaking, up to 4 % of the total worldwide annual turnover of the preceding financial year, whichever is higher: (a) </a:t>
            </a:r>
            <a:r>
              <a:rPr lang="en-US" altLang="zh-CN" b="0" i="0" dirty="0">
                <a:solidFill>
                  <a:srgbClr val="333333"/>
                </a:solidFill>
                <a:effectLst/>
                <a:latin typeface="inherit"/>
              </a:rPr>
              <a:t>the basic principles for processing, including conditions for consent, pursuant to </a:t>
            </a:r>
            <a:r>
              <a:rPr lang="en-US" altLang="zh-CN" b="0" i="0" u="none" strike="noStrike" dirty="0">
                <a:solidFill>
                  <a:srgbClr val="0061A1"/>
                </a:solidFill>
                <a:effectLst/>
                <a:latin typeface="inherit"/>
                <a:hlinkClick r:id="rId3"/>
              </a:rPr>
              <a:t>Articles 5</a:t>
            </a:r>
            <a:r>
              <a:rPr lang="en-US" altLang="zh-CN" b="0" i="0" dirty="0">
                <a:solidFill>
                  <a:srgbClr val="333333"/>
                </a:solidFill>
                <a:effectLst/>
                <a:latin typeface="inherit"/>
              </a:rPr>
              <a:t>, </a:t>
            </a:r>
            <a:r>
              <a:rPr lang="en-US" altLang="zh-CN" b="0" i="0" u="none" strike="noStrike" dirty="0">
                <a:solidFill>
                  <a:srgbClr val="0061A1"/>
                </a:solidFill>
                <a:effectLst/>
                <a:latin typeface="inherit"/>
                <a:hlinkClick r:id="rId4"/>
              </a:rPr>
              <a:t>6</a:t>
            </a:r>
            <a:r>
              <a:rPr lang="en-US" altLang="zh-CN" b="0" i="0" dirty="0">
                <a:solidFill>
                  <a:srgbClr val="333333"/>
                </a:solidFill>
                <a:effectLst/>
                <a:latin typeface="inherit"/>
              </a:rPr>
              <a:t>, </a:t>
            </a:r>
            <a:r>
              <a:rPr lang="en-US" altLang="zh-CN" b="0" i="0" u="none" strike="noStrike" dirty="0">
                <a:solidFill>
                  <a:srgbClr val="0061A1"/>
                </a:solidFill>
                <a:effectLst/>
                <a:latin typeface="inherit"/>
                <a:hlinkClick r:id="rId5"/>
              </a:rPr>
              <a:t>7 </a:t>
            </a:r>
            <a:r>
              <a:rPr lang="en-US" altLang="zh-CN" b="0" i="0" dirty="0">
                <a:solidFill>
                  <a:srgbClr val="333333"/>
                </a:solidFill>
                <a:effectLst/>
                <a:latin typeface="inherit"/>
              </a:rPr>
              <a:t>and </a:t>
            </a:r>
            <a:r>
              <a:rPr lang="en-US" altLang="zh-CN" b="0" i="0" u="none" strike="noStrike" dirty="0">
                <a:solidFill>
                  <a:srgbClr val="0061A1"/>
                </a:solidFill>
                <a:effectLst/>
                <a:latin typeface="inherit"/>
                <a:hlinkClick r:id="rId6"/>
              </a:rPr>
              <a:t>9</a:t>
            </a:r>
            <a:r>
              <a:rPr lang="en-US" altLang="zh-CN" b="0" i="0" dirty="0">
                <a:solidFill>
                  <a:srgbClr val="333333"/>
                </a:solidFill>
                <a:effectLst/>
                <a:latin typeface="inherit"/>
              </a:rPr>
              <a:t>;”</a:t>
            </a:r>
            <a:endParaRPr lang="en-US" altLang="zh-CN" b="0" i="0" dirty="0">
              <a:solidFill>
                <a:srgbClr val="333333"/>
              </a:solidFill>
              <a:effectLst/>
              <a:latin typeface="inherit"/>
            </a:endParaRPr>
          </a:p>
          <a:p>
            <a:endParaRPr lang="zh-CN" altLang="en-US" dirty="0"/>
          </a:p>
        </p:txBody>
      </p:sp>
      <p:sp>
        <p:nvSpPr>
          <p:cNvPr id="4" name="灯片编号占位符 3"/>
          <p:cNvSpPr>
            <a:spLocks noGrp="1"/>
          </p:cNvSpPr>
          <p:nvPr>
            <p:ph type="sldNum" sz="quarter" idx="5"/>
          </p:nvPr>
        </p:nvSpPr>
        <p:spPr/>
        <p:txBody>
          <a:bodyPr/>
          <a:lstStyle/>
          <a:p>
            <a:fld id="{7573BFAA-0F8A-4D81-ACC1-E9B153F99C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Epic</a:t>
            </a:r>
            <a:r>
              <a:rPr lang="zh-CN" altLang="en-US" dirty="0"/>
              <a:t>在三步分析（</a:t>
            </a:r>
            <a:r>
              <a:rPr lang="en-US" altLang="zh-CN" dirty="0"/>
              <a:t>burden shifting</a:t>
            </a:r>
            <a:r>
              <a:rPr lang="zh-CN" altLang="en-US" dirty="0"/>
              <a:t>）的第一步就失败了，没有能够证明苹果公司的行为存在显著限制竞争效果。不过法院继续讨论了苹果公司主张的正当化事由，并且表示初步认可。</a:t>
            </a:r>
            <a:endParaRPr lang="en-US" altLang="zh-CN" dirty="0"/>
          </a:p>
        </p:txBody>
      </p:sp>
      <p:sp>
        <p:nvSpPr>
          <p:cNvPr id="4" name="灯片编号占位符 3"/>
          <p:cNvSpPr>
            <a:spLocks noGrp="1"/>
          </p:cNvSpPr>
          <p:nvPr>
            <p:ph type="sldNum" sz="quarter" idx="5"/>
          </p:nvPr>
        </p:nvSpPr>
        <p:spPr/>
        <p:txBody>
          <a:bodyPr/>
          <a:lstStyle/>
          <a:p>
            <a:fld id="{7573BFAA-0F8A-4D81-ACC1-E9B153F99C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数据和算法的结合，是否构成反垄断还存在争议。部分学者认为，平台对数据的使用，取决于其算法的优化程度，持有大数据本身不能说明问题。</a:t>
            </a:r>
            <a:endParaRPr lang="en-US" altLang="zh-CN" dirty="0"/>
          </a:p>
          <a:p>
            <a:r>
              <a:rPr lang="zh-CN" altLang="en-US" dirty="0"/>
              <a:t>欧盟此次调查，更加关注亚马逊的双重身份（平台经营者</a:t>
            </a:r>
            <a:r>
              <a:rPr lang="en-US" altLang="zh-CN" dirty="0"/>
              <a:t>+</a:t>
            </a:r>
            <a:r>
              <a:rPr lang="zh-CN" altLang="en-US" dirty="0"/>
              <a:t>销售者），似乎并不是针对算法和数据本身。</a:t>
            </a:r>
            <a:endParaRPr lang="zh-CN" altLang="en-US" dirty="0"/>
          </a:p>
        </p:txBody>
      </p:sp>
      <p:sp>
        <p:nvSpPr>
          <p:cNvPr id="4" name="灯片编号占位符 3"/>
          <p:cNvSpPr>
            <a:spLocks noGrp="1"/>
          </p:cNvSpPr>
          <p:nvPr>
            <p:ph type="sldNum" sz="quarter" idx="5"/>
          </p:nvPr>
        </p:nvSpPr>
        <p:spPr/>
        <p:txBody>
          <a:bodyPr/>
          <a:lstStyle/>
          <a:p>
            <a:fld id="{7573BFAA-0F8A-4D81-ACC1-E9B153F99C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谷歌提供的抗辩事由均未被采纳，包括：“</a:t>
            </a:r>
            <a:r>
              <a:rPr lang="zh-CN" altLang="en-US" b="0" i="0" dirty="0">
                <a:solidFill>
                  <a:srgbClr val="444444"/>
                </a:solidFill>
                <a:effectLst/>
                <a:latin typeface="微软雅黑" panose="020B0503020204020204" pitchFamily="34" charset="-122"/>
                <a:ea typeface="微软雅黑" panose="020B0503020204020204" pitchFamily="34" charset="-122"/>
              </a:rPr>
              <a:t>第一，谷歌的涉案行为可能会封锁其他购物比较服务，致使商家的进驻成本变高，消费者价格上涨，并减少购物比较服务市场上的创新。第二，谷歌的涉案行为将可能限制消费者获取更多的购物比较服务。第三，尽管谷歌辩称没有任何竞争对手终止其服务并退出竞争，但如果没有谷歌的限制性行为，那么其竞争对手将可能变得更加强大且富有竞争力。”</a:t>
            </a:r>
            <a:endParaRPr lang="zh-CN" altLang="en-US" dirty="0"/>
          </a:p>
        </p:txBody>
      </p:sp>
      <p:sp>
        <p:nvSpPr>
          <p:cNvPr id="4" name="灯片编号占位符 3"/>
          <p:cNvSpPr>
            <a:spLocks noGrp="1"/>
          </p:cNvSpPr>
          <p:nvPr>
            <p:ph type="sldNum" sz="quarter" idx="5"/>
          </p:nvPr>
        </p:nvSpPr>
        <p:spPr/>
        <p:txBody>
          <a:bodyPr/>
          <a:lstStyle/>
          <a:p>
            <a:fld id="{7573BFAA-0F8A-4D81-ACC1-E9B153F99C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LinkedIn</a:t>
            </a:r>
            <a:r>
              <a:rPr lang="zh-CN" altLang="en-US" dirty="0"/>
              <a:t>起诉的主要内容是，</a:t>
            </a:r>
            <a:r>
              <a:rPr lang="en-US" altLang="zh-CN" dirty="0"/>
              <a:t>hiQ</a:t>
            </a:r>
            <a:r>
              <a:rPr lang="zh-CN" altLang="en-US" dirty="0"/>
              <a:t>违反了领英的用户协议和使用条款，不当使用领英的数据。</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u="sng" dirty="0">
                <a:solidFill>
                  <a:srgbClr val="4472C4">
                    <a:lumMod val="50000"/>
                  </a:srgbClr>
                </a:solidFill>
                <a:latin typeface="微软雅黑" panose="020B0503020204020204" pitchFamily="34" charset="-122"/>
                <a:ea typeface="微软雅黑" panose="020B0503020204020204" pitchFamily="34" charset="-122"/>
              </a:rPr>
              <a:t>Investigation of Competition on Digital Market</a:t>
            </a:r>
            <a:r>
              <a:rPr lang="zh-CN" altLang="en-US" sz="1200" dirty="0">
                <a:solidFill>
                  <a:srgbClr val="4472C4">
                    <a:lumMod val="50000"/>
                  </a:srgbClr>
                </a:solidFill>
                <a:latin typeface="微软雅黑" panose="020B0503020204020204" pitchFamily="34" charset="-122"/>
                <a:ea typeface="微软雅黑" panose="020B0503020204020204" pitchFamily="34" charset="-122"/>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address this concern, the Subcommittee recommends that Congress consider revitalizing the</a:t>
            </a:r>
            <a:r>
              <a:rPr lang="zh-CN" altLang="zh-CN" sz="12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essential facilities” doctrine, the legal requirement that dominant firms provide access to their infrastructural services or facilities on a nondiscriminatory basis.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Power venture</a:t>
            </a:r>
            <a:r>
              <a:rPr lang="zh-CN" altLang="en-US" dirty="0"/>
              <a:t>一案的法院在说理中，认为</a:t>
            </a:r>
            <a:r>
              <a:rPr lang="en-US" altLang="zh-CN" dirty="0"/>
              <a:t>Facebook</a:t>
            </a:r>
            <a:r>
              <a:rPr lang="zh-CN" altLang="en-US" dirty="0"/>
              <a:t>有权管理自己的网站与数据，不会涉及任何竞争法的问题。</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Font typeface="Wingdings" panose="05000000000000000000" pitchFamily="2" charset="2"/>
              <a:buChar char="l"/>
            </a:pPr>
            <a:r>
              <a:rPr lang="zh-CN" altLang="en-US" dirty="0"/>
              <a:t>程序部分（禁止</a:t>
            </a:r>
            <a:r>
              <a:rPr lang="en-US" altLang="zh-CN" dirty="0"/>
              <a:t>Facebook</a:t>
            </a:r>
            <a:r>
              <a:rPr lang="zh-CN" altLang="en-US" dirty="0"/>
              <a:t>继续收集数据的命令、</a:t>
            </a:r>
            <a:r>
              <a:rPr lang="en-US" altLang="zh-CN" dirty="0"/>
              <a:t>interim relief</a:t>
            </a:r>
            <a:r>
              <a:rPr lang="zh-CN" altLang="en-US" dirty="0"/>
              <a:t>）：</a:t>
            </a:r>
            <a:r>
              <a:rPr lang="en-US" altLang="zh-CN" dirty="0"/>
              <a:t>FCO</a:t>
            </a:r>
            <a:r>
              <a:rPr lang="zh-CN" altLang="en-US" dirty="0"/>
              <a:t>发出禁令</a:t>
            </a:r>
            <a:r>
              <a:rPr lang="en-US" altLang="zh-CN" dirty="0"/>
              <a:t>—Facebook</a:t>
            </a:r>
            <a:r>
              <a:rPr lang="zh-CN" altLang="en-US" dirty="0"/>
              <a:t>针对这一禁令上诉</a:t>
            </a:r>
            <a:r>
              <a:rPr lang="en-US" altLang="zh-CN" dirty="0"/>
              <a:t>—</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杜塞尔多夫法院裁定暂缓执行</a:t>
            </a:r>
            <a:r>
              <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德国最高院驳回，禁令继续执行</a:t>
            </a:r>
            <a:endPar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endParaRPr>
          </a:p>
          <a:p>
            <a:pPr marL="228600" indent="-228600">
              <a:buFont typeface="Wingdings" panose="05000000000000000000" pitchFamily="2" charset="2"/>
              <a:buChar char="l"/>
            </a:pP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实体部分（</a:t>
            </a:r>
            <a:r>
              <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rPr>
              <a:t>Facebook</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是否构成滥用）：</a:t>
            </a:r>
            <a:r>
              <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rPr>
              <a:t>FCO</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得出调查结论</a:t>
            </a:r>
            <a:r>
              <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案件在杜塞尔多夫法院开始审理</a:t>
            </a:r>
            <a:r>
              <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法院将</a:t>
            </a:r>
            <a:r>
              <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rPr>
              <a:t>GDPR</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部分的问题提交给</a:t>
            </a:r>
            <a:r>
              <a:rPr lang="en-US" altLang="zh-CN" sz="1200" b="0" dirty="0">
                <a:solidFill>
                  <a:prstClr val="black">
                    <a:lumMod val="75000"/>
                    <a:lumOff val="25000"/>
                  </a:prstClr>
                </a:solidFill>
                <a:latin typeface="微软雅黑" panose="020B0503020204020204" pitchFamily="34" charset="-122"/>
                <a:ea typeface="微软雅黑" panose="020B0503020204020204" pitchFamily="34" charset="-122"/>
              </a:rPr>
              <a:t>CJEU—</a:t>
            </a:r>
            <a:r>
              <a:rPr lang="zh-CN" altLang="en-US" sz="1200" b="0" dirty="0">
                <a:solidFill>
                  <a:prstClr val="black">
                    <a:lumMod val="75000"/>
                    <a:lumOff val="25000"/>
                  </a:prstClr>
                </a:solidFill>
                <a:latin typeface="微软雅黑" panose="020B0503020204020204" pitchFamily="34" charset="-122"/>
                <a:ea typeface="微软雅黑" panose="020B0503020204020204" pitchFamily="34" charset="-122"/>
              </a:rPr>
              <a:t>案件尚未审理终结。</a:t>
            </a:r>
            <a:endParaRPr lang="zh-CN" altLang="en-US" b="0" dirty="0"/>
          </a:p>
          <a:p>
            <a:endParaRPr lang="zh-CN" altLang="en-US" dirty="0"/>
          </a:p>
        </p:txBody>
      </p:sp>
      <p:sp>
        <p:nvSpPr>
          <p:cNvPr id="4" name="灯片编号占位符 3"/>
          <p:cNvSpPr>
            <a:spLocks noGrp="1"/>
          </p:cNvSpPr>
          <p:nvPr>
            <p:ph type="sldNum" sz="quarter" idx="5"/>
          </p:nvPr>
        </p:nvSpPr>
        <p:spPr/>
        <p:txBody>
          <a:bodyPr/>
          <a:lstStyle/>
          <a:p>
            <a:fld id="{7573BFAA-0F8A-4D81-ACC1-E9B153F99C9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D601130-0E12-CA45-900E-21239E837B66}"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dirty="0"/>
              <a:t>截至</a:t>
            </a:r>
            <a:r>
              <a:rPr lang="en-US" altLang="zh-CN" dirty="0"/>
              <a:t>2020</a:t>
            </a:r>
            <a:r>
              <a:rPr lang="zh-CN" altLang="en-US" dirty="0"/>
              <a:t>年</a:t>
            </a:r>
            <a:r>
              <a:rPr lang="en-US" altLang="zh-CN" dirty="0"/>
              <a:t>9</a:t>
            </a:r>
            <a:r>
              <a:rPr lang="zh-CN" altLang="en-US" dirty="0"/>
              <a:t>月，中伦拥有</a:t>
            </a:r>
            <a:r>
              <a:rPr lang="en-US" altLang="zh-CN" dirty="0"/>
              <a:t>340</a:t>
            </a:r>
            <a:r>
              <a:rPr lang="zh-CN" altLang="en-US" dirty="0"/>
              <a:t>多位合伙人和</a:t>
            </a:r>
            <a:r>
              <a:rPr lang="en-US" altLang="zh-CN" dirty="0"/>
              <a:t>2200</a:t>
            </a:r>
            <a:r>
              <a:rPr lang="zh-CN" altLang="en-US" dirty="0"/>
              <a:t>多</a:t>
            </a:r>
            <a:r>
              <a:rPr lang="zh-CN" altLang="en-US"/>
              <a:t>名专业人员（含合伙人）。</a:t>
            </a:r>
            <a:r>
              <a:rPr lang="zh-CN" altLang="en-US" dirty="0"/>
              <a:t>各合伙人分别专精于特定的专业领域。通过合理的专业分工和紧密的团队合作，中伦有能力在各个领域为客户提供高质量的中国法律服务。中伦拥有一批既有丰富经验，又有深厚理论基础的律师。我们的合伙人均毕业于国内外著名法学院，不少合伙人曾在国际著名律师行工作多年。在成为中伦的合伙人之前，均已在其相关专业领域执业多年，并已经取得良好的业绩。我们的律师及助理律师在加入中伦前，都曾通过严格的遴选。我们还通过各种各样的培训以提高助理律师的服务水平。</a:t>
            </a:r>
            <a:endParaRPr lang="zh-CN" altLang="en-US" dirty="0"/>
          </a:p>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D601130-0E12-CA45-900E-21239E837B66}"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solidFill>
                  <a:srgbClr val="333333"/>
                </a:solidFill>
                <a:effectLst/>
                <a:highlight>
                  <a:srgbClr val="FFFF00"/>
                </a:highlight>
                <a:latin typeface="Helvetica" panose="020B0604020202020204" pitchFamily="34" charset="0"/>
                <a:ea typeface="等线" panose="02010600030101010101" pitchFamily="2" charset="-122"/>
              </a:rPr>
              <a:t>04</a:t>
            </a:r>
            <a:r>
              <a:rPr lang="zh-CN" altLang="en-US" sz="1800" dirty="0">
                <a:solidFill>
                  <a:srgbClr val="333333"/>
                </a:solidFill>
                <a:effectLst/>
                <a:highlight>
                  <a:srgbClr val="FFFF00"/>
                </a:highlight>
                <a:latin typeface="Helvetica" panose="020B0604020202020204" pitchFamily="34" charset="0"/>
                <a:ea typeface="等线" panose="02010600030101010101" pitchFamily="2" charset="-122"/>
              </a:rPr>
              <a:t>：德国国会修订了</a:t>
            </a:r>
            <a:r>
              <a:rPr lang="en-US" altLang="zh-CN" sz="1800" dirty="0">
                <a:solidFill>
                  <a:srgbClr val="333333"/>
                </a:solidFill>
                <a:effectLst/>
                <a:latin typeface="Helvetica" panose="020B0604020202020204" pitchFamily="34" charset="0"/>
                <a:ea typeface="等线" panose="02010600030101010101" pitchFamily="2" charset="-122"/>
              </a:rPr>
              <a:t>Act against Restraints of Competition</a:t>
            </a:r>
            <a:r>
              <a:rPr lang="zh-CN" altLang="en-US" sz="1800" dirty="0">
                <a:solidFill>
                  <a:srgbClr val="333333"/>
                </a:solidFill>
                <a:effectLst/>
                <a:latin typeface="Helvetica" panose="020B0604020202020204" pitchFamily="34" charset="0"/>
                <a:ea typeface="等线" panose="02010600030101010101" pitchFamily="2" charset="-122"/>
              </a:rPr>
              <a:t>，确定了最高院对</a:t>
            </a:r>
            <a:r>
              <a:rPr lang="en-US" altLang="zh-CN" sz="1800" dirty="0">
                <a:solidFill>
                  <a:srgbClr val="333333"/>
                </a:solidFill>
                <a:effectLst/>
                <a:latin typeface="Helvetica" panose="020B0604020202020204" pitchFamily="34" charset="0"/>
                <a:ea typeface="等线" panose="02010600030101010101" pitchFamily="2" charset="-122"/>
              </a:rPr>
              <a:t>FCO</a:t>
            </a:r>
            <a:r>
              <a:rPr lang="zh-CN" altLang="en-US" sz="1800" dirty="0">
                <a:solidFill>
                  <a:srgbClr val="333333"/>
                </a:solidFill>
                <a:effectLst/>
                <a:latin typeface="Helvetica" panose="020B0604020202020204" pitchFamily="34" charset="0"/>
                <a:ea typeface="等线" panose="02010600030101010101" pitchFamily="2" charset="-122"/>
              </a:rPr>
              <a:t>行政诉讼的专属管辖权，条款于</a:t>
            </a:r>
            <a:r>
              <a:rPr lang="en-US" altLang="zh-CN" sz="1800" dirty="0">
                <a:solidFill>
                  <a:srgbClr val="333333"/>
                </a:solidFill>
                <a:effectLst/>
                <a:latin typeface="Helvetica" panose="020B0604020202020204" pitchFamily="34" charset="0"/>
                <a:ea typeface="等线" panose="02010600030101010101" pitchFamily="2" charset="-122"/>
              </a:rPr>
              <a:t>2021</a:t>
            </a:r>
            <a:r>
              <a:rPr lang="zh-CN" altLang="en-US" sz="1800" dirty="0">
                <a:solidFill>
                  <a:srgbClr val="333333"/>
                </a:solidFill>
                <a:effectLst/>
                <a:latin typeface="Helvetica" panose="020B0604020202020204" pitchFamily="34" charset="0"/>
                <a:ea typeface="等线" panose="02010600030101010101" pitchFamily="2" charset="-122"/>
              </a:rPr>
              <a:t>年</a:t>
            </a:r>
            <a:r>
              <a:rPr lang="en-US" altLang="zh-CN" sz="1800" dirty="0">
                <a:solidFill>
                  <a:srgbClr val="333333"/>
                </a:solidFill>
                <a:effectLst/>
                <a:latin typeface="Helvetica" panose="020B0604020202020204" pitchFamily="34" charset="0"/>
                <a:ea typeface="等线" panose="02010600030101010101" pitchFamily="2" charset="-122"/>
              </a:rPr>
              <a:t>1</a:t>
            </a:r>
            <a:r>
              <a:rPr lang="zh-CN" altLang="en-US" sz="1800" dirty="0">
                <a:solidFill>
                  <a:srgbClr val="333333"/>
                </a:solidFill>
                <a:effectLst/>
                <a:latin typeface="Helvetica" panose="020B0604020202020204" pitchFamily="34" charset="0"/>
                <a:ea typeface="等线" panose="02010600030101010101" pitchFamily="2" charset="-122"/>
              </a:rPr>
              <a:t>月生效。法条原文如下：“</a:t>
            </a:r>
            <a:r>
              <a:rPr lang="en-US" altLang="zh-CN" sz="1800" dirty="0">
                <a:solidFill>
                  <a:srgbClr val="333333"/>
                </a:solidFill>
                <a:effectLst/>
                <a:highlight>
                  <a:srgbClr val="FFFF00"/>
                </a:highlight>
                <a:latin typeface="Helvetica" panose="020B0604020202020204" pitchFamily="34" charset="0"/>
                <a:ea typeface="等线" panose="02010600030101010101" pitchFamily="2" charset="-122"/>
              </a:rPr>
              <a:t>The Federal Court of Justice (‘</a:t>
            </a:r>
            <a:r>
              <a:rPr lang="en-US" altLang="zh-CN" sz="1800" dirty="0" err="1">
                <a:solidFill>
                  <a:srgbClr val="333333"/>
                </a:solidFill>
                <a:effectLst/>
                <a:highlight>
                  <a:srgbClr val="FFFF00"/>
                </a:highlight>
                <a:latin typeface="Helvetica" panose="020B0604020202020204" pitchFamily="34" charset="0"/>
                <a:ea typeface="等线" panose="02010600030101010101" pitchFamily="2" charset="-122"/>
              </a:rPr>
              <a:t>Bundesgerichtshof</a:t>
            </a:r>
            <a:r>
              <a:rPr lang="en-US" altLang="zh-CN" sz="1800" dirty="0">
                <a:solidFill>
                  <a:srgbClr val="333333"/>
                </a:solidFill>
                <a:effectLst/>
                <a:highlight>
                  <a:srgbClr val="FFFF00"/>
                </a:highlight>
                <a:latin typeface="Helvetica" panose="020B0604020202020204" pitchFamily="34" charset="0"/>
                <a:ea typeface="等线" panose="02010600030101010101" pitchFamily="2" charset="-122"/>
              </a:rPr>
              <a:t>’) shall decide as a court of appeal in the first and last instance on all disputes against orders of the Federal Cartel Office (‘</a:t>
            </a:r>
            <a:r>
              <a:rPr lang="en-US" altLang="zh-CN" sz="1800" dirty="0" err="1">
                <a:solidFill>
                  <a:srgbClr val="333333"/>
                </a:solidFill>
                <a:effectLst/>
                <a:highlight>
                  <a:srgbClr val="FFFF00"/>
                </a:highlight>
                <a:latin typeface="Helvetica" panose="020B0604020202020204" pitchFamily="34" charset="0"/>
                <a:ea typeface="等线" panose="02010600030101010101" pitchFamily="2" charset="-122"/>
              </a:rPr>
              <a:t>Bundeskartellamt</a:t>
            </a:r>
            <a:r>
              <a:rPr lang="en-US" altLang="zh-CN" sz="1800" dirty="0">
                <a:solidFill>
                  <a:srgbClr val="333333"/>
                </a:solidFill>
                <a:effectLst/>
                <a:highlight>
                  <a:srgbClr val="FFFF00"/>
                </a:highlight>
                <a:latin typeface="Helvetica" panose="020B0604020202020204" pitchFamily="34" charset="0"/>
                <a:ea typeface="等线" panose="02010600030101010101" pitchFamily="2" charset="-122"/>
              </a:rPr>
              <a:t>’) under Section 19a</a:t>
            </a:r>
            <a:r>
              <a:rPr lang="zh-CN" altLang="en-US" sz="1800" dirty="0">
                <a:solidFill>
                  <a:srgbClr val="333333"/>
                </a:solidFill>
                <a:effectLst/>
                <a:highlight>
                  <a:srgbClr val="FFFF00"/>
                </a:highlight>
                <a:latin typeface="Helvetica" panose="020B0604020202020204" pitchFamily="34" charset="0"/>
                <a:ea typeface="等线" panose="02010600030101010101" pitchFamily="2" charset="-122"/>
              </a:rPr>
              <a:t>”</a:t>
            </a:r>
            <a:endParaRPr lang="zh-CN" altLang="en-US" b="0" dirty="0"/>
          </a:p>
        </p:txBody>
      </p:sp>
      <p:sp>
        <p:nvSpPr>
          <p:cNvPr id="4" name="灯片编号占位符 3"/>
          <p:cNvSpPr>
            <a:spLocks noGrp="1"/>
          </p:cNvSpPr>
          <p:nvPr>
            <p:ph type="sldNum" sz="quarter" idx="5"/>
          </p:nvPr>
        </p:nvSpPr>
        <p:spPr/>
        <p:txBody>
          <a:bodyPr/>
          <a:lstStyle/>
          <a:p>
            <a:fld id="{7573BFAA-0F8A-4D81-ACC1-E9B153F99C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573BFAA-0F8A-4D81-ACC1-E9B153F99C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FCO</a:t>
            </a:r>
            <a:r>
              <a:rPr lang="zh-CN" altLang="en-US" dirty="0"/>
              <a:t>：</a:t>
            </a:r>
            <a:r>
              <a:rPr lang="en-US" altLang="zh-CN" dirty="0"/>
              <a:t>Facebook</a:t>
            </a:r>
            <a:r>
              <a:rPr lang="zh-CN" altLang="en-US" dirty="0"/>
              <a:t>的商业模式下，确有必要收集平台内部的数据，以实现利润；</a:t>
            </a:r>
            <a:endParaRPr lang="en-US" altLang="zh-CN" dirty="0"/>
          </a:p>
          <a:p>
            <a:r>
              <a:rPr lang="zh-CN" altLang="en-US" dirty="0"/>
              <a:t>但是对于</a:t>
            </a:r>
            <a:r>
              <a:rPr lang="en-US" altLang="zh-CN" dirty="0"/>
              <a:t>Facebook</a:t>
            </a:r>
            <a:r>
              <a:rPr lang="zh-CN" altLang="en-US" dirty="0"/>
              <a:t>以外的数据，</a:t>
            </a:r>
            <a:r>
              <a:rPr lang="en-US" altLang="zh-CN" dirty="0"/>
              <a:t>Facebook</a:t>
            </a:r>
            <a:r>
              <a:rPr lang="zh-CN" altLang="en-US" dirty="0"/>
              <a:t>的收集可能是滥用，应当严格审查，并且同时考虑</a:t>
            </a:r>
            <a:r>
              <a:rPr lang="en-US" altLang="zh-CN" dirty="0"/>
              <a:t>GDPR</a:t>
            </a:r>
            <a:r>
              <a:rPr lang="zh-CN" altLang="en-US" dirty="0"/>
              <a:t>和竞争法两个层面。</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73BFAA-0F8A-4D81-ACC1-E9B153F99C9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ntro Columns">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79705" rtl="0" eaLnBrk="1" latinLnBrk="0" hangingPunct="1">
              <a:lnSpc>
                <a:spcPct val="100000"/>
              </a:lnSpc>
              <a:spcBef>
                <a:spcPts val="0"/>
              </a:spcBef>
              <a:spcAft>
                <a:spcPts val="0"/>
              </a:spcAft>
              <a:buNone/>
              <a:defRPr sz="800" b="0" cap="none" spc="0">
                <a:solidFill>
                  <a:srgbClr val="808285"/>
                </a:solidFill>
                <a:latin typeface="Arial" panose="020B0604020202020204"/>
              </a:defRPr>
            </a:lvl1pPr>
          </a:lstStyle>
          <a:p>
            <a:fld id="{9E9BC324-87D9-4F3A-AF80-305003183E1D}" type="slidenum">
              <a:rPr lang="en-AU" smtClean="0"/>
            </a:fld>
            <a:endParaRPr lang="en-AU" dirty="0"/>
          </a:p>
        </p:txBody>
      </p:sp>
      <p:sp>
        <p:nvSpPr>
          <p:cNvPr id="6" name="Text Placeholder 4"/>
          <p:cNvSpPr>
            <a:spLocks noGrp="1"/>
          </p:cNvSpPr>
          <p:nvPr>
            <p:ph type="body" sz="quarter" idx="25" hasCustomPrompt="1"/>
          </p:nvPr>
        </p:nvSpPr>
        <p:spPr>
          <a:xfrm>
            <a:off x="522830" y="1354450"/>
            <a:ext cx="3535753" cy="4892364"/>
          </a:xfrm>
        </p:spPr>
        <p:txBody>
          <a:bodyPr vert="horz" lIns="0" tIns="0" rIns="0" bIns="0" rtlCol="0">
            <a:noAutofit/>
          </a:bodyPr>
          <a:lstStyle>
            <a:lvl1pPr>
              <a:defRPr lang="en-US" sz="1600" dirty="0" smtClean="0">
                <a:solidFill>
                  <a:schemeClr val="accent2"/>
                </a:solidFill>
                <a:latin typeface="Arial" panose="020B0604020202020204"/>
              </a:defRPr>
            </a:lvl1pPr>
          </a:lstStyle>
          <a:p>
            <a:pPr marR="0" lvl="0" fontAlgn="auto">
              <a:lnSpc>
                <a:spcPts val="1400"/>
              </a:lnSpc>
              <a:spcBef>
                <a:spcPts val="0"/>
              </a:spcBef>
              <a:spcAft>
                <a:spcPts val="0"/>
              </a:spcAft>
              <a:buClrTx/>
              <a:buSzTx/>
            </a:pPr>
            <a:r>
              <a:rPr lang="zh-CN" altLang="en-US" dirty="0"/>
              <a:t>说明文字</a:t>
            </a:r>
            <a:endParaRPr lang="en-US" dirty="0"/>
          </a:p>
        </p:txBody>
      </p:sp>
      <p:sp>
        <p:nvSpPr>
          <p:cNvPr id="7" name="Text Placeholder 4"/>
          <p:cNvSpPr>
            <a:spLocks noGrp="1"/>
          </p:cNvSpPr>
          <p:nvPr>
            <p:ph type="body" sz="quarter" idx="26" hasCustomPrompt="1"/>
          </p:nvPr>
        </p:nvSpPr>
        <p:spPr>
          <a:xfrm>
            <a:off x="4328862" y="1354139"/>
            <a:ext cx="3535753" cy="4892364"/>
          </a:xfrm>
        </p:spPr>
        <p:txBody>
          <a:bodyPr vert="horz" lIns="0" tIns="0" rIns="0" bIns="0" rtlCol="0">
            <a:noAutofit/>
          </a:bodyPr>
          <a:lstStyle>
            <a:lvl1pPr>
              <a:defRPr lang="en-US" altLang="zh-CN" sz="1600" dirty="0" smtClean="0">
                <a:solidFill>
                  <a:schemeClr val="accent2"/>
                </a:solidFill>
                <a:latin typeface="Arial" panose="020B0604020202020204"/>
              </a:defRPr>
            </a:lvl1pPr>
          </a:lstStyle>
          <a:p>
            <a:pPr marR="0" lvl="0" fontAlgn="auto">
              <a:lnSpc>
                <a:spcPts val="1400"/>
              </a:lnSpc>
              <a:spcBef>
                <a:spcPts val="0"/>
              </a:spcBef>
              <a:spcAft>
                <a:spcPts val="0"/>
              </a:spcAft>
              <a:buClrTx/>
              <a:buSzTx/>
            </a:pPr>
            <a:r>
              <a:rPr lang="zh-CN" altLang="en-US" dirty="0"/>
              <a:t>说明文字</a:t>
            </a:r>
            <a:endParaRPr lang="en-US" altLang="zh-CN" dirty="0"/>
          </a:p>
        </p:txBody>
      </p:sp>
      <p:sp>
        <p:nvSpPr>
          <p:cNvPr id="8" name="Text Placeholder 4"/>
          <p:cNvSpPr>
            <a:spLocks noGrp="1"/>
          </p:cNvSpPr>
          <p:nvPr>
            <p:ph type="body" sz="quarter" idx="27" hasCustomPrompt="1"/>
          </p:nvPr>
        </p:nvSpPr>
        <p:spPr>
          <a:xfrm>
            <a:off x="8130462" y="1354139"/>
            <a:ext cx="3535753" cy="4892364"/>
          </a:xfrm>
        </p:spPr>
        <p:txBody>
          <a:bodyPr vert="horz" lIns="0" tIns="0" rIns="0" bIns="0" rtlCol="0">
            <a:noAutofit/>
          </a:bodyPr>
          <a:lstStyle>
            <a:lvl1pPr>
              <a:defRPr lang="en-US" altLang="zh-CN" sz="1600" dirty="0" smtClean="0">
                <a:solidFill>
                  <a:schemeClr val="accent2"/>
                </a:solidFill>
                <a:latin typeface="Arial" panose="020B0604020202020204"/>
              </a:defRPr>
            </a:lvl1pPr>
          </a:lstStyle>
          <a:p>
            <a:pPr marR="0" lvl="0" fontAlgn="auto">
              <a:lnSpc>
                <a:spcPts val="1400"/>
              </a:lnSpc>
              <a:spcBef>
                <a:spcPts val="0"/>
              </a:spcBef>
              <a:spcAft>
                <a:spcPts val="0"/>
              </a:spcAft>
              <a:buClrTx/>
              <a:buSzTx/>
            </a:pPr>
            <a:r>
              <a:rPr lang="zh-CN" altLang="en-US" dirty="0"/>
              <a:t>说明文字</a:t>
            </a:r>
            <a:endParaRPr lang="en-US" altLang="zh-CN" dirty="0"/>
          </a:p>
        </p:txBody>
      </p:sp>
      <p:sp>
        <p:nvSpPr>
          <p:cNvPr id="3" name="Title 2"/>
          <p:cNvSpPr>
            <a:spLocks noGrp="1"/>
          </p:cNvSpPr>
          <p:nvPr>
            <p:ph type="title"/>
          </p:nvPr>
        </p:nvSpPr>
        <p:spPr/>
        <p:txBody>
          <a:bodyPr/>
          <a:lstStyle/>
          <a:p>
            <a:r>
              <a:rPr lang="zh-CN" altLang="en-US"/>
              <a:t>单击此处编辑母版标题样式</a:t>
            </a:r>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255" y="1122843"/>
            <a:ext cx="9145492" cy="2386794"/>
          </a:xfrm>
        </p:spPr>
        <p:txBody>
          <a:bodyPr anchor="b"/>
          <a:lstStyle>
            <a:lvl1pPr algn="ctr">
              <a:defRPr sz="7525"/>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255" y="3602366"/>
            <a:ext cx="9145492" cy="1655031"/>
          </a:xfrm>
        </p:spPr>
        <p:txBody>
          <a:bodyPr/>
          <a:lstStyle>
            <a:lvl1pPr marL="0" indent="0" algn="ctr">
              <a:buNone/>
              <a:defRPr sz="3010"/>
            </a:lvl1pPr>
            <a:lvl2pPr marL="573405" indent="0" algn="ctr">
              <a:buNone/>
              <a:defRPr sz="2510"/>
            </a:lvl2pPr>
            <a:lvl3pPr marL="1146810" indent="0" algn="ctr">
              <a:buNone/>
              <a:defRPr sz="2255"/>
            </a:lvl3pPr>
            <a:lvl4pPr marL="1720215" indent="0" algn="ctr">
              <a:buNone/>
              <a:defRPr sz="2005"/>
            </a:lvl4pPr>
            <a:lvl5pPr marL="2293620" indent="0" algn="ctr">
              <a:buNone/>
              <a:defRPr sz="2005"/>
            </a:lvl5pPr>
            <a:lvl6pPr marL="2867025" indent="0" algn="ctr">
              <a:buNone/>
              <a:defRPr sz="2005"/>
            </a:lvl6pPr>
            <a:lvl7pPr marL="3440430" indent="0" algn="ctr">
              <a:buNone/>
              <a:defRPr sz="2005"/>
            </a:lvl7pPr>
            <a:lvl8pPr marL="4013835" indent="0" algn="ctr">
              <a:buNone/>
              <a:defRPr sz="2005"/>
            </a:lvl8pPr>
            <a:lvl9pPr marL="4587240" indent="0" algn="ctr">
              <a:buNone/>
              <a:defRPr sz="2005"/>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314" y="1709461"/>
            <a:ext cx="10515425" cy="2852461"/>
          </a:xfrm>
        </p:spPr>
        <p:txBody>
          <a:bodyPr anchor="b"/>
          <a:lstStyle>
            <a:lvl1pPr>
              <a:defRPr sz="752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314" y="4590143"/>
            <a:ext cx="10515425" cy="1499809"/>
          </a:xfrm>
        </p:spPr>
        <p:txBody>
          <a:bodyPr/>
          <a:lstStyle>
            <a:lvl1pPr marL="0" indent="0">
              <a:buNone/>
              <a:defRPr sz="3010">
                <a:solidFill>
                  <a:schemeClr val="tx1">
                    <a:tint val="75000"/>
                  </a:schemeClr>
                </a:solidFill>
              </a:defRPr>
            </a:lvl1pPr>
            <a:lvl2pPr marL="573405" indent="0">
              <a:buNone/>
              <a:defRPr sz="2510">
                <a:solidFill>
                  <a:schemeClr val="tx1">
                    <a:tint val="75000"/>
                  </a:schemeClr>
                </a:solidFill>
              </a:defRPr>
            </a:lvl2pPr>
            <a:lvl3pPr marL="1146810" indent="0">
              <a:buNone/>
              <a:defRPr sz="2255">
                <a:solidFill>
                  <a:schemeClr val="tx1">
                    <a:tint val="75000"/>
                  </a:schemeClr>
                </a:solidFill>
              </a:defRPr>
            </a:lvl3pPr>
            <a:lvl4pPr marL="1720215" indent="0">
              <a:buNone/>
              <a:defRPr sz="2005">
                <a:solidFill>
                  <a:schemeClr val="tx1">
                    <a:tint val="75000"/>
                  </a:schemeClr>
                </a:solidFill>
              </a:defRPr>
            </a:lvl4pPr>
            <a:lvl5pPr marL="2293620" indent="0">
              <a:buNone/>
              <a:defRPr sz="2005">
                <a:solidFill>
                  <a:schemeClr val="tx1">
                    <a:tint val="75000"/>
                  </a:schemeClr>
                </a:solidFill>
              </a:defRPr>
            </a:lvl5pPr>
            <a:lvl6pPr marL="2867025" indent="0">
              <a:buNone/>
              <a:defRPr sz="2005">
                <a:solidFill>
                  <a:schemeClr val="tx1">
                    <a:tint val="75000"/>
                  </a:schemeClr>
                </a:solidFill>
              </a:defRPr>
            </a:lvl6pPr>
            <a:lvl7pPr marL="3440430" indent="0">
              <a:buNone/>
              <a:defRPr sz="2005">
                <a:solidFill>
                  <a:schemeClr val="tx1">
                    <a:tint val="75000"/>
                  </a:schemeClr>
                </a:solidFill>
              </a:defRPr>
            </a:lvl7pPr>
            <a:lvl8pPr marL="4013835" indent="0">
              <a:buNone/>
              <a:defRPr sz="2005">
                <a:solidFill>
                  <a:schemeClr val="tx1">
                    <a:tint val="75000"/>
                  </a:schemeClr>
                </a:solidFill>
              </a:defRPr>
            </a:lvl8pPr>
            <a:lvl9pPr marL="4587240" indent="0">
              <a:buNone/>
              <a:defRPr sz="200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9" y="1826381"/>
            <a:ext cx="5161140" cy="435025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90583" y="1826381"/>
            <a:ext cx="5163131" cy="435025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80" y="364874"/>
            <a:ext cx="10515425" cy="1326444"/>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79" y="1681238"/>
            <a:ext cx="5157157" cy="824493"/>
          </a:xfrm>
        </p:spPr>
        <p:txBody>
          <a:bodyPr anchor="b"/>
          <a:lstStyle>
            <a:lvl1pPr marL="0" indent="0">
              <a:buNone/>
              <a:defRPr sz="3010" b="1"/>
            </a:lvl1pPr>
            <a:lvl2pPr marL="573405" indent="0">
              <a:buNone/>
              <a:defRPr sz="2510" b="1"/>
            </a:lvl2pPr>
            <a:lvl3pPr marL="1146810" indent="0">
              <a:buNone/>
              <a:defRPr sz="2255" b="1"/>
            </a:lvl3pPr>
            <a:lvl4pPr marL="1720215" indent="0">
              <a:buNone/>
              <a:defRPr sz="2005" b="1"/>
            </a:lvl4pPr>
            <a:lvl5pPr marL="2293620" indent="0">
              <a:buNone/>
              <a:defRPr sz="2005" b="1"/>
            </a:lvl5pPr>
            <a:lvl6pPr marL="2867025" indent="0">
              <a:buNone/>
              <a:defRPr sz="2005" b="1"/>
            </a:lvl6pPr>
            <a:lvl7pPr marL="3440430" indent="0">
              <a:buNone/>
              <a:defRPr sz="2005" b="1"/>
            </a:lvl7pPr>
            <a:lvl8pPr marL="4013835" indent="0">
              <a:buNone/>
              <a:defRPr sz="2005" b="1"/>
            </a:lvl8pPr>
            <a:lvl9pPr marL="4587240" indent="0">
              <a:buNone/>
              <a:defRPr sz="200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79" y="2505731"/>
            <a:ext cx="5157157" cy="368299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662" y="1681238"/>
            <a:ext cx="5183044" cy="824493"/>
          </a:xfrm>
        </p:spPr>
        <p:txBody>
          <a:bodyPr anchor="b"/>
          <a:lstStyle>
            <a:lvl1pPr marL="0" indent="0">
              <a:buNone/>
              <a:defRPr sz="3010" b="1"/>
            </a:lvl1pPr>
            <a:lvl2pPr marL="573405" indent="0">
              <a:buNone/>
              <a:defRPr sz="2510" b="1"/>
            </a:lvl2pPr>
            <a:lvl3pPr marL="1146810" indent="0">
              <a:buNone/>
              <a:defRPr sz="2255" b="1"/>
            </a:lvl3pPr>
            <a:lvl4pPr marL="1720215" indent="0">
              <a:buNone/>
              <a:defRPr sz="2005" b="1"/>
            </a:lvl4pPr>
            <a:lvl5pPr marL="2293620" indent="0">
              <a:buNone/>
              <a:defRPr sz="2005" b="1"/>
            </a:lvl5pPr>
            <a:lvl6pPr marL="2867025" indent="0">
              <a:buNone/>
              <a:defRPr sz="2005" b="1"/>
            </a:lvl6pPr>
            <a:lvl7pPr marL="3440430" indent="0">
              <a:buNone/>
              <a:defRPr sz="2005" b="1"/>
            </a:lvl7pPr>
            <a:lvl8pPr marL="4013835" indent="0">
              <a:buNone/>
              <a:defRPr sz="2005" b="1"/>
            </a:lvl8pPr>
            <a:lvl9pPr marL="4587240" indent="0">
              <a:buNone/>
              <a:defRPr sz="200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662" y="2505731"/>
            <a:ext cx="5183044" cy="368299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79" y="457604"/>
            <a:ext cx="3932583" cy="1600603"/>
          </a:xfrm>
        </p:spPr>
        <p:txBody>
          <a:bodyPr anchor="b"/>
          <a:lstStyle>
            <a:lvl1pPr>
              <a:defRPr sz="4015"/>
            </a:lvl1pPr>
          </a:lstStyle>
          <a:p>
            <a:r>
              <a:rPr lang="zh-CN" altLang="en-US"/>
              <a:t>单击此处编辑母版标题样式</a:t>
            </a:r>
            <a:endParaRPr lang="zh-CN" altLang="en-US"/>
          </a:p>
        </p:txBody>
      </p:sp>
      <p:sp>
        <p:nvSpPr>
          <p:cNvPr id="3" name="内容占位符 2"/>
          <p:cNvSpPr>
            <a:spLocks noGrp="1"/>
          </p:cNvSpPr>
          <p:nvPr>
            <p:ph idx="1"/>
          </p:nvPr>
        </p:nvSpPr>
        <p:spPr>
          <a:xfrm>
            <a:off x="5183045" y="987779"/>
            <a:ext cx="6172660" cy="4872366"/>
          </a:xfrm>
        </p:spPr>
        <p:txBody>
          <a:bodyPr/>
          <a:lstStyle>
            <a:lvl1pPr>
              <a:defRPr sz="4015"/>
            </a:lvl1pPr>
            <a:lvl2pPr>
              <a:defRPr sz="3510"/>
            </a:lvl2pPr>
            <a:lvl3pPr>
              <a:defRPr sz="3010"/>
            </a:lvl3pPr>
            <a:lvl4pPr>
              <a:defRPr sz="2510"/>
            </a:lvl4pPr>
            <a:lvl5pPr>
              <a:defRPr sz="2510"/>
            </a:lvl5pPr>
            <a:lvl6pPr>
              <a:defRPr sz="2510"/>
            </a:lvl6pPr>
            <a:lvl7pPr>
              <a:defRPr sz="2510"/>
            </a:lvl7pPr>
            <a:lvl8pPr>
              <a:defRPr sz="2510"/>
            </a:lvl8pPr>
            <a:lvl9pPr>
              <a:defRPr sz="25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79" y="2058208"/>
            <a:ext cx="3932583" cy="3810000"/>
          </a:xfrm>
        </p:spPr>
        <p:txBody>
          <a:bodyPr/>
          <a:lstStyle>
            <a:lvl1pPr marL="0" indent="0">
              <a:buNone/>
              <a:defRPr sz="2005"/>
            </a:lvl1pPr>
            <a:lvl2pPr marL="573405" indent="0">
              <a:buNone/>
              <a:defRPr sz="1755"/>
            </a:lvl2pPr>
            <a:lvl3pPr marL="1146810" indent="0">
              <a:buNone/>
              <a:defRPr sz="1505"/>
            </a:lvl3pPr>
            <a:lvl4pPr marL="1720215" indent="0">
              <a:buNone/>
              <a:defRPr sz="1255"/>
            </a:lvl4pPr>
            <a:lvl5pPr marL="2293620" indent="0">
              <a:buNone/>
              <a:defRPr sz="1255"/>
            </a:lvl5pPr>
            <a:lvl6pPr marL="2867025" indent="0">
              <a:buNone/>
              <a:defRPr sz="1255"/>
            </a:lvl6pPr>
            <a:lvl7pPr marL="3440430" indent="0">
              <a:buNone/>
              <a:defRPr sz="1255"/>
            </a:lvl7pPr>
            <a:lvl8pPr marL="4013835" indent="0">
              <a:buNone/>
              <a:defRPr sz="1255"/>
            </a:lvl8pPr>
            <a:lvl9pPr marL="4587240" indent="0">
              <a:buNone/>
              <a:defRPr sz="125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79" y="457604"/>
            <a:ext cx="3932583" cy="1600603"/>
          </a:xfrm>
        </p:spPr>
        <p:txBody>
          <a:bodyPr anchor="b"/>
          <a:lstStyle>
            <a:lvl1pPr>
              <a:defRPr sz="4015"/>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045" y="987779"/>
            <a:ext cx="6172660" cy="4872366"/>
          </a:xfrm>
        </p:spPr>
        <p:txBody>
          <a:bodyPr/>
          <a:lstStyle>
            <a:lvl1pPr marL="0" indent="0">
              <a:buNone/>
              <a:defRPr sz="4015"/>
            </a:lvl1pPr>
            <a:lvl2pPr marL="573405" indent="0">
              <a:buNone/>
              <a:defRPr sz="3510"/>
            </a:lvl2pPr>
            <a:lvl3pPr marL="1146810" indent="0">
              <a:buNone/>
              <a:defRPr sz="3010"/>
            </a:lvl3pPr>
            <a:lvl4pPr marL="1720215" indent="0">
              <a:buNone/>
              <a:defRPr sz="2510"/>
            </a:lvl4pPr>
            <a:lvl5pPr marL="2293620" indent="0">
              <a:buNone/>
              <a:defRPr sz="2510"/>
            </a:lvl5pPr>
            <a:lvl6pPr marL="2867025" indent="0">
              <a:buNone/>
              <a:defRPr sz="2510"/>
            </a:lvl6pPr>
            <a:lvl7pPr marL="3440430" indent="0">
              <a:buNone/>
              <a:defRPr sz="2510"/>
            </a:lvl7pPr>
            <a:lvl8pPr marL="4013835" indent="0">
              <a:buNone/>
              <a:defRPr sz="2510"/>
            </a:lvl8pPr>
            <a:lvl9pPr marL="4587240" indent="0">
              <a:buNone/>
              <a:defRPr sz="2510"/>
            </a:lvl9pPr>
          </a:lstStyle>
          <a:p>
            <a:endParaRPr lang="zh-CN" altLang="en-US"/>
          </a:p>
        </p:txBody>
      </p:sp>
      <p:sp>
        <p:nvSpPr>
          <p:cNvPr id="4" name="文本占位符 3"/>
          <p:cNvSpPr>
            <a:spLocks noGrp="1"/>
          </p:cNvSpPr>
          <p:nvPr>
            <p:ph type="body" sz="half" idx="2"/>
          </p:nvPr>
        </p:nvSpPr>
        <p:spPr>
          <a:xfrm>
            <a:off x="840279" y="2058208"/>
            <a:ext cx="3932583" cy="3810000"/>
          </a:xfrm>
        </p:spPr>
        <p:txBody>
          <a:bodyPr/>
          <a:lstStyle>
            <a:lvl1pPr marL="0" indent="0">
              <a:buNone/>
              <a:defRPr sz="2005"/>
            </a:lvl1pPr>
            <a:lvl2pPr marL="573405" indent="0">
              <a:buNone/>
              <a:defRPr sz="1755"/>
            </a:lvl2pPr>
            <a:lvl3pPr marL="1146810" indent="0">
              <a:buNone/>
              <a:defRPr sz="1505"/>
            </a:lvl3pPr>
            <a:lvl4pPr marL="1720215" indent="0">
              <a:buNone/>
              <a:defRPr sz="1255"/>
            </a:lvl4pPr>
            <a:lvl5pPr marL="2293620" indent="0">
              <a:buNone/>
              <a:defRPr sz="1255"/>
            </a:lvl5pPr>
            <a:lvl6pPr marL="2867025" indent="0">
              <a:buNone/>
              <a:defRPr sz="1255"/>
            </a:lvl6pPr>
            <a:lvl7pPr marL="3440430" indent="0">
              <a:buNone/>
              <a:defRPr sz="1255"/>
            </a:lvl7pPr>
            <a:lvl8pPr marL="4013835" indent="0">
              <a:buNone/>
              <a:defRPr sz="1255"/>
            </a:lvl8pPr>
            <a:lvl9pPr marL="4587240" indent="0">
              <a:buNone/>
              <a:defRPr sz="125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354" y="364874"/>
            <a:ext cx="2628359" cy="581176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9" y="364874"/>
            <a:ext cx="7695913" cy="5811761"/>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0A44D4-67D4-42BD-A345-D0C3E49AFD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EE44BE-27E4-48FC-8D6E-E3629D199542}"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F752A63-2C3F-45E3-9BC3-BF8E037F6567}" type="datetime1">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09CB87D-19E8-423B-A604-C5F5BA108197}"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7D5BB4A-4223-4B87-9D90-0D6BC682768A}"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B940DF7-ED49-4256-B423-943EC5E180F7}"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严格保密</a:t>
            </a:r>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3172A40-C7F1-4A62-9F81-EA23BD92938B}"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严格保密</a:t>
            </a:r>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BA944D0-94A7-4519-9BA5-0D64617C264C}"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严格保密</a:t>
            </a:r>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C6035E-FAFF-4B65-AFC3-891B8BC0CAF0}"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严格保密</a:t>
            </a:r>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8F05364-A416-428B-8232-6CC7FCA79B70}"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严格保密</a:t>
            </a:r>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D073D5A-2AC1-4A82-996A-6F23C6641F69}"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严格保密</a:t>
            </a:r>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9E35200-F902-4F51-AFF7-EBCF7BB1E204}"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184BBF9-5B33-4D66-A471-4BB2631C5958}"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5" Type="http://schemas.openxmlformats.org/officeDocument/2006/relationships/theme" Target="../theme/theme3.xml"/><Relationship Id="rId14" Type="http://schemas.openxmlformats.org/officeDocument/2006/relationships/image" Target="../media/image1.png"/><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5" Type="http://schemas.openxmlformats.org/officeDocument/2006/relationships/theme" Target="../theme/theme4.xml"/><Relationship Id="rId14" Type="http://schemas.openxmlformats.org/officeDocument/2006/relationships/image" Target="../media/image1.png"/><Relationship Id="rId13" Type="http://schemas.openxmlformats.org/officeDocument/2006/relationships/slideLayout" Target="../slideLayouts/slideLayout52.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784299" y="642424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0" y="6492875"/>
            <a:ext cx="3860800" cy="365125"/>
          </a:xfrm>
          <a:prstGeom prst="rect">
            <a:avLst/>
          </a:prstGeom>
        </p:spPr>
        <p:txBody>
          <a:bodyPr vert="horz" lIns="91440" tIns="45720" rIns="91440" bIns="45720" rtlCol="0" anchor="ctr"/>
          <a:lstStyle>
            <a:lvl1pPr algn="l">
              <a:defRPr sz="1600">
                <a:solidFill>
                  <a:schemeClr val="tx1"/>
                </a:solidFill>
              </a:defRPr>
            </a:lvl1pPr>
          </a:lstStyle>
          <a:p>
            <a:endParaRPr lang="zh-CN" altLang="en-US" dirty="0"/>
          </a:p>
        </p:txBody>
      </p:sp>
      <p:sp>
        <p:nvSpPr>
          <p:cNvPr id="6" name="灯片编号占位符 5"/>
          <p:cNvSpPr>
            <a:spLocks noGrp="1"/>
          </p:cNvSpPr>
          <p:nvPr>
            <p:ph type="sldNum" sz="quarter" idx="4"/>
          </p:nvPr>
        </p:nvSpPr>
        <p:spPr>
          <a:xfrm>
            <a:off x="4655840" y="6520259"/>
            <a:ext cx="2844800" cy="365125"/>
          </a:xfrm>
          <a:prstGeom prst="rect">
            <a:avLst/>
          </a:prstGeom>
        </p:spPr>
        <p:txBody>
          <a:bodyPr vert="horz" lIns="91440" tIns="45720" rIns="91440" bIns="45720" rtlCol="0" anchor="ctr"/>
          <a:lstStyle>
            <a:lvl1pPr algn="ctr">
              <a:defRPr sz="1065">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8" y="364874"/>
            <a:ext cx="10515424" cy="1326444"/>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88" y="1826381"/>
            <a:ext cx="10515424" cy="435025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89" y="6356049"/>
            <a:ext cx="2743847" cy="364873"/>
          </a:xfrm>
          <a:prstGeom prst="rect">
            <a:avLst/>
          </a:prstGeom>
        </p:spPr>
        <p:txBody>
          <a:bodyPr vert="horz" lIns="91440" tIns="45720" rIns="91440" bIns="45720" rtlCol="0" anchor="ctr"/>
          <a:lstStyle>
            <a:lvl1pPr algn="l">
              <a:defRPr sz="1505">
                <a:solidFill>
                  <a:schemeClr val="tx1">
                    <a:tint val="75000"/>
                  </a:schemeClr>
                </a:solidFill>
              </a:defRPr>
            </a:lvl1pPr>
          </a:lstStyle>
          <a:p>
            <a:fld id="{5B0A44D4-67D4-42BD-A345-D0C3E49AFDB7}" type="datetimeFigureOut">
              <a:rPr lang="zh-CN" altLang="en-US" smtClean="0"/>
            </a:fld>
            <a:endParaRPr lang="zh-CN" altLang="en-US"/>
          </a:p>
        </p:txBody>
      </p:sp>
      <p:sp>
        <p:nvSpPr>
          <p:cNvPr id="5" name="页脚占位符 4"/>
          <p:cNvSpPr>
            <a:spLocks noGrp="1"/>
          </p:cNvSpPr>
          <p:nvPr>
            <p:ph type="ftr" sz="quarter" idx="3"/>
          </p:nvPr>
        </p:nvSpPr>
        <p:spPr>
          <a:xfrm>
            <a:off x="4038115" y="6356049"/>
            <a:ext cx="4115771" cy="364873"/>
          </a:xfrm>
          <a:prstGeom prst="rect">
            <a:avLst/>
          </a:prstGeom>
        </p:spPr>
        <p:txBody>
          <a:bodyPr vert="horz" lIns="91440" tIns="45720" rIns="91440" bIns="45720" rtlCol="0" anchor="ctr"/>
          <a:lstStyle>
            <a:lvl1pPr algn="ctr">
              <a:defRPr sz="15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867" y="6356049"/>
            <a:ext cx="2743847" cy="364873"/>
          </a:xfrm>
          <a:prstGeom prst="rect">
            <a:avLst/>
          </a:prstGeom>
        </p:spPr>
        <p:txBody>
          <a:bodyPr vert="horz" lIns="91440" tIns="45720" rIns="91440" bIns="45720" rtlCol="0" anchor="ctr"/>
          <a:lstStyle>
            <a:lvl1pPr algn="r">
              <a:defRPr sz="1505">
                <a:solidFill>
                  <a:schemeClr val="tx1">
                    <a:tint val="75000"/>
                  </a:schemeClr>
                </a:solidFill>
              </a:defRPr>
            </a:lvl1pPr>
          </a:lstStyle>
          <a:p>
            <a:fld id="{F0EE44BE-27E4-48FC-8D6E-E3629D199542}" type="slidenum">
              <a:rPr lang="zh-CN" altLang="en-US" smtClean="0"/>
            </a:fld>
            <a:endParaRPr lang="zh-CN" altLang="en-US"/>
          </a:p>
        </p:txBody>
      </p:sp>
      <p:pic>
        <p:nvPicPr>
          <p:cNvPr id="12" name="图片 11"/>
          <p:cNvPicPr>
            <a:picLocks noChangeAspect="1"/>
          </p:cNvPicPr>
          <p:nvPr userDrawn="1"/>
        </p:nvPicPr>
        <p:blipFill rotWithShape="1">
          <a:blip r:embed="rId12" cstate="print">
            <a:extLst>
              <a:ext uri="{28A0092B-C50C-407E-A947-70E740481C1C}">
                <a14:useLocalDpi xmlns:a14="http://schemas.microsoft.com/office/drawing/2010/main" val="0"/>
              </a:ext>
            </a:extLst>
          </a:blip>
          <a:srcRect l="4220" t="7934" r="69244" b="74403"/>
          <a:stretch>
            <a:fillRect/>
          </a:stretch>
        </p:blipFill>
        <p:spPr>
          <a:xfrm>
            <a:off x="10647372" y="137082"/>
            <a:ext cx="1436565" cy="544284"/>
          </a:xfrm>
          <a:prstGeom prst="rect">
            <a:avLst/>
          </a:prstGeom>
        </p:spPr>
      </p:pic>
      <p:sp>
        <p:nvSpPr>
          <p:cNvPr id="11" name="菱形 10"/>
          <p:cNvSpPr/>
          <p:nvPr userDrawn="1"/>
        </p:nvSpPr>
        <p:spPr>
          <a:xfrm>
            <a:off x="11612302" y="6402777"/>
            <a:ext cx="317661" cy="317757"/>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0464" tIns="60232" rIns="120464" bIns="60232" numCol="1" anchor="t" anchorCtr="0" compatLnSpc="1"/>
          <a:lstStyle/>
          <a:p>
            <a:endParaRPr lang="zh-CN" altLang="en-US" sz="2370" dirty="0">
              <a:solidFill>
                <a:schemeClr val="tx1"/>
              </a:solidFill>
            </a:endParaRPr>
          </a:p>
        </p:txBody>
      </p:sp>
      <p:sp>
        <p:nvSpPr>
          <p:cNvPr id="15" name="灯片编号占位符 5"/>
          <p:cNvSpPr txBox="1"/>
          <p:nvPr userDrawn="1"/>
        </p:nvSpPr>
        <p:spPr>
          <a:xfrm>
            <a:off x="11533144" y="6475142"/>
            <a:ext cx="480053" cy="192081"/>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1055">
                <a:solidFill>
                  <a:srgbClr val="53585E"/>
                </a:solidFill>
                <a:latin typeface="+mn-lt"/>
                <a:cs typeface="Arial" panose="020B0604020202020204" pitchFamily="34" charset="0"/>
              </a:rPr>
            </a:fld>
            <a:endParaRPr lang="zh-CN" altLang="en-US" sz="1055" dirty="0">
              <a:solidFill>
                <a:srgbClr val="53585E"/>
              </a:solidFill>
              <a:latin typeface="+mn-lt"/>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1146810" rtl="0" eaLnBrk="1" latinLnBrk="0" hangingPunct="1">
        <a:lnSpc>
          <a:spcPct val="90000"/>
        </a:lnSpc>
        <a:spcBef>
          <a:spcPct val="0"/>
        </a:spcBef>
        <a:buNone/>
        <a:defRPr sz="5520" kern="1200">
          <a:solidFill>
            <a:schemeClr val="tx1"/>
          </a:solidFill>
          <a:latin typeface="+mj-lt"/>
          <a:ea typeface="+mj-ea"/>
          <a:cs typeface="+mj-cs"/>
        </a:defRPr>
      </a:lvl1pPr>
    </p:titleStyle>
    <p:bodyStyle>
      <a:lvl1pPr marL="287020" indent="-287020" algn="l" defTabSz="1146810" rtl="0" eaLnBrk="1" latinLnBrk="0" hangingPunct="1">
        <a:lnSpc>
          <a:spcPct val="90000"/>
        </a:lnSpc>
        <a:spcBef>
          <a:spcPts val="1255"/>
        </a:spcBef>
        <a:buFont typeface="Arial" panose="020B0604020202020204" pitchFamily="34" charset="0"/>
        <a:buChar char="•"/>
        <a:defRPr sz="3510" kern="1200">
          <a:solidFill>
            <a:schemeClr val="tx1"/>
          </a:solidFill>
          <a:latin typeface="+mn-lt"/>
          <a:ea typeface="+mn-ea"/>
          <a:cs typeface="+mn-cs"/>
        </a:defRPr>
      </a:lvl1pPr>
      <a:lvl2pPr marL="860425" indent="-287020" algn="l" defTabSz="1146810" rtl="0" eaLnBrk="1" latinLnBrk="0" hangingPunct="1">
        <a:lnSpc>
          <a:spcPct val="90000"/>
        </a:lnSpc>
        <a:spcBef>
          <a:spcPts val="625"/>
        </a:spcBef>
        <a:buFont typeface="Arial" panose="020B0604020202020204" pitchFamily="34" charset="0"/>
        <a:buChar char="•"/>
        <a:defRPr sz="3010" kern="1200">
          <a:solidFill>
            <a:schemeClr val="tx1"/>
          </a:solidFill>
          <a:latin typeface="+mn-lt"/>
          <a:ea typeface="+mn-ea"/>
          <a:cs typeface="+mn-cs"/>
        </a:defRPr>
      </a:lvl2pPr>
      <a:lvl3pPr marL="1433830" indent="-287020" algn="l" defTabSz="1146810" rtl="0" eaLnBrk="1" latinLnBrk="0" hangingPunct="1">
        <a:lnSpc>
          <a:spcPct val="90000"/>
        </a:lnSpc>
        <a:spcBef>
          <a:spcPts val="625"/>
        </a:spcBef>
        <a:buFont typeface="Arial" panose="020B0604020202020204" pitchFamily="34" charset="0"/>
        <a:buChar char="•"/>
        <a:defRPr sz="2510" kern="1200">
          <a:solidFill>
            <a:schemeClr val="tx1"/>
          </a:solidFill>
          <a:latin typeface="+mn-lt"/>
          <a:ea typeface="+mn-ea"/>
          <a:cs typeface="+mn-cs"/>
        </a:defRPr>
      </a:lvl3pPr>
      <a:lvl4pPr marL="2007235" indent="-287020" algn="l" defTabSz="1146810" rtl="0" eaLnBrk="1" latinLnBrk="0" hangingPunct="1">
        <a:lnSpc>
          <a:spcPct val="90000"/>
        </a:lnSpc>
        <a:spcBef>
          <a:spcPts val="625"/>
        </a:spcBef>
        <a:buFont typeface="Arial" panose="020B0604020202020204" pitchFamily="34" charset="0"/>
        <a:buChar char="•"/>
        <a:defRPr sz="2255" kern="1200">
          <a:solidFill>
            <a:schemeClr val="tx1"/>
          </a:solidFill>
          <a:latin typeface="+mn-lt"/>
          <a:ea typeface="+mn-ea"/>
          <a:cs typeface="+mn-cs"/>
        </a:defRPr>
      </a:lvl4pPr>
      <a:lvl5pPr marL="2580640" indent="-287020" algn="l" defTabSz="1146810" rtl="0" eaLnBrk="1" latinLnBrk="0" hangingPunct="1">
        <a:lnSpc>
          <a:spcPct val="90000"/>
        </a:lnSpc>
        <a:spcBef>
          <a:spcPts val="625"/>
        </a:spcBef>
        <a:buFont typeface="Arial" panose="020B0604020202020204" pitchFamily="34" charset="0"/>
        <a:buChar char="•"/>
        <a:defRPr sz="2255" kern="1200">
          <a:solidFill>
            <a:schemeClr val="tx1"/>
          </a:solidFill>
          <a:latin typeface="+mn-lt"/>
          <a:ea typeface="+mn-ea"/>
          <a:cs typeface="+mn-cs"/>
        </a:defRPr>
      </a:lvl5pPr>
      <a:lvl6pPr marL="3154045" indent="-287020" algn="l" defTabSz="1146810" rtl="0" eaLnBrk="1" latinLnBrk="0" hangingPunct="1">
        <a:lnSpc>
          <a:spcPct val="90000"/>
        </a:lnSpc>
        <a:spcBef>
          <a:spcPts val="625"/>
        </a:spcBef>
        <a:buFont typeface="Arial" panose="020B0604020202020204" pitchFamily="34" charset="0"/>
        <a:buChar char="•"/>
        <a:defRPr sz="2255" kern="1200">
          <a:solidFill>
            <a:schemeClr val="tx1"/>
          </a:solidFill>
          <a:latin typeface="+mn-lt"/>
          <a:ea typeface="+mn-ea"/>
          <a:cs typeface="+mn-cs"/>
        </a:defRPr>
      </a:lvl6pPr>
      <a:lvl7pPr marL="3727450" indent="-287020" algn="l" defTabSz="1146810" rtl="0" eaLnBrk="1" latinLnBrk="0" hangingPunct="1">
        <a:lnSpc>
          <a:spcPct val="90000"/>
        </a:lnSpc>
        <a:spcBef>
          <a:spcPts val="625"/>
        </a:spcBef>
        <a:buFont typeface="Arial" panose="020B0604020202020204" pitchFamily="34" charset="0"/>
        <a:buChar char="•"/>
        <a:defRPr sz="2255" kern="1200">
          <a:solidFill>
            <a:schemeClr val="tx1"/>
          </a:solidFill>
          <a:latin typeface="+mn-lt"/>
          <a:ea typeface="+mn-ea"/>
          <a:cs typeface="+mn-cs"/>
        </a:defRPr>
      </a:lvl7pPr>
      <a:lvl8pPr marL="4300855" indent="-287020" algn="l" defTabSz="1146810" rtl="0" eaLnBrk="1" latinLnBrk="0" hangingPunct="1">
        <a:lnSpc>
          <a:spcPct val="90000"/>
        </a:lnSpc>
        <a:spcBef>
          <a:spcPts val="625"/>
        </a:spcBef>
        <a:buFont typeface="Arial" panose="020B0604020202020204" pitchFamily="34" charset="0"/>
        <a:buChar char="•"/>
        <a:defRPr sz="2255" kern="1200">
          <a:solidFill>
            <a:schemeClr val="tx1"/>
          </a:solidFill>
          <a:latin typeface="+mn-lt"/>
          <a:ea typeface="+mn-ea"/>
          <a:cs typeface="+mn-cs"/>
        </a:defRPr>
      </a:lvl8pPr>
      <a:lvl9pPr marL="4874260" indent="-287020" algn="l" defTabSz="1146810" rtl="0" eaLnBrk="1" latinLnBrk="0" hangingPunct="1">
        <a:lnSpc>
          <a:spcPct val="90000"/>
        </a:lnSpc>
        <a:spcBef>
          <a:spcPts val="625"/>
        </a:spcBef>
        <a:buFont typeface="Arial" panose="020B0604020202020204" pitchFamily="34" charset="0"/>
        <a:buChar char="•"/>
        <a:defRPr sz="2255" kern="1200">
          <a:solidFill>
            <a:schemeClr val="tx1"/>
          </a:solidFill>
          <a:latin typeface="+mn-lt"/>
          <a:ea typeface="+mn-ea"/>
          <a:cs typeface="+mn-cs"/>
        </a:defRPr>
      </a:lvl9pPr>
    </p:bodyStyle>
    <p:otherStyle>
      <a:defPPr>
        <a:defRPr lang="zh-CN"/>
      </a:defPPr>
      <a:lvl1pPr marL="0" algn="l" defTabSz="1146810" rtl="0" eaLnBrk="1" latinLnBrk="0" hangingPunct="1">
        <a:defRPr sz="2255" kern="1200">
          <a:solidFill>
            <a:schemeClr val="tx1"/>
          </a:solidFill>
          <a:latin typeface="+mn-lt"/>
          <a:ea typeface="+mn-ea"/>
          <a:cs typeface="+mn-cs"/>
        </a:defRPr>
      </a:lvl1pPr>
      <a:lvl2pPr marL="573405" algn="l" defTabSz="1146810" rtl="0" eaLnBrk="1" latinLnBrk="0" hangingPunct="1">
        <a:defRPr sz="2255" kern="1200">
          <a:solidFill>
            <a:schemeClr val="tx1"/>
          </a:solidFill>
          <a:latin typeface="+mn-lt"/>
          <a:ea typeface="+mn-ea"/>
          <a:cs typeface="+mn-cs"/>
        </a:defRPr>
      </a:lvl2pPr>
      <a:lvl3pPr marL="1146810" algn="l" defTabSz="1146810" rtl="0" eaLnBrk="1" latinLnBrk="0" hangingPunct="1">
        <a:defRPr sz="2255" kern="1200">
          <a:solidFill>
            <a:schemeClr val="tx1"/>
          </a:solidFill>
          <a:latin typeface="+mn-lt"/>
          <a:ea typeface="+mn-ea"/>
          <a:cs typeface="+mn-cs"/>
        </a:defRPr>
      </a:lvl3pPr>
      <a:lvl4pPr marL="1720215" algn="l" defTabSz="1146810" rtl="0" eaLnBrk="1" latinLnBrk="0" hangingPunct="1">
        <a:defRPr sz="2255" kern="1200">
          <a:solidFill>
            <a:schemeClr val="tx1"/>
          </a:solidFill>
          <a:latin typeface="+mn-lt"/>
          <a:ea typeface="+mn-ea"/>
          <a:cs typeface="+mn-cs"/>
        </a:defRPr>
      </a:lvl4pPr>
      <a:lvl5pPr marL="2293620" algn="l" defTabSz="1146810" rtl="0" eaLnBrk="1" latinLnBrk="0" hangingPunct="1">
        <a:defRPr sz="2255" kern="1200">
          <a:solidFill>
            <a:schemeClr val="tx1"/>
          </a:solidFill>
          <a:latin typeface="+mn-lt"/>
          <a:ea typeface="+mn-ea"/>
          <a:cs typeface="+mn-cs"/>
        </a:defRPr>
      </a:lvl5pPr>
      <a:lvl6pPr marL="2867025" algn="l" defTabSz="1146810" rtl="0" eaLnBrk="1" latinLnBrk="0" hangingPunct="1">
        <a:defRPr sz="2255" kern="1200">
          <a:solidFill>
            <a:schemeClr val="tx1"/>
          </a:solidFill>
          <a:latin typeface="+mn-lt"/>
          <a:ea typeface="+mn-ea"/>
          <a:cs typeface="+mn-cs"/>
        </a:defRPr>
      </a:lvl6pPr>
      <a:lvl7pPr marL="3440430" algn="l" defTabSz="1146810" rtl="0" eaLnBrk="1" latinLnBrk="0" hangingPunct="1">
        <a:defRPr sz="2255" kern="1200">
          <a:solidFill>
            <a:schemeClr val="tx1"/>
          </a:solidFill>
          <a:latin typeface="+mn-lt"/>
          <a:ea typeface="+mn-ea"/>
          <a:cs typeface="+mn-cs"/>
        </a:defRPr>
      </a:lvl7pPr>
      <a:lvl8pPr marL="4013835" algn="l" defTabSz="1146810" rtl="0" eaLnBrk="1" latinLnBrk="0" hangingPunct="1">
        <a:defRPr sz="2255" kern="1200">
          <a:solidFill>
            <a:schemeClr val="tx1"/>
          </a:solidFill>
          <a:latin typeface="+mn-lt"/>
          <a:ea typeface="+mn-ea"/>
          <a:cs typeface="+mn-cs"/>
        </a:defRPr>
      </a:lvl8pPr>
      <a:lvl9pPr marL="4587240" algn="l" defTabSz="1146810" rtl="0" eaLnBrk="1" latinLnBrk="0" hangingPunct="1">
        <a:defRPr sz="22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784299" y="642424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0" y="6492875"/>
            <a:ext cx="3860800" cy="365125"/>
          </a:xfrm>
          <a:prstGeom prst="rect">
            <a:avLst/>
          </a:prstGeom>
        </p:spPr>
        <p:txBody>
          <a:bodyPr vert="horz" lIns="91440" tIns="45720" rIns="91440" bIns="45720" rtlCol="0" anchor="ctr"/>
          <a:lstStyle>
            <a:lvl1pPr algn="l">
              <a:defRPr sz="1600">
                <a:solidFill>
                  <a:schemeClr val="tx1"/>
                </a:solidFill>
              </a:defRPr>
            </a:lvl1pPr>
          </a:lstStyle>
          <a:p>
            <a:endParaRPr lang="zh-CN" altLang="en-US" dirty="0"/>
          </a:p>
        </p:txBody>
      </p:sp>
      <p:sp>
        <p:nvSpPr>
          <p:cNvPr id="6" name="灯片编号占位符 5"/>
          <p:cNvSpPr>
            <a:spLocks noGrp="1"/>
          </p:cNvSpPr>
          <p:nvPr>
            <p:ph type="sldNum" sz="quarter" idx="4"/>
          </p:nvPr>
        </p:nvSpPr>
        <p:spPr>
          <a:xfrm>
            <a:off x="4655840" y="6520259"/>
            <a:ext cx="2844800" cy="365125"/>
          </a:xfrm>
          <a:prstGeom prst="rect">
            <a:avLst/>
          </a:prstGeom>
        </p:spPr>
        <p:txBody>
          <a:bodyPr vert="horz" lIns="91440" tIns="45720" rIns="91440" bIns="45720" rtlCol="0" anchor="ctr"/>
          <a:lstStyle>
            <a:lvl1pPr algn="ctr">
              <a:defRPr sz="1065">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784299" y="642424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64ABC00-F47B-4182-AAE2-DC350129A6EB}" type="datetime1">
              <a:rPr lang="zh-CN" altLang="en-US" smtClean="0"/>
            </a:fld>
            <a:endParaRPr lang="zh-CN" altLang="en-US"/>
          </a:p>
        </p:txBody>
      </p:sp>
      <p:sp>
        <p:nvSpPr>
          <p:cNvPr id="5" name="页脚占位符 4"/>
          <p:cNvSpPr>
            <a:spLocks noGrp="1"/>
          </p:cNvSpPr>
          <p:nvPr>
            <p:ph type="ftr" sz="quarter" idx="3"/>
          </p:nvPr>
        </p:nvSpPr>
        <p:spPr>
          <a:xfrm>
            <a:off x="0" y="6492875"/>
            <a:ext cx="3860800" cy="365125"/>
          </a:xfrm>
          <a:prstGeom prst="rect">
            <a:avLst/>
          </a:prstGeom>
        </p:spPr>
        <p:txBody>
          <a:bodyPr vert="horz" lIns="91440" tIns="45720" rIns="91440" bIns="45720" rtlCol="0" anchor="ctr"/>
          <a:lstStyle>
            <a:lvl1pPr algn="l">
              <a:defRPr sz="1600">
                <a:solidFill>
                  <a:schemeClr val="tx1"/>
                </a:solidFill>
              </a:defRPr>
            </a:lvl1pPr>
          </a:lstStyle>
          <a:p>
            <a:r>
              <a:rPr lang="zh-CN" altLang="en-US"/>
              <a:t>严格保密</a:t>
            </a:r>
            <a:endParaRPr lang="zh-CN" altLang="en-US" dirty="0"/>
          </a:p>
        </p:txBody>
      </p:sp>
      <p:sp>
        <p:nvSpPr>
          <p:cNvPr id="6" name="灯片编号占位符 5"/>
          <p:cNvSpPr>
            <a:spLocks noGrp="1"/>
          </p:cNvSpPr>
          <p:nvPr>
            <p:ph type="sldNum" sz="quarter" idx="4"/>
          </p:nvPr>
        </p:nvSpPr>
        <p:spPr>
          <a:xfrm>
            <a:off x="4655840" y="6520259"/>
            <a:ext cx="2844800" cy="365125"/>
          </a:xfrm>
          <a:prstGeom prst="rect">
            <a:avLst/>
          </a:prstGeom>
        </p:spPr>
        <p:txBody>
          <a:bodyPr vert="horz" lIns="91440" tIns="45720" rIns="91440" bIns="45720" rtlCol="0" anchor="ctr"/>
          <a:lstStyle>
            <a:lvl1pPr algn="ctr">
              <a:defRPr sz="1065">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3.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openxmlformats.org/officeDocument/2006/relationships/image" Target="../media/image15.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3.xml"/><Relationship Id="rId6" Type="http://schemas.openxmlformats.org/officeDocument/2006/relationships/image" Target="../media/image19.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3.svg"/><Relationship Id="rId5" Type="http://schemas.openxmlformats.org/officeDocument/2006/relationships/image" Target="../media/image25.png"/><Relationship Id="rId4" Type="http://schemas.openxmlformats.org/officeDocument/2006/relationships/image" Target="../media/image2.svg"/><Relationship Id="rId3" Type="http://schemas.openxmlformats.org/officeDocument/2006/relationships/image" Target="../media/image24.png"/><Relationship Id="rId2" Type="http://schemas.openxmlformats.org/officeDocument/2006/relationships/image" Target="../media/image1.svg"/><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13.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5.xml"/><Relationship Id="rId3" Type="http://schemas.openxmlformats.org/officeDocument/2006/relationships/image" Target="../media/image10.png"/><Relationship Id="rId2" Type="http://schemas.openxmlformats.org/officeDocument/2006/relationships/hyperlink" Target="mailto:zhengziqing@zhonglun.com" TargetMode="External"/><Relationship Id="rId1"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3.xml"/><Relationship Id="rId2" Type="http://schemas.openxmlformats.org/officeDocument/2006/relationships/image" Target="../media/image6.png"/><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12.emf"/></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3.xml"/><Relationship Id="rId7" Type="http://schemas.openxmlformats.org/officeDocument/2006/relationships/image" Target="../media/image14.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gjinjin\Desktop\611改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95" y="0"/>
            <a:ext cx="12192000" cy="686262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693340" y="1301803"/>
            <a:ext cx="6076212" cy="2754765"/>
          </a:xfrm>
          <a:prstGeom prst="rect">
            <a:avLst/>
          </a:pr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5804172" y="1529876"/>
            <a:ext cx="5854547" cy="549031"/>
          </a:xfrm>
          <a:prstGeom prst="rect">
            <a:avLst/>
          </a:prstGeom>
          <a:noFill/>
        </p:spPr>
        <p:txBody>
          <a:bodyPr wrap="square" lIns="96744" tIns="48372" rIns="96744" bIns="48372"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1" lang="zh-CN" altLang="en-US" sz="2935" b="1" dirty="0">
                <a:solidFill>
                  <a:srgbClr val="EE7700"/>
                </a:solidFill>
                <a:latin typeface="微软雅黑" panose="020B0503020204020204" pitchFamily="34" charset="-122"/>
                <a:ea typeface="微软雅黑" panose="020B0503020204020204" pitchFamily="34" charset="-122"/>
              </a:rPr>
              <a:t>与数据相关的反垄断</a:t>
            </a:r>
            <a:r>
              <a:rPr kumimoji="1" lang="zh-CN" altLang="en-US" sz="2935" b="1">
                <a:solidFill>
                  <a:srgbClr val="EE7700"/>
                </a:solidFill>
                <a:latin typeface="微软雅黑" panose="020B0503020204020204" pitchFamily="34" charset="-122"/>
                <a:ea typeface="微软雅黑" panose="020B0503020204020204" pitchFamily="34" charset="-122"/>
              </a:rPr>
              <a:t>经典案例评析</a:t>
            </a:r>
            <a:endParaRPr kumimoji="1" lang="zh-CN" altLang="en-US" sz="2935"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6806669" y="2403340"/>
            <a:ext cx="4010525" cy="1328795"/>
          </a:xfrm>
          <a:prstGeom prst="rect">
            <a:avLst/>
          </a:prstGeom>
          <a:noFill/>
        </p:spPr>
        <p:txBody>
          <a:bodyPr wrap="none" lIns="96744" tIns="48372" rIns="96744" bIns="48372"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郑孜青</a:t>
            </a:r>
            <a:endParaRPr kumimoji="1" lang="en-US" altLang="zh-CN"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9200" rtl="0" eaLnBrk="1" fontAlgn="auto" latinLnBrk="0" hangingPunct="1">
              <a:lnSpc>
                <a:spcPct val="100000"/>
              </a:lnSpc>
              <a:spcBef>
                <a:spcPts val="0"/>
              </a:spcBef>
              <a:spcAft>
                <a:spcPts val="0"/>
              </a:spcAft>
              <a:buClrTx/>
              <a:buSzTx/>
              <a:buFontTx/>
              <a:buNone/>
              <a:defRPr/>
            </a:pPr>
            <a:endParaRPr kumimoji="1" lang="en-US" altLang="zh-CN"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中伦律师事务所 合规与政府监管部 合伙人</a:t>
            </a:r>
            <a:endParaRPr kumimoji="1" lang="en-US" altLang="zh-CN"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9200" rtl="0" eaLnBrk="1" fontAlgn="auto" latinLnBrk="0" hangingPunct="1">
              <a:lnSpc>
                <a:spcPct val="100000"/>
              </a:lnSpc>
              <a:spcBef>
                <a:spcPts val="0"/>
              </a:spcBef>
              <a:spcAft>
                <a:spcPts val="0"/>
              </a:spcAft>
              <a:buClrTx/>
              <a:buSzTx/>
              <a:buFontTx/>
              <a:buNone/>
              <a:defRPr/>
            </a:pPr>
            <a:endParaRPr kumimoji="1" lang="en-US" altLang="zh-CN"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日期：</a:t>
            </a:r>
            <a:r>
              <a:rPr kumimoji="1" lang="en-US" altLang="zh-CN"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 2021</a:t>
            </a:r>
            <a:r>
              <a:rPr kumimoji="1" lang="zh-CN" altLang="en-US"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年</a:t>
            </a:r>
            <a:r>
              <a:rPr kumimoji="1" lang="en-US" altLang="zh-CN"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5</a:t>
            </a:r>
            <a:r>
              <a:rPr kumimoji="1" lang="zh-CN" altLang="en-US"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月</a:t>
            </a:r>
            <a:r>
              <a:rPr kumimoji="1" lang="en-US" altLang="zh-CN"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rPr>
              <a:t>25</a:t>
            </a:r>
            <a:r>
              <a:rPr kumimoji="1" lang="zh-CN" altLang="en-US" sz="1600" b="1" i="0" u="none" strike="noStrike" kern="1200" cap="none" spc="0" normalizeH="0" baseline="0" noProof="0">
                <a:ln>
                  <a:noFill/>
                </a:ln>
                <a:solidFill>
                  <a:srgbClr val="EE7700"/>
                </a:solidFill>
                <a:effectLst/>
                <a:uLnTx/>
                <a:uFillTx/>
                <a:latin typeface="微软雅黑" panose="020B0503020204020204" pitchFamily="34" charset="-122"/>
                <a:ea typeface="微软雅黑" panose="020B0503020204020204" pitchFamily="34" charset="-122"/>
                <a:cs typeface="+mn-cs"/>
              </a:rPr>
              <a:t>日</a:t>
            </a:r>
            <a:endParaRPr kumimoji="1" lang="zh-CN" altLang="en-US" sz="1600" b="1" i="0" u="none" strike="noStrike" kern="1200" cap="none" spc="0" normalizeH="0" baseline="0" noProof="0" dirty="0">
              <a:ln>
                <a:noFill/>
              </a:ln>
              <a:solidFill>
                <a:srgbClr val="EE7700"/>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3969505" y="6306790"/>
            <a:ext cx="3983711" cy="461665"/>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a:t>
            </a:r>
            <a:r>
              <a:rPr kumimoji="0" lang="zh-CN" altLang="en-US"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言中伦  行中虑</a:t>
            </a:r>
            <a:r>
              <a:rPr kumimoji="0" lang="en-US" altLang="zh-CN"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a:t>
            </a:r>
            <a:endParaRPr kumimoji="0" lang="zh-CN" altLang="en-US" sz="2400" b="1"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endParaRPr>
          </a:p>
        </p:txBody>
      </p:sp>
      <p:pic>
        <p:nvPicPr>
          <p:cNvPr id="10" name="图片 9"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514308" y="428894"/>
            <a:ext cx="2860435" cy="1070485"/>
          </a:xfrm>
          <a:prstGeom prst="rect">
            <a:avLst/>
          </a:prstGeom>
        </p:spPr>
      </p:pic>
      <p:sp>
        <p:nvSpPr>
          <p:cNvPr id="4" name="矩形 3"/>
          <p:cNvSpPr/>
          <p:nvPr/>
        </p:nvSpPr>
        <p:spPr>
          <a:xfrm>
            <a:off x="1256836" y="5358370"/>
            <a:ext cx="9409045" cy="1015663"/>
          </a:xfrm>
          <a:prstGeom prst="rect">
            <a:avLst/>
          </a:prstGeom>
        </p:spPr>
        <p:txBody>
          <a:bodyPr wrap="square">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rPr>
              <a:t>免责声明</a:t>
            </a:r>
            <a:endParaRPr kumimoji="0" lang="zh-CN" altLang="en-US" sz="1200" b="1"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endParaRPr>
          </a:p>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rPr>
              <a:t>本</a:t>
            </a:r>
            <a:r>
              <a:rPr kumimoji="0" lang="en-US" altLang="zh-CN" sz="12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rPr>
              <a:t>PPT</a:t>
            </a:r>
            <a:r>
              <a:rPr kumimoji="0" lang="zh-CN" altLang="en-US" sz="12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rPr>
              <a:t>之任何内容，仅限于内部讨论，不得被视为法律意见，并受限于最终协议。未经我们事先书面许可或确认，不得向其它第三方披露，并不得引用或据以向我们追究任何责任。我们不对您依据本文件任何内容导致的任何损失承担责任。我们声明保留根据新了解到的信息对本文件进行一切必要的增、删、修改之权利。</a:t>
            </a:r>
            <a:endParaRPr kumimoji="0" lang="zh-CN" altLang="en-US" sz="12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endParaRPr>
          </a:p>
        </p:txBody>
      </p:sp>
      <p:sp>
        <p:nvSpPr>
          <p:cNvPr id="3" name="灯片编号占位符 2"/>
          <p:cNvSpPr>
            <a:spLocks noGrp="1"/>
          </p:cNvSpPr>
          <p:nvPr>
            <p:ph type="sldNum" sz="quarter" idx="12"/>
          </p:nvPr>
        </p:nvSpPr>
        <p:spPr/>
        <p:txBody>
          <a:bodyPr/>
          <a:lstStyle/>
          <a:p>
            <a:pPr marL="0" marR="0" lvl="0" indent="0" algn="ctr" defTabSz="12192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3000"/>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0"/>
            <a:ext cx="12192000" cy="6856943"/>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79646">
                  <a:lumMod val="60000"/>
                  <a:lumOff val="40000"/>
                </a:srgbClr>
              </a:solidFill>
              <a:effectLst/>
              <a:uLnTx/>
              <a:uFillTx/>
              <a:latin typeface="Calibri" panose="020F0502020204030204"/>
              <a:ea typeface="宋体" panose="02010600030101010101" pitchFamily="2" charset="-122"/>
              <a:cs typeface="+mn-cs"/>
            </a:endParaRPr>
          </a:p>
        </p:txBody>
      </p:sp>
      <p:sp>
        <p:nvSpPr>
          <p:cNvPr id="7" name="矩形 6"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SpPr/>
          <p:nvPr/>
        </p:nvSpPr>
        <p:spPr>
          <a:xfrm>
            <a:off x="1" y="0"/>
            <a:ext cx="12192000" cy="6858000"/>
          </a:xfrm>
          <a:prstGeom prst="rect">
            <a:avLst/>
          </a:prstGeom>
          <a:noFill/>
          <a:ln>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graphicFrame>
        <p:nvGraphicFramePr>
          <p:cNvPr id="6" name="图示 5"/>
          <p:cNvGraphicFramePr/>
          <p:nvPr/>
        </p:nvGraphicFramePr>
        <p:xfrm>
          <a:off x="2924047" y="1897626"/>
          <a:ext cx="6343905" cy="4270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市场支配地位的认定</a:t>
            </a:r>
            <a:endPar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3000"/>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0"/>
            <a:ext cx="12192000" cy="6856943"/>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79646">
                  <a:lumMod val="60000"/>
                  <a:lumOff val="40000"/>
                </a:srgbClr>
              </a:solidFill>
              <a:effectLst/>
              <a:uLnTx/>
              <a:uFillTx/>
              <a:latin typeface="Calibri" panose="020F0502020204030204"/>
              <a:ea typeface="宋体" panose="02010600030101010101" pitchFamily="2" charset="-122"/>
              <a:cs typeface="+mn-cs"/>
            </a:endParaRPr>
          </a:p>
        </p:txBody>
      </p:sp>
      <p:sp>
        <p:nvSpPr>
          <p:cNvPr id="7" name="矩形 6"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SpPr/>
          <p:nvPr/>
        </p:nvSpPr>
        <p:spPr>
          <a:xfrm>
            <a:off x="1" y="0"/>
            <a:ext cx="12192000" cy="6858000"/>
          </a:xfrm>
          <a:prstGeom prst="rect">
            <a:avLst/>
          </a:prstGeom>
          <a:noFill/>
          <a:ln>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8" name="文本框 7"/>
          <p:cNvSpPr txBox="1"/>
          <p:nvPr/>
        </p:nvSpPr>
        <p:spPr>
          <a:xfrm>
            <a:off x="1207213" y="1424986"/>
            <a:ext cx="6393122" cy="4613892"/>
          </a:xfrm>
          <a:prstGeom prst="rect">
            <a:avLst/>
          </a:prstGeom>
          <a:solidFill>
            <a:schemeClr val="tx2">
              <a:lumMod val="40000"/>
              <a:lumOff val="60000"/>
            </a:schemeClr>
          </a:solidFill>
          <a:ln w="12700">
            <a:solidFill>
              <a:schemeClr val="bg1"/>
            </a:solidFill>
          </a:ln>
        </p:spPr>
        <p:txBody>
          <a:bodyPr wrap="square" rtlCol="0">
            <a:spAutoFit/>
          </a:bodyPr>
          <a:lstStyle/>
          <a:p>
            <a:pPr algn="just" defTabSz="913765">
              <a:lnSpc>
                <a:spcPct val="150000"/>
              </a:lnSpc>
              <a:defRPr/>
            </a:pPr>
            <a:r>
              <a:rPr lang="zh-CN" altLang="en-US" b="1" u="sng" dirty="0">
                <a:solidFill>
                  <a:srgbClr val="002060"/>
                </a:solidFill>
                <a:latin typeface="微软雅黑" panose="020B0503020204020204" pitchFamily="34" charset="-122"/>
                <a:ea typeface="微软雅黑" panose="020B0503020204020204" pitchFamily="34" charset="-122"/>
              </a:rPr>
              <a:t>数据收集</a:t>
            </a:r>
            <a:r>
              <a:rPr lang="en-US" altLang="zh-CN" b="1" u="sng" dirty="0">
                <a:solidFill>
                  <a:srgbClr val="002060"/>
                </a:solidFill>
                <a:latin typeface="微软雅黑" panose="020B0503020204020204" pitchFamily="34" charset="-122"/>
                <a:ea typeface="微软雅黑" panose="020B0503020204020204" pitchFamily="34" charset="-122"/>
              </a:rPr>
              <a:t>——</a:t>
            </a:r>
            <a:r>
              <a:rPr lang="zh-CN" altLang="en-US" b="1" u="sng" dirty="0">
                <a:solidFill>
                  <a:srgbClr val="002060"/>
                </a:solidFill>
                <a:latin typeface="微软雅黑" panose="020B0503020204020204" pitchFamily="34" charset="-122"/>
                <a:ea typeface="微软雅黑" panose="020B0503020204020204" pitchFamily="34" charset="-122"/>
              </a:rPr>
              <a:t>准入门槛</a:t>
            </a:r>
            <a:r>
              <a:rPr lang="en-US" altLang="zh-CN" b="1" u="sng" dirty="0">
                <a:solidFill>
                  <a:srgbClr val="002060"/>
                </a:solidFill>
                <a:latin typeface="微软雅黑" panose="020B0503020204020204" pitchFamily="34" charset="-122"/>
                <a:ea typeface="微软雅黑" panose="020B0503020204020204" pitchFamily="34" charset="-122"/>
              </a:rPr>
              <a:t>——</a:t>
            </a:r>
            <a:r>
              <a:rPr lang="zh-CN" altLang="en-US" b="1" u="sng" dirty="0">
                <a:solidFill>
                  <a:srgbClr val="002060"/>
                </a:solidFill>
                <a:latin typeface="微软雅黑" panose="020B0503020204020204" pitchFamily="34" charset="-122"/>
                <a:ea typeface="微软雅黑" panose="020B0503020204020204" pitchFamily="34" charset="-122"/>
              </a:rPr>
              <a:t>市场支配地位</a:t>
            </a:r>
            <a:endParaRPr lang="en-US" altLang="zh-CN" b="1" u="sng" dirty="0">
              <a:solidFill>
                <a:srgbClr val="002060"/>
              </a:solidFill>
              <a:latin typeface="微软雅黑" panose="020B0503020204020204" pitchFamily="34" charset="-122"/>
              <a:ea typeface="微软雅黑" panose="020B0503020204020204" pitchFamily="34" charset="-122"/>
            </a:endParaRPr>
          </a:p>
          <a:p>
            <a:pPr algn="just" defTabSz="913765">
              <a:lnSpc>
                <a:spcPct val="150000"/>
              </a:lnSpc>
              <a:defRPr/>
            </a:pP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个人数据的</a:t>
            </a:r>
            <a:r>
              <a:rPr lang="zh-CN" altLang="en-US" b="1" dirty="0">
                <a:solidFill>
                  <a:schemeClr val="accent6"/>
                </a:solidFill>
                <a:latin typeface="微软雅黑" panose="020B0503020204020204" pitchFamily="34" charset="-122"/>
                <a:ea typeface="微软雅黑" panose="020B0503020204020204" pitchFamily="34" charset="-122"/>
              </a:rPr>
              <a:t>锁定效应</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lock-in effect</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Font typeface="Wingdings" panose="05000000000000000000" pitchFamily="2" charset="2"/>
              <a:buChar char="ü"/>
              <a:defRPr/>
            </a:pPr>
            <a:r>
              <a:rPr lang="zh-CN" altLang="en-US" dirty="0">
                <a:solidFill>
                  <a:schemeClr val="bg1"/>
                </a:solidFill>
                <a:latin typeface="微软雅黑" panose="020B0503020204020204" pitchFamily="34" charset="-122"/>
                <a:ea typeface="微软雅黑" panose="020B0503020204020204" pitchFamily="34" charset="-122"/>
              </a:rPr>
              <a:t>由于</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用户在此平台上发展出许多社交关系，用户转换到其他平台的成本极高，因此用户被变相“锁定”在</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平台上。</a:t>
            </a:r>
            <a:endParaRPr lang="en-US" altLang="zh-CN" dirty="0">
              <a:solidFill>
                <a:schemeClr val="bg1"/>
              </a:solidFill>
              <a:latin typeface="微软雅黑" panose="020B0503020204020204" pitchFamily="34" charset="-122"/>
              <a:ea typeface="微软雅黑" panose="020B0503020204020204" pitchFamily="34" charset="-122"/>
            </a:endParaRPr>
          </a:p>
          <a:p>
            <a:pPr algn="just" defTabSz="913765">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个人数据的</a:t>
            </a:r>
            <a:r>
              <a:rPr lang="zh-CN" altLang="en-US" b="1" dirty="0">
                <a:solidFill>
                  <a:schemeClr val="accent6"/>
                </a:solidFill>
                <a:latin typeface="微软雅黑" panose="020B0503020204020204" pitchFamily="34" charset="-122"/>
                <a:ea typeface="微软雅黑" panose="020B0503020204020204" pitchFamily="34" charset="-122"/>
              </a:rPr>
              <a:t>网络效应</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network effect</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Font typeface="Wingdings" panose="05000000000000000000" pitchFamily="2" charset="2"/>
              <a:buChar char="ü"/>
              <a:defRPr/>
            </a:pPr>
            <a:r>
              <a:rPr lang="zh-CN" altLang="en-US" dirty="0">
                <a:solidFill>
                  <a:schemeClr val="bg1"/>
                </a:solidFill>
                <a:latin typeface="微软雅黑" panose="020B0503020204020204" pitchFamily="34" charset="-122"/>
                <a:ea typeface="微软雅黑" panose="020B0503020204020204" pitchFamily="34" charset="-122"/>
              </a:rPr>
              <a:t>在</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独特的商业模式之下，</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可以获得大量的用户数据，并且实现精准广告投放，进一步加强网络效应。在这些数据的加持下，其他广告平台几乎无法与</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抗衡，市场准入门槛极高</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lgn="just" defTabSz="913765">
              <a:lnSpc>
                <a:spcPct val="150000"/>
              </a:lnSpc>
              <a:buFont typeface="Wingdings" panose="05000000000000000000" pitchFamily="2" charset="2"/>
              <a:buChar char="l"/>
              <a:defRPr/>
            </a:pP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062452" y="1424986"/>
            <a:ext cx="3352800" cy="3367397"/>
          </a:xfrm>
          <a:prstGeom prst="rect">
            <a:avLst/>
          </a:prstGeom>
          <a:solidFill>
            <a:schemeClr val="tx2">
              <a:lumMod val="40000"/>
              <a:lumOff val="60000"/>
            </a:schemeClr>
          </a:solidFill>
          <a:ln w="12700">
            <a:solidFill>
              <a:schemeClr val="bg1"/>
            </a:solidFill>
          </a:ln>
        </p:spPr>
        <p:txBody>
          <a:bodyPr wrap="square" rtlCol="0">
            <a:spAutoFit/>
          </a:bodyPr>
          <a:lstStyle/>
          <a:p>
            <a:pPr algn="just" defTabSz="913765">
              <a:lnSpc>
                <a:spcPct val="150000"/>
              </a:lnSpc>
              <a:defRPr/>
            </a:pPr>
            <a:r>
              <a:rPr lang="zh-CN" altLang="en-US" b="1" u="sng" dirty="0">
                <a:solidFill>
                  <a:srgbClr val="002060"/>
                </a:solidFill>
                <a:latin typeface="微软雅黑" panose="020B0503020204020204" pitchFamily="34" charset="-122"/>
                <a:ea typeface="微软雅黑" panose="020B0503020204020204" pitchFamily="34" charset="-122"/>
              </a:rPr>
              <a:t>互联网的创新性</a:t>
            </a:r>
            <a:endParaRPr lang="en-US" altLang="zh-CN" dirty="0">
              <a:solidFill>
                <a:schemeClr val="bg1"/>
              </a:solidFill>
              <a:latin typeface="微软雅黑" panose="020B0503020204020204" pitchFamily="34" charset="-122"/>
              <a:ea typeface="微软雅黑" panose="020B0503020204020204" pitchFamily="34" charset="-122"/>
            </a:endParaRPr>
          </a:p>
          <a:p>
            <a:pPr algn="just" defTabSz="913765">
              <a:lnSpc>
                <a:spcPct val="150000"/>
              </a:lnSpc>
              <a:defRPr/>
            </a:pPr>
            <a:r>
              <a:rPr lang="en-US" altLang="zh-CN" dirty="0">
                <a:solidFill>
                  <a:schemeClr val="bg1"/>
                </a:solidFill>
                <a:latin typeface="微软雅黑" panose="020B0503020204020204" pitchFamily="34" charset="-122"/>
                <a:ea typeface="微软雅黑" panose="020B0503020204020204" pitchFamily="34" charset="-122"/>
              </a:rPr>
              <a:t>FCO</a:t>
            </a:r>
            <a:r>
              <a:rPr lang="zh-CN" altLang="en-US" dirty="0">
                <a:solidFill>
                  <a:schemeClr val="bg1"/>
                </a:solidFill>
                <a:latin typeface="微软雅黑" panose="020B0503020204020204" pitchFamily="34" charset="-122"/>
                <a:ea typeface="微软雅黑" panose="020B0503020204020204" pitchFamily="34" charset="-122"/>
              </a:rPr>
              <a:t>同时考虑到互联网产业具有动态发展、极富创新力的特点。</a:t>
            </a:r>
            <a:endParaRPr lang="en-US" altLang="zh-CN" dirty="0">
              <a:solidFill>
                <a:schemeClr val="bg1"/>
              </a:solidFill>
              <a:latin typeface="微软雅黑" panose="020B0503020204020204" pitchFamily="34" charset="-122"/>
              <a:ea typeface="微软雅黑" panose="020B0503020204020204" pitchFamily="34" charset="-122"/>
            </a:endParaRPr>
          </a:p>
          <a:p>
            <a:pPr algn="just" defTabSz="913765">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但是在</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显著的网络效应之下，</a:t>
            </a:r>
            <a:r>
              <a:rPr lang="en-US" altLang="zh-CN" dirty="0">
                <a:solidFill>
                  <a:schemeClr val="bg1"/>
                </a:solidFill>
                <a:latin typeface="微软雅黑" panose="020B0503020204020204" pitchFamily="34" charset="-122"/>
                <a:ea typeface="微软雅黑" panose="020B0503020204020204" pitchFamily="34" charset="-122"/>
              </a:rPr>
              <a:t>FCO</a:t>
            </a:r>
            <a:r>
              <a:rPr lang="zh-CN" altLang="en-US" dirty="0">
                <a:solidFill>
                  <a:schemeClr val="bg1"/>
                </a:solidFill>
                <a:latin typeface="微软雅黑" panose="020B0503020204020204" pitchFamily="34" charset="-122"/>
                <a:ea typeface="微软雅黑" panose="020B0503020204020204" pitchFamily="34" charset="-122"/>
              </a:rPr>
              <a:t>认为外界的创新不足以对</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的支配地位产生威胁。</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62452" y="5164471"/>
            <a:ext cx="3352800" cy="874407"/>
          </a:xfrm>
          <a:prstGeom prst="rect">
            <a:avLst/>
          </a:prstGeom>
          <a:solidFill>
            <a:schemeClr val="tx2">
              <a:lumMod val="40000"/>
              <a:lumOff val="60000"/>
            </a:schemeClr>
          </a:solidFill>
          <a:ln w="12700">
            <a:solidFill>
              <a:schemeClr val="bg1"/>
            </a:solidFill>
          </a:ln>
        </p:spPr>
        <p:txBody>
          <a:bodyPr wrap="square" rtlCol="0">
            <a:spAutoFit/>
          </a:bodyPr>
          <a:lstStyle/>
          <a:p>
            <a:pPr algn="just" defTabSz="913765">
              <a:lnSpc>
                <a:spcPct val="150000"/>
              </a:lnSpc>
              <a:defRPr/>
            </a:pPr>
            <a:r>
              <a:rPr lang="zh-CN" altLang="en-US" b="1" u="sng" dirty="0">
                <a:solidFill>
                  <a:srgbClr val="002060"/>
                </a:solidFill>
                <a:latin typeface="微软雅黑" panose="020B0503020204020204" pitchFamily="34" charset="-122"/>
                <a:ea typeface="微软雅黑" panose="020B0503020204020204" pitchFamily="34" charset="-122"/>
              </a:rPr>
              <a:t>结论</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Facebook</a:t>
            </a:r>
            <a:r>
              <a:rPr lang="zh-CN" altLang="en-US" dirty="0">
                <a:solidFill>
                  <a:schemeClr val="bg1"/>
                </a:solidFill>
                <a:latin typeface="微软雅黑" panose="020B0503020204020204" pitchFamily="34" charset="-122"/>
                <a:ea typeface="微软雅黑" panose="020B0503020204020204" pitchFamily="34" charset="-122"/>
              </a:rPr>
              <a:t>在相关市场具有支配地位</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市场支配地位的认定</a:t>
            </a:r>
            <a:endPar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anim calcmode="lin" valueType="num">
                                      <p:cBhvr>
                                        <p:cTn id="8" dur="300" fill="hold"/>
                                        <p:tgtEl>
                                          <p:spTgt spid="9"/>
                                        </p:tgtEl>
                                        <p:attrNameLst>
                                          <p:attrName>ppt_x</p:attrName>
                                        </p:attrNameLst>
                                      </p:cBhvr>
                                      <p:tavLst>
                                        <p:tav tm="0">
                                          <p:val>
                                            <p:strVal val="#ppt_x"/>
                                          </p:val>
                                        </p:tav>
                                        <p:tav tm="100000">
                                          <p:val>
                                            <p:strVal val="#ppt_x"/>
                                          </p:val>
                                        </p:tav>
                                      </p:tavLst>
                                    </p:anim>
                                    <p:anim calcmode="lin" valueType="num">
                                      <p:cBhvr>
                                        <p:cTn id="9" dur="3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3000"/>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0"/>
            <a:ext cx="12192000" cy="6856943"/>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79646">
                  <a:lumMod val="60000"/>
                  <a:lumOff val="40000"/>
                </a:srgbClr>
              </a:solidFill>
              <a:effectLst/>
              <a:uLnTx/>
              <a:uFillTx/>
              <a:latin typeface="Calibri" panose="020F0502020204030204"/>
              <a:ea typeface="宋体" panose="02010600030101010101" pitchFamily="2" charset="-122"/>
              <a:cs typeface="+mn-cs"/>
            </a:endParaRPr>
          </a:p>
        </p:txBody>
      </p:sp>
      <p:sp>
        <p:nvSpPr>
          <p:cNvPr id="7" name="矩形 6"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SpPr/>
          <p:nvPr/>
        </p:nvSpPr>
        <p:spPr>
          <a:xfrm>
            <a:off x="1" y="0"/>
            <a:ext cx="12192000" cy="6858000"/>
          </a:xfrm>
          <a:prstGeom prst="rect">
            <a:avLst/>
          </a:prstGeom>
          <a:noFill/>
          <a:ln>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pic>
        <p:nvPicPr>
          <p:cNvPr id="5" name="图片 4"/>
          <p:cNvPicPr>
            <a:picLocks noChangeAspect="1"/>
          </p:cNvPicPr>
          <p:nvPr/>
        </p:nvPicPr>
        <p:blipFill>
          <a:blip r:embed="rId2"/>
          <a:stretch>
            <a:fillRect/>
          </a:stretch>
        </p:blipFill>
        <p:spPr>
          <a:xfrm>
            <a:off x="8375905" y="2155081"/>
            <a:ext cx="3816095" cy="2547838"/>
          </a:xfrm>
          <a:prstGeom prst="rect">
            <a:avLst/>
          </a:prstGeom>
        </p:spPr>
      </p:pic>
      <p:graphicFrame>
        <p:nvGraphicFramePr>
          <p:cNvPr id="2" name="图示 1"/>
          <p:cNvGraphicFramePr/>
          <p:nvPr/>
        </p:nvGraphicFramePr>
        <p:xfrm>
          <a:off x="985739" y="1682324"/>
          <a:ext cx="6404428" cy="323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865237" y="3558245"/>
            <a:ext cx="4385187" cy="1487658"/>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39526" y="5277098"/>
            <a:ext cx="2836607" cy="369332"/>
          </a:xfrm>
          <a:prstGeom prst="rect">
            <a:avLst/>
          </a:prstGeom>
          <a:solidFill>
            <a:schemeClr val="tx2">
              <a:lumMod val="20000"/>
              <a:lumOff val="80000"/>
            </a:schemeClr>
          </a:solidFill>
        </p:spPr>
        <p:txBody>
          <a:bodyPr wrap="square" rtlCol="0">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FCO</a:t>
            </a:r>
            <a:r>
              <a:rPr lang="zh-CN" altLang="en-US" b="1" dirty="0">
                <a:solidFill>
                  <a:srgbClr val="FF0000"/>
                </a:solidFill>
                <a:latin typeface="微软雅黑" panose="020B0503020204020204" pitchFamily="34" charset="-122"/>
                <a:ea typeface="微软雅黑" panose="020B0503020204020204" pitchFamily="34" charset="-122"/>
              </a:rPr>
              <a:t>本次执法的主要目标</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515896" y="5277098"/>
            <a:ext cx="1720645" cy="369332"/>
          </a:xfrm>
          <a:prstGeom prst="rect">
            <a:avLst/>
          </a:prstGeom>
          <a:solidFill>
            <a:schemeClr val="tx2">
              <a:lumMod val="20000"/>
              <a:lumOff val="80000"/>
            </a:schemeClr>
          </a:solid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正当商业需求</a:t>
            </a:r>
            <a:endParaRPr lang="zh-CN" altLang="en-US" b="1" dirty="0">
              <a:latin typeface="微软雅黑" panose="020B0503020204020204" pitchFamily="34" charset="-122"/>
              <a:ea typeface="微软雅黑" panose="020B0503020204020204" pitchFamily="34" charset="-122"/>
            </a:endParaRPr>
          </a:p>
        </p:txBody>
      </p:sp>
      <p:sp>
        <p:nvSpPr>
          <p:cNvPr id="12"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滥用行为的认定</a:t>
            </a:r>
            <a:endPar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anim calcmode="lin" valueType="num">
                                      <p:cBhvr>
                                        <p:cTn id="8" dur="300" fill="hold"/>
                                        <p:tgtEl>
                                          <p:spTgt spid="12"/>
                                        </p:tgtEl>
                                        <p:attrNameLst>
                                          <p:attrName>ppt_x</p:attrName>
                                        </p:attrNameLst>
                                      </p:cBhvr>
                                      <p:tavLst>
                                        <p:tav tm="0">
                                          <p:val>
                                            <p:strVal val="#ppt_x"/>
                                          </p:val>
                                        </p:tav>
                                        <p:tav tm="100000">
                                          <p:val>
                                            <p:strVal val="#ppt_x"/>
                                          </p:val>
                                        </p:tav>
                                      </p:tavLst>
                                    </p:anim>
                                    <p:anim calcmode="lin" valueType="num">
                                      <p:cBhvr>
                                        <p:cTn id="9"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3000"/>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0"/>
            <a:ext cx="12192000" cy="6856943"/>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79646">
                  <a:lumMod val="60000"/>
                  <a:lumOff val="40000"/>
                </a:srgbClr>
              </a:solidFill>
              <a:effectLst/>
              <a:uLnTx/>
              <a:uFillTx/>
              <a:latin typeface="Calibri" panose="020F0502020204030204"/>
              <a:ea typeface="宋体" panose="02010600030101010101" pitchFamily="2" charset="-122"/>
              <a:cs typeface="+mn-cs"/>
            </a:endParaRPr>
          </a:p>
        </p:txBody>
      </p:sp>
      <p:sp>
        <p:nvSpPr>
          <p:cNvPr id="7" name="矩形 6"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SpPr/>
          <p:nvPr/>
        </p:nvSpPr>
        <p:spPr>
          <a:xfrm>
            <a:off x="1" y="0"/>
            <a:ext cx="12192000" cy="6858000"/>
          </a:xfrm>
          <a:prstGeom prst="rect">
            <a:avLst/>
          </a:prstGeom>
          <a:noFill/>
          <a:ln>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9" name="文本框 8"/>
          <p:cNvSpPr txBox="1"/>
          <p:nvPr/>
        </p:nvSpPr>
        <p:spPr>
          <a:xfrm>
            <a:off x="1146787" y="1203656"/>
            <a:ext cx="9898425" cy="5034840"/>
          </a:xfrm>
          <a:prstGeom prst="rect">
            <a:avLst/>
          </a:prstGeom>
          <a:solidFill>
            <a:schemeClr val="tx2">
              <a:lumMod val="40000"/>
              <a:lumOff val="60000"/>
            </a:schemeClr>
          </a:solidFill>
          <a:ln w="12700">
            <a:solidFill>
              <a:schemeClr val="bg1"/>
            </a:solidFill>
          </a:ln>
        </p:spPr>
        <p:txBody>
          <a:bodyPr wrap="square" rtlCol="0">
            <a:spAutoFit/>
          </a:bodyPr>
          <a:lstStyle/>
          <a:p>
            <a:pPr marL="285750" indent="-285750" algn="just" defTabSz="913765">
              <a:lnSpc>
                <a:spcPct val="150000"/>
              </a:lnSpc>
              <a:buClr>
                <a:srgbClr val="F79646">
                  <a:lumMod val="75000"/>
                </a:srgbClr>
              </a:buClr>
              <a:buFont typeface="Wingdings" panose="05000000000000000000" pitchFamily="2" charset="2"/>
              <a:buChar char="l"/>
              <a:defRPr/>
            </a:pPr>
            <a:r>
              <a:rPr kumimoji="0" lang="zh-CN" altLang="en-US" b="1" i="0" u="none" strike="noStrike" kern="120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rPr>
              <a:t>数据保护法下的正当理由，例如履行合同和利益权衡，不适用于本案。</a:t>
            </a:r>
            <a:endParaRPr lang="zh-CN" altLang="en-US" b="1" dirty="0">
              <a:solidFill>
                <a:schemeClr val="tx2">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Ø"/>
              <a:defRPr/>
            </a:pPr>
            <a:r>
              <a:rPr kumimoji="0" lang="en-US" altLang="zh-CN" sz="16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rPr>
              <a:t>Lack“effective</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justification […since Facebook] is neither required in order to fulfil contractual obligations nor does a balancing of interests result in the conclusion that Facebook’s interests in data processing outweigh the users’ interests.” </a:t>
            </a:r>
            <a:endPar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b="1" dirty="0">
                <a:solidFill>
                  <a:schemeClr val="tx2">
                    <a:lumMod val="75000"/>
                  </a:schemeClr>
                </a:solidFill>
                <a:latin typeface="微软雅黑" panose="020B0503020204020204" pitchFamily="34" charset="-122"/>
                <a:ea typeface="微软雅黑" panose="020B0503020204020204" pitchFamily="34" charset="-122"/>
              </a:rPr>
              <a:t>由于</a:t>
            </a:r>
            <a:r>
              <a:rPr lang="en-US" altLang="zh-CN" b="1" dirty="0">
                <a:solidFill>
                  <a:schemeClr val="tx2">
                    <a:lumMod val="75000"/>
                  </a:schemeClr>
                </a:solidFill>
                <a:latin typeface="微软雅黑" panose="020B0503020204020204" pitchFamily="34" charset="-122"/>
                <a:ea typeface="微软雅黑" panose="020B0503020204020204" pitchFamily="34" charset="-122"/>
              </a:rPr>
              <a:t>Facebook</a:t>
            </a:r>
            <a:r>
              <a:rPr lang="zh-CN" altLang="en-US" b="1" dirty="0">
                <a:solidFill>
                  <a:schemeClr val="tx2">
                    <a:lumMod val="75000"/>
                  </a:schemeClr>
                </a:solidFill>
                <a:latin typeface="微软雅黑" panose="020B0503020204020204" pitchFamily="34" charset="-122"/>
                <a:ea typeface="微软雅黑" panose="020B0503020204020204" pitchFamily="34" charset="-122"/>
              </a:rPr>
              <a:t>具有市场支配地位，而用户缺乏议价能力，其“同意”并非有效的同意。</a:t>
            </a:r>
            <a:endParaRPr lang="en-US" altLang="zh-CN" b="1" dirty="0">
              <a:solidFill>
                <a:schemeClr val="tx2">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Ø"/>
              <a:defRPr/>
            </a:pP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In this respect, the consent granted by users by accepting Facebook’s current terms of service are considered ineffective since users had no choice than to consent to the</a:t>
            </a: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off-Facebook</a:t>
            </a: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data collection in order to be able to use Facebook itself. </a:t>
            </a:r>
            <a:endPar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kumimoji="0" lang="zh-CN" altLang="en-US" b="1" i="0" u="none" strike="noStrike" kern="120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rPr>
              <a:t>尽管精准推送广告属于</a:t>
            </a:r>
            <a:r>
              <a:rPr kumimoji="0" lang="en-US" altLang="zh-CN" b="1" i="0" u="none" strike="noStrike" kern="120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rPr>
              <a:t>Facebook</a:t>
            </a:r>
            <a:r>
              <a:rPr kumimoji="0" lang="zh-CN" altLang="en-US" b="1" i="0" u="none" strike="noStrike" kern="120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rPr>
              <a:t>的正当需求</a:t>
            </a:r>
            <a:r>
              <a:rPr lang="zh-CN" altLang="en-US" b="1" dirty="0">
                <a:solidFill>
                  <a:schemeClr val="tx2">
                    <a:lumMod val="75000"/>
                  </a:schemeClr>
                </a:solidFill>
                <a:latin typeface="微软雅黑" panose="020B0503020204020204" pitchFamily="34" charset="-122"/>
                <a:ea typeface="微软雅黑" panose="020B0503020204020204" pitchFamily="34" charset="-122"/>
              </a:rPr>
              <a:t>，但这并不意味着</a:t>
            </a:r>
            <a:r>
              <a:rPr lang="en-US" altLang="zh-CN" b="1" dirty="0">
                <a:solidFill>
                  <a:schemeClr val="tx2">
                    <a:lumMod val="75000"/>
                  </a:schemeClr>
                </a:solidFill>
                <a:latin typeface="微软雅黑" panose="020B0503020204020204" pitchFamily="34" charset="-122"/>
                <a:ea typeface="微软雅黑" panose="020B0503020204020204" pitchFamily="34" charset="-122"/>
              </a:rPr>
              <a:t>Facebook</a:t>
            </a:r>
            <a:r>
              <a:rPr lang="zh-CN" altLang="en-US" b="1" dirty="0">
                <a:solidFill>
                  <a:schemeClr val="tx2">
                    <a:lumMod val="75000"/>
                  </a:schemeClr>
                </a:solidFill>
                <a:latin typeface="微软雅黑" panose="020B0503020204020204" pitchFamily="34" charset="-122"/>
                <a:ea typeface="微软雅黑" panose="020B0503020204020204" pitchFamily="34" charset="-122"/>
              </a:rPr>
              <a:t>可以收集用户在第三方平台上的数据。</a:t>
            </a:r>
            <a:endParaRPr kumimoji="0" lang="en-US" altLang="zh-CN" b="1" i="0" u="none" strike="noStrike" kern="120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Ø"/>
              <a:defRPr/>
            </a:pP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Processing data from third-party sources to the extent determined by Facebook in its terms and conditions is neither required for offering the social network as such nor for </a:t>
            </a:r>
            <a:r>
              <a:rPr lang="en-US" altLang="zh-CN" sz="1600" b="1" dirty="0" err="1">
                <a:solidFill>
                  <a:schemeClr val="bg1"/>
                </a:solidFill>
                <a:latin typeface="微软雅黑" panose="020B0503020204020204" pitchFamily="34" charset="-122"/>
                <a:ea typeface="微软雅黑" panose="020B0503020204020204" pitchFamily="34" charset="-122"/>
              </a:rPr>
              <a:t>monetising</a:t>
            </a:r>
            <a:r>
              <a:rPr lang="en-US" altLang="zh-CN" sz="1600" b="1" dirty="0">
                <a:solidFill>
                  <a:schemeClr val="bg1"/>
                </a:solidFill>
                <a:latin typeface="微软雅黑" panose="020B0503020204020204" pitchFamily="34" charset="-122"/>
                <a:ea typeface="微软雅黑" panose="020B0503020204020204" pitchFamily="34" charset="-122"/>
              </a:rPr>
              <a:t> the network through </a:t>
            </a:r>
            <a:r>
              <a:rPr lang="en-US" altLang="zh-CN" sz="1600" b="1" dirty="0" err="1">
                <a:solidFill>
                  <a:schemeClr val="bg1"/>
                </a:solidFill>
                <a:latin typeface="微软雅黑" panose="020B0503020204020204" pitchFamily="34" charset="-122"/>
                <a:ea typeface="微软雅黑" panose="020B0503020204020204" pitchFamily="34" charset="-122"/>
              </a:rPr>
              <a:t>personalised</a:t>
            </a:r>
            <a:r>
              <a:rPr lang="en-US" altLang="zh-CN" sz="1600" b="1" dirty="0">
                <a:solidFill>
                  <a:schemeClr val="bg1"/>
                </a:solidFill>
                <a:latin typeface="微软雅黑" panose="020B0503020204020204" pitchFamily="34" charset="-122"/>
                <a:ea typeface="微软雅黑" panose="020B0503020204020204" pitchFamily="34" charset="-122"/>
              </a:rPr>
              <a:t> advertising.”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正当理由是否成立</a:t>
            </a:r>
            <a:endPar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689149" y="1506293"/>
            <a:ext cx="6578961" cy="4480842"/>
          </a:xfrm>
          <a:prstGeom prst="rect">
            <a:avLst/>
          </a:prstGeom>
          <a:noFill/>
        </p:spPr>
        <p:txBody>
          <a:bodyPr wrap="square" rtlCol="0">
            <a:spAutoFit/>
          </a:bodyPr>
          <a:lstStyle/>
          <a:p>
            <a:pPr algn="just" defTabSz="913765">
              <a:lnSpc>
                <a:spcPct val="150000"/>
              </a:lnSpc>
              <a:buClr>
                <a:srgbClr val="F79646">
                  <a:lumMod val="75000"/>
                </a:srgbClr>
              </a:buClr>
              <a:defRPr/>
            </a:pP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杜塞尔多夫法院</a:t>
            </a: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8</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月</a:t>
            </a: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26</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日中止了联邦卡特尔局</a:t>
            </a: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2</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月的决定，认为</a:t>
            </a: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的决定缺乏法律依据，并给予</a:t>
            </a: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临时救济（</a:t>
            </a: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interim relief</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并无掠夺性滥用：</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Ø"/>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没有对用户的掠夺行为</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Ø"/>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没有泄露用户数据</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Ø"/>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用户未丧失对数据的控制</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Ø"/>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仅违反数据保护法的事实不足以证明也同时违反了反垄断法，即一审法院认为</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是否符合</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GDPR</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的要求不是反垄断法的问题</a:t>
            </a:r>
            <a:endParaRPr lang="zh-CN" altLang="en-US" sz="1600"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亦无排他性滥用：</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l"/>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未证明</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占有大量数据的事实能够阻止其他竞争者进入相关市场</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l"/>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未证明</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借由数据传导其市场力量</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0" y="2048798"/>
            <a:ext cx="3773214" cy="2512961"/>
          </a:xfrm>
          <a:prstGeom prst="rect">
            <a:avLst/>
          </a:prstGeom>
        </p:spPr>
      </p:pic>
      <p:sp>
        <p:nvSpPr>
          <p:cNvPr id="5"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杜塞尔多夫法院的意见</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cebook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539476"/>
            <a:ext cx="2448232" cy="177904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092428" y="1444585"/>
            <a:ext cx="9217024" cy="4850174"/>
          </a:xfrm>
          <a:custGeom>
            <a:avLst/>
            <a:gdLst>
              <a:gd name="connsiteX0" fmla="*/ 0 w 9217024"/>
              <a:gd name="connsiteY0" fmla="*/ 0 h 4850174"/>
              <a:gd name="connsiteX1" fmla="*/ 760404 w 9217024"/>
              <a:gd name="connsiteY1" fmla="*/ 0 h 4850174"/>
              <a:gd name="connsiteX2" fmla="*/ 1244298 w 9217024"/>
              <a:gd name="connsiteY2" fmla="*/ 0 h 4850174"/>
              <a:gd name="connsiteX3" fmla="*/ 1820362 w 9217024"/>
              <a:gd name="connsiteY3" fmla="*/ 0 h 4850174"/>
              <a:gd name="connsiteX4" fmla="*/ 2119916 w 9217024"/>
              <a:gd name="connsiteY4" fmla="*/ 0 h 4850174"/>
              <a:gd name="connsiteX5" fmla="*/ 2880320 w 9217024"/>
              <a:gd name="connsiteY5" fmla="*/ 0 h 4850174"/>
              <a:gd name="connsiteX6" fmla="*/ 3456384 w 9217024"/>
              <a:gd name="connsiteY6" fmla="*/ 0 h 4850174"/>
              <a:gd name="connsiteX7" fmla="*/ 3940278 w 9217024"/>
              <a:gd name="connsiteY7" fmla="*/ 0 h 4850174"/>
              <a:gd name="connsiteX8" fmla="*/ 4332001 w 9217024"/>
              <a:gd name="connsiteY8" fmla="*/ 0 h 4850174"/>
              <a:gd name="connsiteX9" fmla="*/ 4815895 w 9217024"/>
              <a:gd name="connsiteY9" fmla="*/ 0 h 4850174"/>
              <a:gd name="connsiteX10" fmla="*/ 5484129 w 9217024"/>
              <a:gd name="connsiteY10" fmla="*/ 0 h 4850174"/>
              <a:gd name="connsiteX11" fmla="*/ 6152364 w 9217024"/>
              <a:gd name="connsiteY11" fmla="*/ 0 h 4850174"/>
              <a:gd name="connsiteX12" fmla="*/ 6728428 w 9217024"/>
              <a:gd name="connsiteY12" fmla="*/ 0 h 4850174"/>
              <a:gd name="connsiteX13" fmla="*/ 7488832 w 9217024"/>
              <a:gd name="connsiteY13" fmla="*/ 0 h 4850174"/>
              <a:gd name="connsiteX14" fmla="*/ 8064896 w 9217024"/>
              <a:gd name="connsiteY14" fmla="*/ 0 h 4850174"/>
              <a:gd name="connsiteX15" fmla="*/ 8456620 w 9217024"/>
              <a:gd name="connsiteY15" fmla="*/ 0 h 4850174"/>
              <a:gd name="connsiteX16" fmla="*/ 9217024 w 9217024"/>
              <a:gd name="connsiteY16" fmla="*/ 0 h 4850174"/>
              <a:gd name="connsiteX17" fmla="*/ 9217024 w 9217024"/>
              <a:gd name="connsiteY17" fmla="*/ 587409 h 4850174"/>
              <a:gd name="connsiteX18" fmla="*/ 9217024 w 9217024"/>
              <a:gd name="connsiteY18" fmla="*/ 1126318 h 4850174"/>
              <a:gd name="connsiteX19" fmla="*/ 9217024 w 9217024"/>
              <a:gd name="connsiteY19" fmla="*/ 1665225 h 4850174"/>
              <a:gd name="connsiteX20" fmla="*/ 9217024 w 9217024"/>
              <a:gd name="connsiteY20" fmla="*/ 2301137 h 4850174"/>
              <a:gd name="connsiteX21" fmla="*/ 9217024 w 9217024"/>
              <a:gd name="connsiteY21" fmla="*/ 2840046 h 4850174"/>
              <a:gd name="connsiteX22" fmla="*/ 9217024 w 9217024"/>
              <a:gd name="connsiteY22" fmla="*/ 3378953 h 4850174"/>
              <a:gd name="connsiteX23" fmla="*/ 9217024 w 9217024"/>
              <a:gd name="connsiteY23" fmla="*/ 3917862 h 4850174"/>
              <a:gd name="connsiteX24" fmla="*/ 9217024 w 9217024"/>
              <a:gd name="connsiteY24" fmla="*/ 4850174 h 4850174"/>
              <a:gd name="connsiteX25" fmla="*/ 8917471 w 9217024"/>
              <a:gd name="connsiteY25" fmla="*/ 4850174 h 4850174"/>
              <a:gd name="connsiteX26" fmla="*/ 8249236 w 9217024"/>
              <a:gd name="connsiteY26" fmla="*/ 4850174 h 4850174"/>
              <a:gd name="connsiteX27" fmla="*/ 7581002 w 9217024"/>
              <a:gd name="connsiteY27" fmla="*/ 4850174 h 4850174"/>
              <a:gd name="connsiteX28" fmla="*/ 7097108 w 9217024"/>
              <a:gd name="connsiteY28" fmla="*/ 4850174 h 4850174"/>
              <a:gd name="connsiteX29" fmla="*/ 6521044 w 9217024"/>
              <a:gd name="connsiteY29" fmla="*/ 4850174 h 4850174"/>
              <a:gd name="connsiteX30" fmla="*/ 6129321 w 9217024"/>
              <a:gd name="connsiteY30" fmla="*/ 4850174 h 4850174"/>
              <a:gd name="connsiteX31" fmla="*/ 5829768 w 9217024"/>
              <a:gd name="connsiteY31" fmla="*/ 4850174 h 4850174"/>
              <a:gd name="connsiteX32" fmla="*/ 5530214 w 9217024"/>
              <a:gd name="connsiteY32" fmla="*/ 4850174 h 4850174"/>
              <a:gd name="connsiteX33" fmla="*/ 4861980 w 9217024"/>
              <a:gd name="connsiteY33" fmla="*/ 4850174 h 4850174"/>
              <a:gd name="connsiteX34" fmla="*/ 4193746 w 9217024"/>
              <a:gd name="connsiteY34" fmla="*/ 4850174 h 4850174"/>
              <a:gd name="connsiteX35" fmla="*/ 3802022 w 9217024"/>
              <a:gd name="connsiteY35" fmla="*/ 4850174 h 4850174"/>
              <a:gd name="connsiteX36" fmla="*/ 3502469 w 9217024"/>
              <a:gd name="connsiteY36" fmla="*/ 4850174 h 4850174"/>
              <a:gd name="connsiteX37" fmla="*/ 3110746 w 9217024"/>
              <a:gd name="connsiteY37" fmla="*/ 4850174 h 4850174"/>
              <a:gd name="connsiteX38" fmla="*/ 2811192 w 9217024"/>
              <a:gd name="connsiteY38" fmla="*/ 4850174 h 4850174"/>
              <a:gd name="connsiteX39" fmla="*/ 2327299 w 9217024"/>
              <a:gd name="connsiteY39" fmla="*/ 4850174 h 4850174"/>
              <a:gd name="connsiteX40" fmla="*/ 1659064 w 9217024"/>
              <a:gd name="connsiteY40" fmla="*/ 4850174 h 4850174"/>
              <a:gd name="connsiteX41" fmla="*/ 1175171 w 9217024"/>
              <a:gd name="connsiteY41" fmla="*/ 4850174 h 4850174"/>
              <a:gd name="connsiteX42" fmla="*/ 783447 w 9217024"/>
              <a:gd name="connsiteY42" fmla="*/ 4850174 h 4850174"/>
              <a:gd name="connsiteX43" fmla="*/ 0 w 9217024"/>
              <a:gd name="connsiteY43" fmla="*/ 4850174 h 4850174"/>
              <a:gd name="connsiteX44" fmla="*/ 0 w 9217024"/>
              <a:gd name="connsiteY44" fmla="*/ 4262763 h 4850174"/>
              <a:gd name="connsiteX45" fmla="*/ 0 w 9217024"/>
              <a:gd name="connsiteY45" fmla="*/ 3869359 h 4850174"/>
              <a:gd name="connsiteX46" fmla="*/ 0 w 9217024"/>
              <a:gd name="connsiteY46" fmla="*/ 3475957 h 4850174"/>
              <a:gd name="connsiteX47" fmla="*/ 0 w 9217024"/>
              <a:gd name="connsiteY47" fmla="*/ 2840046 h 4850174"/>
              <a:gd name="connsiteX48" fmla="*/ 0 w 9217024"/>
              <a:gd name="connsiteY48" fmla="*/ 2349639 h 4850174"/>
              <a:gd name="connsiteX49" fmla="*/ 0 w 9217024"/>
              <a:gd name="connsiteY49" fmla="*/ 1762229 h 4850174"/>
              <a:gd name="connsiteX50" fmla="*/ 0 w 9217024"/>
              <a:gd name="connsiteY50" fmla="*/ 1271823 h 4850174"/>
              <a:gd name="connsiteX51" fmla="*/ 0 w 9217024"/>
              <a:gd name="connsiteY51" fmla="*/ 781416 h 4850174"/>
              <a:gd name="connsiteX52" fmla="*/ 0 w 9217024"/>
              <a:gd name="connsiteY52" fmla="*/ 0 h 4850174"/>
              <a:gd name="connsiteX0-1" fmla="*/ 0 w 9217024"/>
              <a:gd name="connsiteY0-2" fmla="*/ 0 h 4850174"/>
              <a:gd name="connsiteX1-3" fmla="*/ 483894 w 9217024"/>
              <a:gd name="connsiteY1-4" fmla="*/ 0 h 4850174"/>
              <a:gd name="connsiteX2-5" fmla="*/ 967788 w 9217024"/>
              <a:gd name="connsiteY2-6" fmla="*/ 0 h 4850174"/>
              <a:gd name="connsiteX3-7" fmla="*/ 1451681 w 9217024"/>
              <a:gd name="connsiteY3-8" fmla="*/ 0 h 4850174"/>
              <a:gd name="connsiteX4-9" fmla="*/ 1751235 w 9217024"/>
              <a:gd name="connsiteY4-10" fmla="*/ 0 h 4850174"/>
              <a:gd name="connsiteX5-11" fmla="*/ 2419469 w 9217024"/>
              <a:gd name="connsiteY5-12" fmla="*/ 0 h 4850174"/>
              <a:gd name="connsiteX6-13" fmla="*/ 2719022 w 9217024"/>
              <a:gd name="connsiteY6-14" fmla="*/ 0 h 4850174"/>
              <a:gd name="connsiteX7-15" fmla="*/ 3202916 w 9217024"/>
              <a:gd name="connsiteY7-16" fmla="*/ 0 h 4850174"/>
              <a:gd name="connsiteX8-17" fmla="*/ 3963320 w 9217024"/>
              <a:gd name="connsiteY8-18" fmla="*/ 0 h 4850174"/>
              <a:gd name="connsiteX9-19" fmla="*/ 4723725 w 9217024"/>
              <a:gd name="connsiteY9-20" fmla="*/ 0 h 4850174"/>
              <a:gd name="connsiteX10-21" fmla="*/ 5115448 w 9217024"/>
              <a:gd name="connsiteY10-22" fmla="*/ 0 h 4850174"/>
              <a:gd name="connsiteX11-23" fmla="*/ 5691512 w 9217024"/>
              <a:gd name="connsiteY11-24" fmla="*/ 0 h 4850174"/>
              <a:gd name="connsiteX12-25" fmla="*/ 6083236 w 9217024"/>
              <a:gd name="connsiteY12-26" fmla="*/ 0 h 4850174"/>
              <a:gd name="connsiteX13-27" fmla="*/ 6382789 w 9217024"/>
              <a:gd name="connsiteY13-28" fmla="*/ 0 h 4850174"/>
              <a:gd name="connsiteX14-29" fmla="*/ 7143194 w 9217024"/>
              <a:gd name="connsiteY14-30" fmla="*/ 0 h 4850174"/>
              <a:gd name="connsiteX15-31" fmla="*/ 7534917 w 9217024"/>
              <a:gd name="connsiteY15-32" fmla="*/ 0 h 4850174"/>
              <a:gd name="connsiteX16-33" fmla="*/ 8295322 w 9217024"/>
              <a:gd name="connsiteY16-34" fmla="*/ 0 h 4850174"/>
              <a:gd name="connsiteX17-35" fmla="*/ 9217024 w 9217024"/>
              <a:gd name="connsiteY17-36" fmla="*/ 0 h 4850174"/>
              <a:gd name="connsiteX18-37" fmla="*/ 9217024 w 9217024"/>
              <a:gd name="connsiteY18-38" fmla="*/ 635911 h 4850174"/>
              <a:gd name="connsiteX19-39" fmla="*/ 9217024 w 9217024"/>
              <a:gd name="connsiteY19-40" fmla="*/ 1223320 h 4850174"/>
              <a:gd name="connsiteX20-41" fmla="*/ 9217024 w 9217024"/>
              <a:gd name="connsiteY20-42" fmla="*/ 1665225 h 4850174"/>
              <a:gd name="connsiteX21-43" fmla="*/ 9217024 w 9217024"/>
              <a:gd name="connsiteY21-44" fmla="*/ 2107131 h 4850174"/>
              <a:gd name="connsiteX22-45" fmla="*/ 9217024 w 9217024"/>
              <a:gd name="connsiteY22-46" fmla="*/ 2646038 h 4850174"/>
              <a:gd name="connsiteX23-47" fmla="*/ 9217024 w 9217024"/>
              <a:gd name="connsiteY23-48" fmla="*/ 3184946 h 4850174"/>
              <a:gd name="connsiteX24-49" fmla="*/ 9217024 w 9217024"/>
              <a:gd name="connsiteY24-50" fmla="*/ 3723854 h 4850174"/>
              <a:gd name="connsiteX25-51" fmla="*/ 9217024 w 9217024"/>
              <a:gd name="connsiteY25-52" fmla="*/ 4214261 h 4850174"/>
              <a:gd name="connsiteX26-53" fmla="*/ 9217024 w 9217024"/>
              <a:gd name="connsiteY26-54" fmla="*/ 4850174 h 4850174"/>
              <a:gd name="connsiteX27-55" fmla="*/ 8733130 w 9217024"/>
              <a:gd name="connsiteY27-56" fmla="*/ 4850174 h 4850174"/>
              <a:gd name="connsiteX28-57" fmla="*/ 8341407 w 9217024"/>
              <a:gd name="connsiteY28-58" fmla="*/ 4850174 h 4850174"/>
              <a:gd name="connsiteX29-59" fmla="*/ 7765343 w 9217024"/>
              <a:gd name="connsiteY29-60" fmla="*/ 4850174 h 4850174"/>
              <a:gd name="connsiteX30-61" fmla="*/ 7281449 w 9217024"/>
              <a:gd name="connsiteY30-62" fmla="*/ 4850174 h 4850174"/>
              <a:gd name="connsiteX31-63" fmla="*/ 6981896 w 9217024"/>
              <a:gd name="connsiteY31-64" fmla="*/ 4850174 h 4850174"/>
              <a:gd name="connsiteX32-65" fmla="*/ 6221491 w 9217024"/>
              <a:gd name="connsiteY32-66" fmla="*/ 4850174 h 4850174"/>
              <a:gd name="connsiteX33-67" fmla="*/ 5737597 w 9217024"/>
              <a:gd name="connsiteY33-68" fmla="*/ 4850174 h 4850174"/>
              <a:gd name="connsiteX34-69" fmla="*/ 5345874 w 9217024"/>
              <a:gd name="connsiteY34-70" fmla="*/ 4850174 h 4850174"/>
              <a:gd name="connsiteX35-71" fmla="*/ 4677640 w 9217024"/>
              <a:gd name="connsiteY35-72" fmla="*/ 4850174 h 4850174"/>
              <a:gd name="connsiteX36-73" fmla="*/ 4101576 w 9217024"/>
              <a:gd name="connsiteY36-74" fmla="*/ 4850174 h 4850174"/>
              <a:gd name="connsiteX37-75" fmla="*/ 3341171 w 9217024"/>
              <a:gd name="connsiteY37-76" fmla="*/ 4850174 h 4850174"/>
              <a:gd name="connsiteX38-77" fmla="*/ 2857277 w 9217024"/>
              <a:gd name="connsiteY38-78" fmla="*/ 4850174 h 4850174"/>
              <a:gd name="connsiteX39-79" fmla="*/ 2465554 w 9217024"/>
              <a:gd name="connsiteY39-80" fmla="*/ 4850174 h 4850174"/>
              <a:gd name="connsiteX40-81" fmla="*/ 1705149 w 9217024"/>
              <a:gd name="connsiteY40-82" fmla="*/ 4850174 h 4850174"/>
              <a:gd name="connsiteX41-83" fmla="*/ 1405596 w 9217024"/>
              <a:gd name="connsiteY41-84" fmla="*/ 4850174 h 4850174"/>
              <a:gd name="connsiteX42-85" fmla="*/ 1106043 w 9217024"/>
              <a:gd name="connsiteY42-86" fmla="*/ 4850174 h 4850174"/>
              <a:gd name="connsiteX43-87" fmla="*/ 529979 w 9217024"/>
              <a:gd name="connsiteY43-88" fmla="*/ 4850174 h 4850174"/>
              <a:gd name="connsiteX44-89" fmla="*/ 0 w 9217024"/>
              <a:gd name="connsiteY44-90" fmla="*/ 4850174 h 4850174"/>
              <a:gd name="connsiteX45-91" fmla="*/ 0 w 9217024"/>
              <a:gd name="connsiteY45-92" fmla="*/ 4262763 h 4850174"/>
              <a:gd name="connsiteX46-93" fmla="*/ 0 w 9217024"/>
              <a:gd name="connsiteY46-94" fmla="*/ 3869359 h 4850174"/>
              <a:gd name="connsiteX47-95" fmla="*/ 0 w 9217024"/>
              <a:gd name="connsiteY47-96" fmla="*/ 3281950 h 4850174"/>
              <a:gd name="connsiteX48-97" fmla="*/ 0 w 9217024"/>
              <a:gd name="connsiteY48-98" fmla="*/ 2743041 h 4850174"/>
              <a:gd name="connsiteX49-99" fmla="*/ 0 w 9217024"/>
              <a:gd name="connsiteY49-100" fmla="*/ 2349639 h 4850174"/>
              <a:gd name="connsiteX50-101" fmla="*/ 0 w 9217024"/>
              <a:gd name="connsiteY50-102" fmla="*/ 1810730 h 4850174"/>
              <a:gd name="connsiteX51-103" fmla="*/ 0 w 9217024"/>
              <a:gd name="connsiteY51-104" fmla="*/ 1271823 h 4850174"/>
              <a:gd name="connsiteX52-105" fmla="*/ 0 w 9217024"/>
              <a:gd name="connsiteY52-106" fmla="*/ 732914 h 4850174"/>
              <a:gd name="connsiteX53" fmla="*/ 0 w 9217024"/>
              <a:gd name="connsiteY53" fmla="*/ 0 h 4850174"/>
              <a:gd name="connsiteX0-107" fmla="*/ 0 w 9217024"/>
              <a:gd name="connsiteY0-108" fmla="*/ 0 h 4850174"/>
              <a:gd name="connsiteX1-109" fmla="*/ 760404 w 9217024"/>
              <a:gd name="connsiteY1-110" fmla="*/ 0 h 4850174"/>
              <a:gd name="connsiteX2-111" fmla="*/ 1244298 w 9217024"/>
              <a:gd name="connsiteY2-112" fmla="*/ 0 h 4850174"/>
              <a:gd name="connsiteX3-113" fmla="*/ 1820362 w 9217024"/>
              <a:gd name="connsiteY3-114" fmla="*/ 0 h 4850174"/>
              <a:gd name="connsiteX4-115" fmla="*/ 2119916 w 9217024"/>
              <a:gd name="connsiteY4-116" fmla="*/ 0 h 4850174"/>
              <a:gd name="connsiteX5-117" fmla="*/ 2880320 w 9217024"/>
              <a:gd name="connsiteY5-118" fmla="*/ 0 h 4850174"/>
              <a:gd name="connsiteX6-119" fmla="*/ 3456384 w 9217024"/>
              <a:gd name="connsiteY6-120" fmla="*/ 0 h 4850174"/>
              <a:gd name="connsiteX7-121" fmla="*/ 3940278 w 9217024"/>
              <a:gd name="connsiteY7-122" fmla="*/ 0 h 4850174"/>
              <a:gd name="connsiteX8-123" fmla="*/ 4332001 w 9217024"/>
              <a:gd name="connsiteY8-124" fmla="*/ 0 h 4850174"/>
              <a:gd name="connsiteX9-125" fmla="*/ 4815895 w 9217024"/>
              <a:gd name="connsiteY9-126" fmla="*/ 0 h 4850174"/>
              <a:gd name="connsiteX10-127" fmla="*/ 5484129 w 9217024"/>
              <a:gd name="connsiteY10-128" fmla="*/ 0 h 4850174"/>
              <a:gd name="connsiteX11-129" fmla="*/ 6152364 w 9217024"/>
              <a:gd name="connsiteY11-130" fmla="*/ 0 h 4850174"/>
              <a:gd name="connsiteX12-131" fmla="*/ 6728428 w 9217024"/>
              <a:gd name="connsiteY12-132" fmla="*/ 0 h 4850174"/>
              <a:gd name="connsiteX13-133" fmla="*/ 7488832 w 9217024"/>
              <a:gd name="connsiteY13-134" fmla="*/ 0 h 4850174"/>
              <a:gd name="connsiteX14-135" fmla="*/ 8064896 w 9217024"/>
              <a:gd name="connsiteY14-136" fmla="*/ 0 h 4850174"/>
              <a:gd name="connsiteX15-137" fmla="*/ 8456620 w 9217024"/>
              <a:gd name="connsiteY15-138" fmla="*/ 0 h 4850174"/>
              <a:gd name="connsiteX16-139" fmla="*/ 9217024 w 9217024"/>
              <a:gd name="connsiteY16-140" fmla="*/ 0 h 4850174"/>
              <a:gd name="connsiteX17-141" fmla="*/ 9217024 w 9217024"/>
              <a:gd name="connsiteY17-142" fmla="*/ 587409 h 4850174"/>
              <a:gd name="connsiteX18-143" fmla="*/ 9217024 w 9217024"/>
              <a:gd name="connsiteY18-144" fmla="*/ 1126318 h 4850174"/>
              <a:gd name="connsiteX19-145" fmla="*/ 9217024 w 9217024"/>
              <a:gd name="connsiteY19-146" fmla="*/ 1665225 h 4850174"/>
              <a:gd name="connsiteX20-147" fmla="*/ 9217024 w 9217024"/>
              <a:gd name="connsiteY20-148" fmla="*/ 2301137 h 4850174"/>
              <a:gd name="connsiteX21-149" fmla="*/ 9217024 w 9217024"/>
              <a:gd name="connsiteY21-150" fmla="*/ 2840046 h 4850174"/>
              <a:gd name="connsiteX22-151" fmla="*/ 9217024 w 9217024"/>
              <a:gd name="connsiteY22-152" fmla="*/ 3378953 h 4850174"/>
              <a:gd name="connsiteX23-153" fmla="*/ 9217024 w 9217024"/>
              <a:gd name="connsiteY23-154" fmla="*/ 3917862 h 4850174"/>
              <a:gd name="connsiteX24-155" fmla="*/ 9217024 w 9217024"/>
              <a:gd name="connsiteY24-156" fmla="*/ 4850174 h 4850174"/>
              <a:gd name="connsiteX25-157" fmla="*/ 8917471 w 9217024"/>
              <a:gd name="connsiteY25-158" fmla="*/ 4850174 h 4850174"/>
              <a:gd name="connsiteX26-159" fmla="*/ 8249236 w 9217024"/>
              <a:gd name="connsiteY26-160" fmla="*/ 4850174 h 4850174"/>
              <a:gd name="connsiteX27-161" fmla="*/ 7581002 w 9217024"/>
              <a:gd name="connsiteY27-162" fmla="*/ 4850174 h 4850174"/>
              <a:gd name="connsiteX28-163" fmla="*/ 7097108 w 9217024"/>
              <a:gd name="connsiteY28-164" fmla="*/ 4850174 h 4850174"/>
              <a:gd name="connsiteX29-165" fmla="*/ 6521044 w 9217024"/>
              <a:gd name="connsiteY29-166" fmla="*/ 4850174 h 4850174"/>
              <a:gd name="connsiteX30-167" fmla="*/ 6129321 w 9217024"/>
              <a:gd name="connsiteY30-168" fmla="*/ 4850174 h 4850174"/>
              <a:gd name="connsiteX31-169" fmla="*/ 5829768 w 9217024"/>
              <a:gd name="connsiteY31-170" fmla="*/ 4850174 h 4850174"/>
              <a:gd name="connsiteX32-171" fmla="*/ 5530214 w 9217024"/>
              <a:gd name="connsiteY32-172" fmla="*/ 4850174 h 4850174"/>
              <a:gd name="connsiteX33-173" fmla="*/ 4861980 w 9217024"/>
              <a:gd name="connsiteY33-174" fmla="*/ 4850174 h 4850174"/>
              <a:gd name="connsiteX34-175" fmla="*/ 4193746 w 9217024"/>
              <a:gd name="connsiteY34-176" fmla="*/ 4850174 h 4850174"/>
              <a:gd name="connsiteX35-177" fmla="*/ 3802022 w 9217024"/>
              <a:gd name="connsiteY35-178" fmla="*/ 4850174 h 4850174"/>
              <a:gd name="connsiteX36-179" fmla="*/ 3502469 w 9217024"/>
              <a:gd name="connsiteY36-180" fmla="*/ 4850174 h 4850174"/>
              <a:gd name="connsiteX37-181" fmla="*/ 3110746 w 9217024"/>
              <a:gd name="connsiteY37-182" fmla="*/ 4850174 h 4850174"/>
              <a:gd name="connsiteX38-183" fmla="*/ 2811192 w 9217024"/>
              <a:gd name="connsiteY38-184" fmla="*/ 4850174 h 4850174"/>
              <a:gd name="connsiteX39-185" fmla="*/ 2327299 w 9217024"/>
              <a:gd name="connsiteY39-186" fmla="*/ 4850174 h 4850174"/>
              <a:gd name="connsiteX40-187" fmla="*/ 1659064 w 9217024"/>
              <a:gd name="connsiteY40-188" fmla="*/ 4850174 h 4850174"/>
              <a:gd name="connsiteX41-189" fmla="*/ 1175171 w 9217024"/>
              <a:gd name="connsiteY41-190" fmla="*/ 4850174 h 4850174"/>
              <a:gd name="connsiteX42-191" fmla="*/ 783447 w 9217024"/>
              <a:gd name="connsiteY42-192" fmla="*/ 4850174 h 4850174"/>
              <a:gd name="connsiteX43-193" fmla="*/ 0 w 9217024"/>
              <a:gd name="connsiteY43-194" fmla="*/ 4850174 h 4850174"/>
              <a:gd name="connsiteX44-195" fmla="*/ 0 w 9217024"/>
              <a:gd name="connsiteY44-196" fmla="*/ 4262763 h 4850174"/>
              <a:gd name="connsiteX45-197" fmla="*/ 0 w 9217024"/>
              <a:gd name="connsiteY45-198" fmla="*/ 3869359 h 4850174"/>
              <a:gd name="connsiteX46-199" fmla="*/ 0 w 9217024"/>
              <a:gd name="connsiteY46-200" fmla="*/ 3475957 h 4850174"/>
              <a:gd name="connsiteX47-201" fmla="*/ 0 w 9217024"/>
              <a:gd name="connsiteY47-202" fmla="*/ 2840046 h 4850174"/>
              <a:gd name="connsiteX48-203" fmla="*/ 0 w 9217024"/>
              <a:gd name="connsiteY48-204" fmla="*/ 2349639 h 4850174"/>
              <a:gd name="connsiteX49-205" fmla="*/ 0 w 9217024"/>
              <a:gd name="connsiteY49-206" fmla="*/ 1762229 h 4850174"/>
              <a:gd name="connsiteX50-207" fmla="*/ 0 w 9217024"/>
              <a:gd name="connsiteY50-208" fmla="*/ 1271823 h 4850174"/>
              <a:gd name="connsiteX51-209" fmla="*/ 0 w 9217024"/>
              <a:gd name="connsiteY51-210" fmla="*/ 781416 h 4850174"/>
              <a:gd name="connsiteX52-211" fmla="*/ 0 w 9217024"/>
              <a:gd name="connsiteY52-212" fmla="*/ 0 h 48501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Lst>
            <a:rect l="l" t="t" r="r" b="b"/>
            <a:pathLst>
              <a:path w="9217024" h="4850174" fill="none" extrusionOk="0">
                <a:moveTo>
                  <a:pt x="0" y="0"/>
                </a:moveTo>
                <a:cubicBezTo>
                  <a:pt x="408792" y="-19973"/>
                  <a:pt x="445864" y="11546"/>
                  <a:pt x="760404" y="0"/>
                </a:cubicBezTo>
                <a:cubicBezTo>
                  <a:pt x="1057402" y="-20611"/>
                  <a:pt x="1034527" y="63461"/>
                  <a:pt x="1244298" y="0"/>
                </a:cubicBezTo>
                <a:cubicBezTo>
                  <a:pt x="1468704" y="-54445"/>
                  <a:pt x="1615084" y="61558"/>
                  <a:pt x="1820362" y="0"/>
                </a:cubicBezTo>
                <a:cubicBezTo>
                  <a:pt x="2056741" y="-66490"/>
                  <a:pt x="2034943" y="22640"/>
                  <a:pt x="2119916" y="0"/>
                </a:cubicBezTo>
                <a:cubicBezTo>
                  <a:pt x="2210157" y="-53540"/>
                  <a:pt x="2702820" y="-24892"/>
                  <a:pt x="2880320" y="0"/>
                </a:cubicBezTo>
                <a:cubicBezTo>
                  <a:pt x="3019140" y="-8069"/>
                  <a:pt x="3187384" y="54484"/>
                  <a:pt x="3456384" y="0"/>
                </a:cubicBezTo>
                <a:cubicBezTo>
                  <a:pt x="3724832" y="-6732"/>
                  <a:pt x="3709401" y="20001"/>
                  <a:pt x="3940278" y="0"/>
                </a:cubicBezTo>
                <a:cubicBezTo>
                  <a:pt x="4194647" y="-12049"/>
                  <a:pt x="4228154" y="54239"/>
                  <a:pt x="4332001" y="0"/>
                </a:cubicBezTo>
                <a:cubicBezTo>
                  <a:pt x="4416969" y="-26662"/>
                  <a:pt x="4698794" y="-10397"/>
                  <a:pt x="4815895" y="0"/>
                </a:cubicBezTo>
                <a:cubicBezTo>
                  <a:pt x="4962002" y="85828"/>
                  <a:pt x="5287875" y="58868"/>
                  <a:pt x="5484129" y="0"/>
                </a:cubicBezTo>
                <a:cubicBezTo>
                  <a:pt x="5793596" y="-3917"/>
                  <a:pt x="5856136" y="7671"/>
                  <a:pt x="6152364" y="0"/>
                </a:cubicBezTo>
                <a:cubicBezTo>
                  <a:pt x="6384963" y="-45627"/>
                  <a:pt x="6479607" y="78189"/>
                  <a:pt x="6728428" y="0"/>
                </a:cubicBezTo>
                <a:cubicBezTo>
                  <a:pt x="6879817" y="-40699"/>
                  <a:pt x="7220607" y="27997"/>
                  <a:pt x="7488832" y="0"/>
                </a:cubicBezTo>
                <a:cubicBezTo>
                  <a:pt x="7650851" y="-19196"/>
                  <a:pt x="7816620" y="62125"/>
                  <a:pt x="8064896" y="0"/>
                </a:cubicBezTo>
                <a:cubicBezTo>
                  <a:pt x="8352327" y="-17345"/>
                  <a:pt x="8346067" y="44655"/>
                  <a:pt x="8456620" y="0"/>
                </a:cubicBezTo>
                <a:cubicBezTo>
                  <a:pt x="8601129" y="65300"/>
                  <a:pt x="8985917" y="34521"/>
                  <a:pt x="9217024" y="0"/>
                </a:cubicBezTo>
                <a:cubicBezTo>
                  <a:pt x="9244752" y="254038"/>
                  <a:pt x="9213613" y="407843"/>
                  <a:pt x="9217024" y="587409"/>
                </a:cubicBezTo>
                <a:cubicBezTo>
                  <a:pt x="9343526" y="788748"/>
                  <a:pt x="9072585" y="948733"/>
                  <a:pt x="9217024" y="1126318"/>
                </a:cubicBezTo>
                <a:cubicBezTo>
                  <a:pt x="9287463" y="1336726"/>
                  <a:pt x="9250542" y="1482126"/>
                  <a:pt x="9217024" y="1665225"/>
                </a:cubicBezTo>
                <a:cubicBezTo>
                  <a:pt x="9184813" y="1886742"/>
                  <a:pt x="9164794" y="2063019"/>
                  <a:pt x="9217024" y="2301137"/>
                </a:cubicBezTo>
                <a:cubicBezTo>
                  <a:pt x="9229085" y="2503451"/>
                  <a:pt x="9215871" y="2590386"/>
                  <a:pt x="9217024" y="2840046"/>
                </a:cubicBezTo>
                <a:cubicBezTo>
                  <a:pt x="9306797" y="3030522"/>
                  <a:pt x="9210539" y="3294560"/>
                  <a:pt x="9217024" y="3378953"/>
                </a:cubicBezTo>
                <a:cubicBezTo>
                  <a:pt x="9236334" y="3562355"/>
                  <a:pt x="9201444" y="3763201"/>
                  <a:pt x="9217024" y="3917862"/>
                </a:cubicBezTo>
                <a:cubicBezTo>
                  <a:pt x="9205537" y="4029964"/>
                  <a:pt x="9111739" y="4701880"/>
                  <a:pt x="9217024" y="4850174"/>
                </a:cubicBezTo>
                <a:cubicBezTo>
                  <a:pt x="9152674" y="4855437"/>
                  <a:pt x="9034258" y="4789932"/>
                  <a:pt x="8917471" y="4850174"/>
                </a:cubicBezTo>
                <a:cubicBezTo>
                  <a:pt x="8881344" y="4904739"/>
                  <a:pt x="8401119" y="4816939"/>
                  <a:pt x="8249236" y="4850174"/>
                </a:cubicBezTo>
                <a:cubicBezTo>
                  <a:pt x="7998679" y="4873025"/>
                  <a:pt x="7794325" y="4834253"/>
                  <a:pt x="7581002" y="4850174"/>
                </a:cubicBezTo>
                <a:cubicBezTo>
                  <a:pt x="7334081" y="4980048"/>
                  <a:pt x="7241106" y="4756331"/>
                  <a:pt x="7097108" y="4850174"/>
                </a:cubicBezTo>
                <a:cubicBezTo>
                  <a:pt x="6880983" y="4930806"/>
                  <a:pt x="6641291" y="4764963"/>
                  <a:pt x="6521044" y="4850174"/>
                </a:cubicBezTo>
                <a:cubicBezTo>
                  <a:pt x="6380297" y="4840244"/>
                  <a:pt x="6252337" y="4787584"/>
                  <a:pt x="6129321" y="4850174"/>
                </a:cubicBezTo>
                <a:cubicBezTo>
                  <a:pt x="5987716" y="4871304"/>
                  <a:pt x="5883493" y="4806582"/>
                  <a:pt x="5829768" y="4850174"/>
                </a:cubicBezTo>
                <a:cubicBezTo>
                  <a:pt x="5726966" y="4866419"/>
                  <a:pt x="5643152" y="4816399"/>
                  <a:pt x="5530214" y="4850174"/>
                </a:cubicBezTo>
                <a:cubicBezTo>
                  <a:pt x="5449989" y="4836875"/>
                  <a:pt x="5178489" y="4856596"/>
                  <a:pt x="4861980" y="4850174"/>
                </a:cubicBezTo>
                <a:cubicBezTo>
                  <a:pt x="4541535" y="4964746"/>
                  <a:pt x="4323043" y="4836672"/>
                  <a:pt x="4193746" y="4850174"/>
                </a:cubicBezTo>
                <a:cubicBezTo>
                  <a:pt x="3976989" y="4939998"/>
                  <a:pt x="3918990" y="4866717"/>
                  <a:pt x="3802022" y="4850174"/>
                </a:cubicBezTo>
                <a:cubicBezTo>
                  <a:pt x="3664857" y="4853830"/>
                  <a:pt x="3576512" y="4822778"/>
                  <a:pt x="3502469" y="4850174"/>
                </a:cubicBezTo>
                <a:cubicBezTo>
                  <a:pt x="3435424" y="4918281"/>
                  <a:pt x="3281626" y="4877042"/>
                  <a:pt x="3110746" y="4850174"/>
                </a:cubicBezTo>
                <a:cubicBezTo>
                  <a:pt x="2940468" y="4852286"/>
                  <a:pt x="2945370" y="4817777"/>
                  <a:pt x="2811192" y="4850174"/>
                </a:cubicBezTo>
                <a:cubicBezTo>
                  <a:pt x="2673459" y="4926564"/>
                  <a:pt x="2466245" y="4771729"/>
                  <a:pt x="2327299" y="4850174"/>
                </a:cubicBezTo>
                <a:cubicBezTo>
                  <a:pt x="2101121" y="4909163"/>
                  <a:pt x="1987029" y="4854536"/>
                  <a:pt x="1659064" y="4850174"/>
                </a:cubicBezTo>
                <a:cubicBezTo>
                  <a:pt x="1389520" y="4913385"/>
                  <a:pt x="1419643" y="4816602"/>
                  <a:pt x="1175171" y="4850174"/>
                </a:cubicBezTo>
                <a:cubicBezTo>
                  <a:pt x="948506" y="4880687"/>
                  <a:pt x="955850" y="4828571"/>
                  <a:pt x="783447" y="4850174"/>
                </a:cubicBezTo>
                <a:cubicBezTo>
                  <a:pt x="576836" y="4806868"/>
                  <a:pt x="404390" y="4719991"/>
                  <a:pt x="0" y="4850174"/>
                </a:cubicBezTo>
                <a:cubicBezTo>
                  <a:pt x="44482" y="4587328"/>
                  <a:pt x="36976" y="4482062"/>
                  <a:pt x="0" y="4262763"/>
                </a:cubicBezTo>
                <a:cubicBezTo>
                  <a:pt x="-11173" y="4062469"/>
                  <a:pt x="61619" y="4067604"/>
                  <a:pt x="0" y="3869359"/>
                </a:cubicBezTo>
                <a:cubicBezTo>
                  <a:pt x="-71196" y="3705872"/>
                  <a:pt x="17028" y="3589821"/>
                  <a:pt x="0" y="3475957"/>
                </a:cubicBezTo>
                <a:cubicBezTo>
                  <a:pt x="-94723" y="3350415"/>
                  <a:pt x="140094" y="3006223"/>
                  <a:pt x="0" y="2840046"/>
                </a:cubicBezTo>
                <a:cubicBezTo>
                  <a:pt x="-106397" y="2541038"/>
                  <a:pt x="68459" y="2576115"/>
                  <a:pt x="0" y="2349639"/>
                </a:cubicBezTo>
                <a:cubicBezTo>
                  <a:pt x="-58574" y="2084641"/>
                  <a:pt x="113562" y="2017274"/>
                  <a:pt x="0" y="1762229"/>
                </a:cubicBezTo>
                <a:cubicBezTo>
                  <a:pt x="-81210" y="1584046"/>
                  <a:pt x="59921" y="1433919"/>
                  <a:pt x="0" y="1271823"/>
                </a:cubicBezTo>
                <a:cubicBezTo>
                  <a:pt x="29034" y="1091089"/>
                  <a:pt x="53660" y="988055"/>
                  <a:pt x="0" y="781416"/>
                </a:cubicBezTo>
                <a:cubicBezTo>
                  <a:pt x="-25793" y="726482"/>
                  <a:pt x="-47712" y="247030"/>
                  <a:pt x="0" y="0"/>
                </a:cubicBezTo>
                <a:close/>
              </a:path>
              <a:path w="9217024" h="4850174" stroke="0" extrusionOk="0">
                <a:moveTo>
                  <a:pt x="0" y="0"/>
                </a:moveTo>
                <a:cubicBezTo>
                  <a:pt x="236889" y="-20622"/>
                  <a:pt x="258481" y="14711"/>
                  <a:pt x="483894" y="0"/>
                </a:cubicBezTo>
                <a:cubicBezTo>
                  <a:pt x="750510" y="1854"/>
                  <a:pt x="839004" y="24478"/>
                  <a:pt x="967788" y="0"/>
                </a:cubicBezTo>
                <a:cubicBezTo>
                  <a:pt x="1175361" y="32812"/>
                  <a:pt x="1291039" y="26858"/>
                  <a:pt x="1451681" y="0"/>
                </a:cubicBezTo>
                <a:cubicBezTo>
                  <a:pt x="1616837" y="-72553"/>
                  <a:pt x="1594062" y="27897"/>
                  <a:pt x="1751235" y="0"/>
                </a:cubicBezTo>
                <a:cubicBezTo>
                  <a:pt x="1774967" y="13771"/>
                  <a:pt x="2138608" y="61787"/>
                  <a:pt x="2419469" y="0"/>
                </a:cubicBezTo>
                <a:cubicBezTo>
                  <a:pt x="2744700" y="-58771"/>
                  <a:pt x="2639727" y="36748"/>
                  <a:pt x="2719022" y="0"/>
                </a:cubicBezTo>
                <a:cubicBezTo>
                  <a:pt x="2750493" y="11408"/>
                  <a:pt x="3103355" y="27939"/>
                  <a:pt x="3202916" y="0"/>
                </a:cubicBezTo>
                <a:cubicBezTo>
                  <a:pt x="3379828" y="46238"/>
                  <a:pt x="3730050" y="-16573"/>
                  <a:pt x="3963320" y="0"/>
                </a:cubicBezTo>
                <a:cubicBezTo>
                  <a:pt x="4071205" y="-44168"/>
                  <a:pt x="4392915" y="-7714"/>
                  <a:pt x="4723725" y="0"/>
                </a:cubicBezTo>
                <a:cubicBezTo>
                  <a:pt x="5024344" y="-19998"/>
                  <a:pt x="5008460" y="21758"/>
                  <a:pt x="5115448" y="0"/>
                </a:cubicBezTo>
                <a:cubicBezTo>
                  <a:pt x="5290433" y="-8868"/>
                  <a:pt x="5404357" y="-53536"/>
                  <a:pt x="5691512" y="0"/>
                </a:cubicBezTo>
                <a:cubicBezTo>
                  <a:pt x="5974572" y="-62406"/>
                  <a:pt x="5861871" y="24758"/>
                  <a:pt x="6083236" y="0"/>
                </a:cubicBezTo>
                <a:cubicBezTo>
                  <a:pt x="6289182" y="-2818"/>
                  <a:pt x="6273013" y="30884"/>
                  <a:pt x="6382789" y="0"/>
                </a:cubicBezTo>
                <a:cubicBezTo>
                  <a:pt x="6462663" y="-71438"/>
                  <a:pt x="6845087" y="35626"/>
                  <a:pt x="7143194" y="0"/>
                </a:cubicBezTo>
                <a:cubicBezTo>
                  <a:pt x="7360895" y="-32562"/>
                  <a:pt x="7432547" y="20202"/>
                  <a:pt x="7534917" y="0"/>
                </a:cubicBezTo>
                <a:cubicBezTo>
                  <a:pt x="7490610" y="-80737"/>
                  <a:pt x="8031867" y="-802"/>
                  <a:pt x="8295322" y="0"/>
                </a:cubicBezTo>
                <a:cubicBezTo>
                  <a:pt x="8569836" y="-75507"/>
                  <a:pt x="8953738" y="143949"/>
                  <a:pt x="9217024" y="0"/>
                </a:cubicBezTo>
                <a:cubicBezTo>
                  <a:pt x="9250126" y="149299"/>
                  <a:pt x="9101795" y="424360"/>
                  <a:pt x="9217024" y="635911"/>
                </a:cubicBezTo>
                <a:cubicBezTo>
                  <a:pt x="9262474" y="815744"/>
                  <a:pt x="9230374" y="1065150"/>
                  <a:pt x="9217024" y="1223320"/>
                </a:cubicBezTo>
                <a:cubicBezTo>
                  <a:pt x="9298371" y="1420104"/>
                  <a:pt x="9167064" y="1486280"/>
                  <a:pt x="9217024" y="1665225"/>
                </a:cubicBezTo>
                <a:cubicBezTo>
                  <a:pt x="9236254" y="1816105"/>
                  <a:pt x="9222640" y="1912159"/>
                  <a:pt x="9217024" y="2107131"/>
                </a:cubicBezTo>
                <a:cubicBezTo>
                  <a:pt x="9196808" y="2273585"/>
                  <a:pt x="9199131" y="2447718"/>
                  <a:pt x="9217024" y="2646038"/>
                </a:cubicBezTo>
                <a:cubicBezTo>
                  <a:pt x="9281302" y="2893270"/>
                  <a:pt x="9233731" y="3039088"/>
                  <a:pt x="9217024" y="3184946"/>
                </a:cubicBezTo>
                <a:cubicBezTo>
                  <a:pt x="9204010" y="3260686"/>
                  <a:pt x="9107070" y="3518520"/>
                  <a:pt x="9217024" y="3723854"/>
                </a:cubicBezTo>
                <a:cubicBezTo>
                  <a:pt x="9306190" y="3870392"/>
                  <a:pt x="9125715" y="4006791"/>
                  <a:pt x="9217024" y="4214261"/>
                </a:cubicBezTo>
                <a:cubicBezTo>
                  <a:pt x="9300700" y="4432703"/>
                  <a:pt x="9167128" y="4672034"/>
                  <a:pt x="9217024" y="4850174"/>
                </a:cubicBezTo>
                <a:cubicBezTo>
                  <a:pt x="9025698" y="4911687"/>
                  <a:pt x="8842106" y="4850852"/>
                  <a:pt x="8733130" y="4850174"/>
                </a:cubicBezTo>
                <a:cubicBezTo>
                  <a:pt x="8548856" y="4881448"/>
                  <a:pt x="8514247" y="4832410"/>
                  <a:pt x="8341407" y="4850174"/>
                </a:cubicBezTo>
                <a:cubicBezTo>
                  <a:pt x="8179673" y="4930568"/>
                  <a:pt x="7965596" y="4906897"/>
                  <a:pt x="7765343" y="4850174"/>
                </a:cubicBezTo>
                <a:cubicBezTo>
                  <a:pt x="7596270" y="4889087"/>
                  <a:pt x="7394653" y="4792693"/>
                  <a:pt x="7281449" y="4850174"/>
                </a:cubicBezTo>
                <a:cubicBezTo>
                  <a:pt x="7160051" y="4858785"/>
                  <a:pt x="7102916" y="4849312"/>
                  <a:pt x="6981896" y="4850174"/>
                </a:cubicBezTo>
                <a:cubicBezTo>
                  <a:pt x="6829894" y="4899530"/>
                  <a:pt x="6471778" y="4875403"/>
                  <a:pt x="6221491" y="4850174"/>
                </a:cubicBezTo>
                <a:cubicBezTo>
                  <a:pt x="6052608" y="4874743"/>
                  <a:pt x="5816879" y="4823206"/>
                  <a:pt x="5737597" y="4850174"/>
                </a:cubicBezTo>
                <a:cubicBezTo>
                  <a:pt x="5637962" y="4900997"/>
                  <a:pt x="5458820" y="4848343"/>
                  <a:pt x="5345874" y="4850174"/>
                </a:cubicBezTo>
                <a:cubicBezTo>
                  <a:pt x="5225037" y="4866117"/>
                  <a:pt x="4864767" y="4788751"/>
                  <a:pt x="4677640" y="4850174"/>
                </a:cubicBezTo>
                <a:cubicBezTo>
                  <a:pt x="4588609" y="4929714"/>
                  <a:pt x="4229623" y="4856888"/>
                  <a:pt x="4101576" y="4850174"/>
                </a:cubicBezTo>
                <a:cubicBezTo>
                  <a:pt x="4014798" y="4870601"/>
                  <a:pt x="3585079" y="4902399"/>
                  <a:pt x="3341171" y="4850174"/>
                </a:cubicBezTo>
                <a:cubicBezTo>
                  <a:pt x="3081583" y="4835116"/>
                  <a:pt x="2983770" y="4807292"/>
                  <a:pt x="2857277" y="4850174"/>
                </a:cubicBezTo>
                <a:cubicBezTo>
                  <a:pt x="2739492" y="4878465"/>
                  <a:pt x="2632317" y="4802973"/>
                  <a:pt x="2465554" y="4850174"/>
                </a:cubicBezTo>
                <a:cubicBezTo>
                  <a:pt x="2261687" y="4936680"/>
                  <a:pt x="1833031" y="4815128"/>
                  <a:pt x="1705149" y="4850174"/>
                </a:cubicBezTo>
                <a:cubicBezTo>
                  <a:pt x="1508537" y="4871668"/>
                  <a:pt x="1558172" y="4836484"/>
                  <a:pt x="1405596" y="4850174"/>
                </a:cubicBezTo>
                <a:cubicBezTo>
                  <a:pt x="1274110" y="4867778"/>
                  <a:pt x="1225946" y="4837189"/>
                  <a:pt x="1106043" y="4850174"/>
                </a:cubicBezTo>
                <a:cubicBezTo>
                  <a:pt x="1062802" y="4822981"/>
                  <a:pt x="778647" y="4846752"/>
                  <a:pt x="529979" y="4850174"/>
                </a:cubicBezTo>
                <a:cubicBezTo>
                  <a:pt x="365037" y="4949441"/>
                  <a:pt x="90182" y="4866426"/>
                  <a:pt x="0" y="4850174"/>
                </a:cubicBezTo>
                <a:cubicBezTo>
                  <a:pt x="-52016" y="4671015"/>
                  <a:pt x="88500" y="4548033"/>
                  <a:pt x="0" y="4262763"/>
                </a:cubicBezTo>
                <a:cubicBezTo>
                  <a:pt x="-19933" y="4009616"/>
                  <a:pt x="24300" y="3958178"/>
                  <a:pt x="0" y="3869359"/>
                </a:cubicBezTo>
                <a:cubicBezTo>
                  <a:pt x="-82956" y="3767538"/>
                  <a:pt x="-50558" y="3561850"/>
                  <a:pt x="0" y="3281950"/>
                </a:cubicBezTo>
                <a:cubicBezTo>
                  <a:pt x="-40995" y="2986554"/>
                  <a:pt x="70213" y="3013349"/>
                  <a:pt x="0" y="2743041"/>
                </a:cubicBezTo>
                <a:cubicBezTo>
                  <a:pt x="-78842" y="2457107"/>
                  <a:pt x="17876" y="2546443"/>
                  <a:pt x="0" y="2349639"/>
                </a:cubicBezTo>
                <a:cubicBezTo>
                  <a:pt x="73275" y="2213629"/>
                  <a:pt x="14305" y="1978077"/>
                  <a:pt x="0" y="1810730"/>
                </a:cubicBezTo>
                <a:cubicBezTo>
                  <a:pt x="2943" y="1603815"/>
                  <a:pt x="74786" y="1410388"/>
                  <a:pt x="0" y="1271823"/>
                </a:cubicBezTo>
                <a:cubicBezTo>
                  <a:pt x="-57821" y="1102791"/>
                  <a:pt x="47651" y="962295"/>
                  <a:pt x="0" y="732914"/>
                </a:cubicBezTo>
                <a:cubicBezTo>
                  <a:pt x="-36745" y="591404"/>
                  <a:pt x="79191" y="191356"/>
                  <a:pt x="0" y="0"/>
                </a:cubicBezTo>
                <a:close/>
              </a:path>
              <a:path w="9217024" h="4850174" fill="none" stroke="0" extrusionOk="0">
                <a:moveTo>
                  <a:pt x="0" y="0"/>
                </a:moveTo>
                <a:cubicBezTo>
                  <a:pt x="370846" y="-45506"/>
                  <a:pt x="446898" y="48243"/>
                  <a:pt x="760404" y="0"/>
                </a:cubicBezTo>
                <a:cubicBezTo>
                  <a:pt x="1025353" y="-25530"/>
                  <a:pt x="1051024" y="41804"/>
                  <a:pt x="1244298" y="0"/>
                </a:cubicBezTo>
                <a:cubicBezTo>
                  <a:pt x="1511004" y="-49440"/>
                  <a:pt x="1519757" y="34560"/>
                  <a:pt x="1820362" y="0"/>
                </a:cubicBezTo>
                <a:cubicBezTo>
                  <a:pt x="2099515" y="-40031"/>
                  <a:pt x="1998371" y="1864"/>
                  <a:pt x="2119916" y="0"/>
                </a:cubicBezTo>
                <a:cubicBezTo>
                  <a:pt x="2220417" y="-37022"/>
                  <a:pt x="2653869" y="28037"/>
                  <a:pt x="2880320" y="0"/>
                </a:cubicBezTo>
                <a:cubicBezTo>
                  <a:pt x="3025138" y="-16913"/>
                  <a:pt x="3137640" y="-7577"/>
                  <a:pt x="3456384" y="0"/>
                </a:cubicBezTo>
                <a:cubicBezTo>
                  <a:pt x="3706014" y="-3650"/>
                  <a:pt x="3707346" y="16879"/>
                  <a:pt x="3940278" y="0"/>
                </a:cubicBezTo>
                <a:cubicBezTo>
                  <a:pt x="4170594" y="-16628"/>
                  <a:pt x="4201831" y="70921"/>
                  <a:pt x="4332001" y="0"/>
                </a:cubicBezTo>
                <a:cubicBezTo>
                  <a:pt x="4489481" y="-30034"/>
                  <a:pt x="4668052" y="42450"/>
                  <a:pt x="4815895" y="0"/>
                </a:cubicBezTo>
                <a:cubicBezTo>
                  <a:pt x="4992488" y="5971"/>
                  <a:pt x="5183774" y="-23396"/>
                  <a:pt x="5484129" y="0"/>
                </a:cubicBezTo>
                <a:cubicBezTo>
                  <a:pt x="5797131" y="-23852"/>
                  <a:pt x="5894290" y="29897"/>
                  <a:pt x="6152364" y="0"/>
                </a:cubicBezTo>
                <a:cubicBezTo>
                  <a:pt x="6417654" y="-49695"/>
                  <a:pt x="6530655" y="40050"/>
                  <a:pt x="6728428" y="0"/>
                </a:cubicBezTo>
                <a:cubicBezTo>
                  <a:pt x="6982251" y="-11246"/>
                  <a:pt x="7344139" y="10943"/>
                  <a:pt x="7488832" y="0"/>
                </a:cubicBezTo>
                <a:cubicBezTo>
                  <a:pt x="7715624" y="-40115"/>
                  <a:pt x="7801734" y="61943"/>
                  <a:pt x="8064896" y="0"/>
                </a:cubicBezTo>
                <a:cubicBezTo>
                  <a:pt x="8343856" y="-37489"/>
                  <a:pt x="8342083" y="8367"/>
                  <a:pt x="8456620" y="0"/>
                </a:cubicBezTo>
                <a:cubicBezTo>
                  <a:pt x="8499052" y="16138"/>
                  <a:pt x="8969989" y="21836"/>
                  <a:pt x="9217024" y="0"/>
                </a:cubicBezTo>
                <a:cubicBezTo>
                  <a:pt x="9266475" y="273145"/>
                  <a:pt x="9184006" y="469622"/>
                  <a:pt x="9217024" y="587409"/>
                </a:cubicBezTo>
                <a:cubicBezTo>
                  <a:pt x="9275458" y="678675"/>
                  <a:pt x="9198029" y="990178"/>
                  <a:pt x="9217024" y="1126318"/>
                </a:cubicBezTo>
                <a:cubicBezTo>
                  <a:pt x="9263664" y="1267941"/>
                  <a:pt x="9219241" y="1497938"/>
                  <a:pt x="9217024" y="1665225"/>
                </a:cubicBezTo>
                <a:cubicBezTo>
                  <a:pt x="9286939" y="1862529"/>
                  <a:pt x="9163463" y="2097794"/>
                  <a:pt x="9217024" y="2301137"/>
                </a:cubicBezTo>
                <a:cubicBezTo>
                  <a:pt x="9238530" y="2504540"/>
                  <a:pt x="9202010" y="2616770"/>
                  <a:pt x="9217024" y="2840046"/>
                </a:cubicBezTo>
                <a:cubicBezTo>
                  <a:pt x="9265298" y="3049143"/>
                  <a:pt x="9222118" y="3224744"/>
                  <a:pt x="9217024" y="3378953"/>
                </a:cubicBezTo>
                <a:cubicBezTo>
                  <a:pt x="9215292" y="3550661"/>
                  <a:pt x="9129887" y="3780079"/>
                  <a:pt x="9217024" y="3917862"/>
                </a:cubicBezTo>
                <a:cubicBezTo>
                  <a:pt x="9354085" y="3997669"/>
                  <a:pt x="9088859" y="4657872"/>
                  <a:pt x="9217024" y="4850174"/>
                </a:cubicBezTo>
                <a:cubicBezTo>
                  <a:pt x="9119543" y="4852914"/>
                  <a:pt x="8980898" y="4820661"/>
                  <a:pt x="8917471" y="4850174"/>
                </a:cubicBezTo>
                <a:cubicBezTo>
                  <a:pt x="8883626" y="4860103"/>
                  <a:pt x="8417472" y="4812302"/>
                  <a:pt x="8249236" y="4850174"/>
                </a:cubicBezTo>
                <a:cubicBezTo>
                  <a:pt x="8077565" y="4846563"/>
                  <a:pt x="7769469" y="4760369"/>
                  <a:pt x="7581002" y="4850174"/>
                </a:cubicBezTo>
                <a:cubicBezTo>
                  <a:pt x="7389153" y="4887087"/>
                  <a:pt x="7243020" y="4822418"/>
                  <a:pt x="7097108" y="4850174"/>
                </a:cubicBezTo>
                <a:cubicBezTo>
                  <a:pt x="6927642" y="4884244"/>
                  <a:pt x="6655891" y="4787493"/>
                  <a:pt x="6521044" y="4850174"/>
                </a:cubicBezTo>
                <a:cubicBezTo>
                  <a:pt x="6401287" y="4891477"/>
                  <a:pt x="6245007" y="4802299"/>
                  <a:pt x="6129321" y="4850174"/>
                </a:cubicBezTo>
                <a:cubicBezTo>
                  <a:pt x="6019874" y="4857455"/>
                  <a:pt x="5889016" y="4825419"/>
                  <a:pt x="5829768" y="4850174"/>
                </a:cubicBezTo>
                <a:cubicBezTo>
                  <a:pt x="5748210" y="4859752"/>
                  <a:pt x="5693254" y="4809161"/>
                  <a:pt x="5530214" y="4850174"/>
                </a:cubicBezTo>
                <a:cubicBezTo>
                  <a:pt x="5289227" y="4929229"/>
                  <a:pt x="5167405" y="4806484"/>
                  <a:pt x="4861980" y="4850174"/>
                </a:cubicBezTo>
                <a:cubicBezTo>
                  <a:pt x="4626581" y="4947458"/>
                  <a:pt x="4355008" y="4779466"/>
                  <a:pt x="4193746" y="4850174"/>
                </a:cubicBezTo>
                <a:cubicBezTo>
                  <a:pt x="4023802" y="4882706"/>
                  <a:pt x="3956307" y="4833539"/>
                  <a:pt x="3802022" y="4850174"/>
                </a:cubicBezTo>
                <a:cubicBezTo>
                  <a:pt x="3652127" y="4850368"/>
                  <a:pt x="3567985" y="4814631"/>
                  <a:pt x="3502469" y="4850174"/>
                </a:cubicBezTo>
                <a:cubicBezTo>
                  <a:pt x="3368658" y="4920749"/>
                  <a:pt x="3239662" y="4869704"/>
                  <a:pt x="3110746" y="4850174"/>
                </a:cubicBezTo>
                <a:cubicBezTo>
                  <a:pt x="2946820" y="4859631"/>
                  <a:pt x="2945694" y="4809292"/>
                  <a:pt x="2811192" y="4850174"/>
                </a:cubicBezTo>
                <a:cubicBezTo>
                  <a:pt x="2666990" y="4854449"/>
                  <a:pt x="2531111" y="4836070"/>
                  <a:pt x="2327299" y="4850174"/>
                </a:cubicBezTo>
                <a:cubicBezTo>
                  <a:pt x="2213928" y="4956150"/>
                  <a:pt x="1915304" y="4845165"/>
                  <a:pt x="1659064" y="4850174"/>
                </a:cubicBezTo>
                <a:cubicBezTo>
                  <a:pt x="1354968" y="4892845"/>
                  <a:pt x="1398102" y="4806846"/>
                  <a:pt x="1175171" y="4850174"/>
                </a:cubicBezTo>
                <a:cubicBezTo>
                  <a:pt x="952811" y="4888395"/>
                  <a:pt x="971835" y="4836678"/>
                  <a:pt x="783447" y="4850174"/>
                </a:cubicBezTo>
                <a:cubicBezTo>
                  <a:pt x="598229" y="4838051"/>
                  <a:pt x="297082" y="4736185"/>
                  <a:pt x="0" y="4850174"/>
                </a:cubicBezTo>
                <a:cubicBezTo>
                  <a:pt x="-18772" y="4610932"/>
                  <a:pt x="14871" y="4437473"/>
                  <a:pt x="0" y="4262763"/>
                </a:cubicBezTo>
                <a:cubicBezTo>
                  <a:pt x="-28779" y="4083597"/>
                  <a:pt x="72041" y="4063988"/>
                  <a:pt x="0" y="3869359"/>
                </a:cubicBezTo>
                <a:cubicBezTo>
                  <a:pt x="-44031" y="3715272"/>
                  <a:pt x="38011" y="3563432"/>
                  <a:pt x="0" y="3475957"/>
                </a:cubicBezTo>
                <a:cubicBezTo>
                  <a:pt x="-25398" y="3365798"/>
                  <a:pt x="43249" y="3091639"/>
                  <a:pt x="0" y="2840046"/>
                </a:cubicBezTo>
                <a:cubicBezTo>
                  <a:pt x="-56871" y="2565836"/>
                  <a:pt x="40258" y="2579176"/>
                  <a:pt x="0" y="2349639"/>
                </a:cubicBezTo>
                <a:cubicBezTo>
                  <a:pt x="-97586" y="2106302"/>
                  <a:pt x="100904" y="1946258"/>
                  <a:pt x="0" y="1762229"/>
                </a:cubicBezTo>
                <a:cubicBezTo>
                  <a:pt x="-53088" y="1538404"/>
                  <a:pt x="24917" y="1480753"/>
                  <a:pt x="0" y="1271823"/>
                </a:cubicBezTo>
                <a:cubicBezTo>
                  <a:pt x="-7578" y="1044918"/>
                  <a:pt x="43487" y="878393"/>
                  <a:pt x="0" y="781416"/>
                </a:cubicBezTo>
                <a:cubicBezTo>
                  <a:pt x="-11664" y="612033"/>
                  <a:pt x="39020" y="356001"/>
                  <a:pt x="0" y="0"/>
                </a:cubicBezTo>
                <a:close/>
              </a:path>
              <a:path w="9217024" h="4850174" fill="none" stroke="0" extrusionOk="0">
                <a:moveTo>
                  <a:pt x="0" y="0"/>
                </a:moveTo>
                <a:cubicBezTo>
                  <a:pt x="413131" y="-25007"/>
                  <a:pt x="446965" y="22766"/>
                  <a:pt x="760404" y="0"/>
                </a:cubicBezTo>
                <a:cubicBezTo>
                  <a:pt x="1027435" y="-27519"/>
                  <a:pt x="1057291" y="68616"/>
                  <a:pt x="1244298" y="0"/>
                </a:cubicBezTo>
                <a:cubicBezTo>
                  <a:pt x="1492125" y="-52652"/>
                  <a:pt x="1553441" y="53414"/>
                  <a:pt x="1820362" y="0"/>
                </a:cubicBezTo>
                <a:cubicBezTo>
                  <a:pt x="2095435" y="-60232"/>
                  <a:pt x="2021906" y="16388"/>
                  <a:pt x="2119916" y="0"/>
                </a:cubicBezTo>
                <a:cubicBezTo>
                  <a:pt x="2241016" y="-22137"/>
                  <a:pt x="2696469" y="6044"/>
                  <a:pt x="2880320" y="0"/>
                </a:cubicBezTo>
                <a:cubicBezTo>
                  <a:pt x="2994866" y="-7699"/>
                  <a:pt x="3166675" y="47750"/>
                  <a:pt x="3456384" y="0"/>
                </a:cubicBezTo>
                <a:cubicBezTo>
                  <a:pt x="3712204" y="-6703"/>
                  <a:pt x="3703872" y="26011"/>
                  <a:pt x="3940278" y="0"/>
                </a:cubicBezTo>
                <a:cubicBezTo>
                  <a:pt x="4186375" y="-11479"/>
                  <a:pt x="4217929" y="58811"/>
                  <a:pt x="4332001" y="0"/>
                </a:cubicBezTo>
                <a:cubicBezTo>
                  <a:pt x="4481013" y="-17262"/>
                  <a:pt x="4675775" y="26219"/>
                  <a:pt x="4815895" y="0"/>
                </a:cubicBezTo>
                <a:cubicBezTo>
                  <a:pt x="4976592" y="-23467"/>
                  <a:pt x="5229077" y="27372"/>
                  <a:pt x="5484129" y="0"/>
                </a:cubicBezTo>
                <a:cubicBezTo>
                  <a:pt x="5780952" y="-4975"/>
                  <a:pt x="5869442" y="5229"/>
                  <a:pt x="6152364" y="0"/>
                </a:cubicBezTo>
                <a:cubicBezTo>
                  <a:pt x="6386973" y="-66216"/>
                  <a:pt x="6509997" y="23521"/>
                  <a:pt x="6728428" y="0"/>
                </a:cubicBezTo>
                <a:cubicBezTo>
                  <a:pt x="6925376" y="-14499"/>
                  <a:pt x="7307323" y="11560"/>
                  <a:pt x="7488832" y="0"/>
                </a:cubicBezTo>
                <a:cubicBezTo>
                  <a:pt x="7713340" y="-42591"/>
                  <a:pt x="7817471" y="71717"/>
                  <a:pt x="8064896" y="0"/>
                </a:cubicBezTo>
                <a:cubicBezTo>
                  <a:pt x="8341630" y="-20583"/>
                  <a:pt x="8341153" y="32407"/>
                  <a:pt x="8456620" y="0"/>
                </a:cubicBezTo>
                <a:cubicBezTo>
                  <a:pt x="8519891" y="8060"/>
                  <a:pt x="8963025" y="32254"/>
                  <a:pt x="9217024" y="0"/>
                </a:cubicBezTo>
                <a:cubicBezTo>
                  <a:pt x="9245425" y="291610"/>
                  <a:pt x="9192024" y="433505"/>
                  <a:pt x="9217024" y="587409"/>
                </a:cubicBezTo>
                <a:cubicBezTo>
                  <a:pt x="9300765" y="724662"/>
                  <a:pt x="9114247" y="953996"/>
                  <a:pt x="9217024" y="1126318"/>
                </a:cubicBezTo>
                <a:cubicBezTo>
                  <a:pt x="9255186" y="1298821"/>
                  <a:pt x="9253268" y="1465131"/>
                  <a:pt x="9217024" y="1665225"/>
                </a:cubicBezTo>
                <a:cubicBezTo>
                  <a:pt x="9250796" y="1865457"/>
                  <a:pt x="9157307" y="2078640"/>
                  <a:pt x="9217024" y="2301137"/>
                </a:cubicBezTo>
                <a:cubicBezTo>
                  <a:pt x="9231389" y="2500590"/>
                  <a:pt x="9169957" y="2625922"/>
                  <a:pt x="9217024" y="2840046"/>
                </a:cubicBezTo>
                <a:cubicBezTo>
                  <a:pt x="9292039" y="3033365"/>
                  <a:pt x="9215286" y="3247596"/>
                  <a:pt x="9217024" y="3378953"/>
                </a:cubicBezTo>
                <a:cubicBezTo>
                  <a:pt x="9205028" y="3530761"/>
                  <a:pt x="9164173" y="3762784"/>
                  <a:pt x="9217024" y="3917862"/>
                </a:cubicBezTo>
                <a:cubicBezTo>
                  <a:pt x="9290511" y="4024028"/>
                  <a:pt x="9101789" y="4649101"/>
                  <a:pt x="9217024" y="4850174"/>
                </a:cubicBezTo>
                <a:cubicBezTo>
                  <a:pt x="9139707" y="4853584"/>
                  <a:pt x="8988102" y="4814036"/>
                  <a:pt x="8917471" y="4850174"/>
                </a:cubicBezTo>
                <a:cubicBezTo>
                  <a:pt x="8853447" y="4885074"/>
                  <a:pt x="8381678" y="4796513"/>
                  <a:pt x="8249236" y="4850174"/>
                </a:cubicBezTo>
                <a:cubicBezTo>
                  <a:pt x="8066938" y="4820256"/>
                  <a:pt x="7773319" y="4837635"/>
                  <a:pt x="7581002" y="4850174"/>
                </a:cubicBezTo>
                <a:cubicBezTo>
                  <a:pt x="7350966" y="4949383"/>
                  <a:pt x="7210799" y="4790351"/>
                  <a:pt x="7097108" y="4850174"/>
                </a:cubicBezTo>
                <a:cubicBezTo>
                  <a:pt x="6937797" y="4900710"/>
                  <a:pt x="6669184" y="4787519"/>
                  <a:pt x="6521044" y="4850174"/>
                </a:cubicBezTo>
                <a:cubicBezTo>
                  <a:pt x="6381333" y="4860676"/>
                  <a:pt x="6253775" y="4803501"/>
                  <a:pt x="6129321" y="4850174"/>
                </a:cubicBezTo>
                <a:cubicBezTo>
                  <a:pt x="6010313" y="4851922"/>
                  <a:pt x="5872769" y="4806301"/>
                  <a:pt x="5829768" y="4850174"/>
                </a:cubicBezTo>
                <a:cubicBezTo>
                  <a:pt x="5731239" y="4842269"/>
                  <a:pt x="5672985" y="4814445"/>
                  <a:pt x="5530214" y="4850174"/>
                </a:cubicBezTo>
                <a:cubicBezTo>
                  <a:pt x="5371580" y="4895806"/>
                  <a:pt x="5153420" y="4811111"/>
                  <a:pt x="4861980" y="4850174"/>
                </a:cubicBezTo>
                <a:cubicBezTo>
                  <a:pt x="4550147" y="4981290"/>
                  <a:pt x="4334772" y="4811059"/>
                  <a:pt x="4193746" y="4850174"/>
                </a:cubicBezTo>
                <a:cubicBezTo>
                  <a:pt x="3992242" y="4915702"/>
                  <a:pt x="3928041" y="4854040"/>
                  <a:pt x="3802022" y="4850174"/>
                </a:cubicBezTo>
                <a:cubicBezTo>
                  <a:pt x="3667772" y="4863123"/>
                  <a:pt x="3573426" y="4819715"/>
                  <a:pt x="3502469" y="4850174"/>
                </a:cubicBezTo>
                <a:cubicBezTo>
                  <a:pt x="3425900" y="4924149"/>
                  <a:pt x="3269283" y="4871885"/>
                  <a:pt x="3110746" y="4850174"/>
                </a:cubicBezTo>
                <a:cubicBezTo>
                  <a:pt x="2942552" y="4855420"/>
                  <a:pt x="2944842" y="4814444"/>
                  <a:pt x="2811192" y="4850174"/>
                </a:cubicBezTo>
                <a:cubicBezTo>
                  <a:pt x="2624165" y="4883578"/>
                  <a:pt x="2519798" y="4819674"/>
                  <a:pt x="2327299" y="4850174"/>
                </a:cubicBezTo>
                <a:cubicBezTo>
                  <a:pt x="2118399" y="4907429"/>
                  <a:pt x="1949461" y="4834250"/>
                  <a:pt x="1659064" y="4850174"/>
                </a:cubicBezTo>
                <a:cubicBezTo>
                  <a:pt x="1377645" y="4906117"/>
                  <a:pt x="1414051" y="4817116"/>
                  <a:pt x="1175171" y="4850174"/>
                </a:cubicBezTo>
                <a:cubicBezTo>
                  <a:pt x="953580" y="4872403"/>
                  <a:pt x="953800" y="4828114"/>
                  <a:pt x="783447" y="4850174"/>
                </a:cubicBezTo>
                <a:cubicBezTo>
                  <a:pt x="604390" y="4870948"/>
                  <a:pt x="424969" y="4745414"/>
                  <a:pt x="0" y="4850174"/>
                </a:cubicBezTo>
                <a:cubicBezTo>
                  <a:pt x="3128" y="4602291"/>
                  <a:pt x="21816" y="4434151"/>
                  <a:pt x="0" y="4262763"/>
                </a:cubicBezTo>
                <a:cubicBezTo>
                  <a:pt x="-36960" y="4066357"/>
                  <a:pt x="68063" y="4065175"/>
                  <a:pt x="0" y="3869359"/>
                </a:cubicBezTo>
                <a:cubicBezTo>
                  <a:pt x="-69222" y="3709950"/>
                  <a:pt x="19464" y="3590539"/>
                  <a:pt x="0" y="3475957"/>
                </a:cubicBezTo>
                <a:cubicBezTo>
                  <a:pt x="-109434" y="3349294"/>
                  <a:pt x="106737" y="3062792"/>
                  <a:pt x="0" y="2840046"/>
                </a:cubicBezTo>
                <a:cubicBezTo>
                  <a:pt x="-67640" y="2568380"/>
                  <a:pt x="62187" y="2593740"/>
                  <a:pt x="0" y="2349639"/>
                </a:cubicBezTo>
                <a:cubicBezTo>
                  <a:pt x="-89961" y="2115854"/>
                  <a:pt x="88155" y="1971969"/>
                  <a:pt x="0" y="1762229"/>
                </a:cubicBezTo>
                <a:cubicBezTo>
                  <a:pt x="-40175" y="1549024"/>
                  <a:pt x="51054" y="1476906"/>
                  <a:pt x="0" y="1271823"/>
                </a:cubicBezTo>
                <a:cubicBezTo>
                  <a:pt x="10851" y="1070669"/>
                  <a:pt x="49259" y="950363"/>
                  <a:pt x="0" y="781416"/>
                </a:cubicBezTo>
                <a:cubicBezTo>
                  <a:pt x="23556" y="652988"/>
                  <a:pt x="36346" y="319000"/>
                  <a:pt x="0" y="0"/>
                </a:cubicBezTo>
                <a:close/>
              </a:path>
            </a:pathLst>
          </a:custGeom>
          <a:solidFill>
            <a:schemeClr val="accent1">
              <a:lumMod val="20000"/>
              <a:lumOff val="80000"/>
            </a:schemeClr>
          </a:solidFill>
          <a:ln w="28575">
            <a:solidFill>
              <a:schemeClr val="accent6">
                <a:lumMod val="75000"/>
              </a:schemeClr>
            </a:solidFill>
          </a:ln>
        </p:spPr>
        <p:txBody>
          <a:bodyPr wrap="square" lIns="478800" rIns="240000" rtlCol="0">
            <a:spAutoFit/>
          </a:bodyPr>
          <a:lstStyle/>
          <a:p>
            <a:pPr defTabSz="1219200">
              <a:lnSpc>
                <a:spcPct val="150000"/>
              </a:lnSpc>
            </a:pPr>
            <a:endParaRPr lang="en-US" altLang="zh-CN" sz="1600" b="1" dirty="0">
              <a:solidFill>
                <a:srgbClr val="F79646">
                  <a:lumMod val="75000"/>
                </a:srgbClr>
              </a:solidFill>
              <a:latin typeface="微软雅黑" panose="020B0503020204020204" pitchFamily="34" charset="-122"/>
              <a:ea typeface="微软雅黑" panose="020B0503020204020204" pitchFamily="34" charset="-122"/>
            </a:endParaRPr>
          </a:p>
          <a:p>
            <a:pPr defTabSz="1219200">
              <a:lnSpc>
                <a:spcPct val="150000"/>
              </a:lnSpc>
            </a:pPr>
            <a:r>
              <a:rPr lang="en-US" altLang="zh-CN" sz="1600" b="1" u="sng" dirty="0">
                <a:solidFill>
                  <a:srgbClr val="002060"/>
                </a:solidFill>
                <a:latin typeface="微软雅黑" panose="020B0503020204020204" pitchFamily="34" charset="-122"/>
                <a:ea typeface="微软雅黑" panose="020B0503020204020204" pitchFamily="34" charset="-122"/>
              </a:rPr>
              <a:t>FCO</a:t>
            </a:r>
            <a:r>
              <a:rPr lang="zh-CN" altLang="en-US" sz="1600" b="1" u="sng" dirty="0">
                <a:solidFill>
                  <a:srgbClr val="002060"/>
                </a:solidFill>
                <a:latin typeface="微软雅黑" panose="020B0503020204020204" pitchFamily="34" charset="-122"/>
                <a:ea typeface="微软雅黑" panose="020B0503020204020204" pitchFamily="34" charset="-122"/>
              </a:rPr>
              <a:t>就杜塞尔多夫法院给出的临时救济上诉至最高法院</a:t>
            </a:r>
            <a:endParaRPr lang="en-US" altLang="zh-CN" sz="1600" b="1" dirty="0">
              <a:solidFill>
                <a:srgbClr val="F79646">
                  <a:lumMod val="75000"/>
                </a:srgbClr>
              </a:solidFill>
              <a:latin typeface="微软雅黑" panose="020B0503020204020204" pitchFamily="34" charset="-122"/>
              <a:ea typeface="微软雅黑" panose="020B0503020204020204" pitchFamily="34" charset="-122"/>
            </a:endParaRPr>
          </a:p>
          <a:p>
            <a:pPr defTabSz="1219200">
              <a:lnSpc>
                <a:spcPct val="150000"/>
              </a:lnSpc>
            </a:pP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最高院认为本案的重点并非</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Facebook</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的数据条款是否违反</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GDPR</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的要求；相反，争议焦点是</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Facebook</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的用户协议是否构成滥用市场支配地位行为：</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285750" indent="-285750" defTabSz="1219200">
              <a:lnSpc>
                <a:spcPct val="150000"/>
              </a:lnSpc>
              <a:buFont typeface="Wingdings" panose="05000000000000000000" pitchFamily="2" charset="2"/>
              <a:buChar char="l"/>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首先，</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Facebook</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无疑具有市场支配地位</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285750" indent="-285750" defTabSz="1219200">
              <a:lnSpc>
                <a:spcPct val="150000"/>
              </a:lnSpc>
              <a:buFont typeface="Wingdings" panose="05000000000000000000" pitchFamily="2" charset="2"/>
              <a:buChar char="l"/>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其次，</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Facebook</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剥夺用户选择权的行为，不仅违反了</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GDPR</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，还</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导致大量用户被锁定在</a:t>
            </a:r>
            <a:r>
              <a:rPr lang="en-US" altLang="zh-CN" sz="1600" b="1" dirty="0">
                <a:solidFill>
                  <a:schemeClr val="accent6">
                    <a:lumMod val="75000"/>
                  </a:schemeClr>
                </a:solidFill>
                <a:latin typeface="微软雅黑" panose="020B0503020204020204" pitchFamily="34" charset="-122"/>
                <a:ea typeface="微软雅黑" panose="020B0503020204020204" pitchFamily="34" charset="-122"/>
              </a:rPr>
              <a:t>Facebook</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平台中，从而排除和限制了其他竞争者</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285750" indent="-285750" defTabSz="1219200">
              <a:lnSpc>
                <a:spcPct val="150000"/>
              </a:lnSpc>
              <a:buFont typeface="Wingdings" panose="05000000000000000000" pitchFamily="2" charset="2"/>
              <a:buChar char="l"/>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最高法院重点解释了占有数据的问题：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742950" lvl="1" indent="-285750" defTabSz="1219200">
              <a:lnSpc>
                <a:spcPct val="150000"/>
              </a:lnSpc>
              <a:buFont typeface="Wingdings" panose="05000000000000000000" pitchFamily="2" charset="2"/>
              <a:buChar char="ü"/>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占有大量数据可以实现更加精确的广告投放</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742950" lvl="1" indent="-285750" defTabSz="1219200">
              <a:lnSpc>
                <a:spcPct val="150000"/>
              </a:lnSpc>
              <a:buFont typeface="Wingdings" panose="05000000000000000000" pitchFamily="2" charset="2"/>
              <a:buChar char="ü"/>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或许</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Facebook</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在在线广告平台市场不具有市场支配地位，但</a:t>
            </a:r>
            <a:r>
              <a:rPr lang="en-US" altLang="zh-CN" sz="1600" b="1" dirty="0">
                <a:solidFill>
                  <a:schemeClr val="accent6">
                    <a:lumMod val="75000"/>
                  </a:schemeClr>
                </a:solidFill>
                <a:latin typeface="微软雅黑" panose="020B0503020204020204" pitchFamily="34" charset="-122"/>
                <a:ea typeface="微软雅黑" panose="020B0503020204020204" pitchFamily="34" charset="-122"/>
              </a:rPr>
              <a:t>Facebook</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在社交网络平台上的滥用行为足以损害第三方市场的竞争秩序</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lvl="1" defTabSz="1219200">
              <a:lnSpc>
                <a:spcPct val="150000"/>
              </a:lnSpc>
            </a:pP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德国联邦最高法院的意见</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5090577" y="1446281"/>
            <a:ext cx="6487416" cy="4480842"/>
          </a:xfrm>
          <a:prstGeom prst="rect">
            <a:avLst/>
          </a:prstGeom>
          <a:noFill/>
        </p:spPr>
        <p:txBody>
          <a:bodyPr wrap="square" rtlCol="0">
            <a:spAutoFit/>
          </a:bodyPr>
          <a:lstStyle/>
          <a:p>
            <a:pPr algn="just" defTabSz="913765">
              <a:lnSpc>
                <a:spcPct val="150000"/>
              </a:lnSpc>
              <a:buClr>
                <a:srgbClr val="F79646">
                  <a:lumMod val="75000"/>
                </a:srgbClr>
              </a:buClr>
              <a:defRPr/>
            </a:pP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此前就</a:t>
            </a: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的处罚决定已经提起上诉，案件由杜塞尔多夫法院正式审理</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在本次审理中，杜塞尔多夫法院仍然不同意德国最高院此前的意见，并且中止审理本案，转而向</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CJEU</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提交了法律解释的请求</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杜塞尔多夫法院认为：</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GDPR</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中损害消费者的行为，确有可能同时带来滥用市场支配地位的行为；</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违反</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GDPR</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与存在市场支配地位之间确有可能具备相关性。</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若非存在支配地位，消费者就会有更多选择其他平台的可能，而不必受制于</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的数据收集条款。</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然而，涉及对</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GDPR</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的解释问题，还有待</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CJEU</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出具官方意见</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0" y="2039007"/>
            <a:ext cx="4235669" cy="2779986"/>
          </a:xfrm>
          <a:prstGeom prst="rect">
            <a:avLst/>
          </a:prstGeom>
        </p:spPr>
      </p:pic>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杜塞尔多夫法院的意见</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89091" y="1217423"/>
            <a:ext cx="5856651" cy="4850174"/>
          </a:xfrm>
          <a:prstGeom prst="rect">
            <a:avLst/>
          </a:prstGeom>
          <a:solidFill>
            <a:schemeClr val="accent4">
              <a:lumMod val="20000"/>
              <a:lumOff val="80000"/>
            </a:schemeClr>
          </a:solidFill>
          <a:effectLst/>
        </p:spPr>
        <p:txBody>
          <a:bodyPr wrap="square" rtlCol="0">
            <a:spAutoFit/>
          </a:bodyPr>
          <a:lstStyle/>
          <a:p>
            <a:pPr defTabSz="1219200">
              <a:lnSpc>
                <a:spcPct val="150000"/>
              </a:lnSpc>
            </a:pPr>
            <a:r>
              <a:rPr lang="zh-CN" altLang="en-US" sz="1600" b="1" u="sng" dirty="0">
                <a:solidFill>
                  <a:srgbClr val="00706B"/>
                </a:solidFill>
                <a:latin typeface="微软雅黑" panose="020B0503020204020204" pitchFamily="34" charset="-122"/>
                <a:ea typeface="微软雅黑" panose="020B0503020204020204" pitchFamily="34" charset="-122"/>
              </a:rPr>
              <a:t>等待</a:t>
            </a:r>
            <a:r>
              <a:rPr lang="en-US" altLang="zh-CN" sz="1600" b="1" u="sng" dirty="0">
                <a:solidFill>
                  <a:srgbClr val="00706B"/>
                </a:solidFill>
                <a:latin typeface="微软雅黑" panose="020B0503020204020204" pitchFamily="34" charset="-122"/>
                <a:ea typeface="微软雅黑" panose="020B0503020204020204" pitchFamily="34" charset="-122"/>
              </a:rPr>
              <a:t>CJEU</a:t>
            </a:r>
            <a:r>
              <a:rPr lang="zh-CN" altLang="en-US" sz="1600" b="1" u="sng" dirty="0">
                <a:solidFill>
                  <a:srgbClr val="00706B"/>
                </a:solidFill>
                <a:latin typeface="微软雅黑" panose="020B0503020204020204" pitchFamily="34" charset="-122"/>
                <a:ea typeface="微软雅黑" panose="020B0503020204020204" pitchFamily="34" charset="-122"/>
              </a:rPr>
              <a:t>解释的问题</a:t>
            </a:r>
            <a:endParaRPr lang="en-US" altLang="zh-CN" sz="1600"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endParaRPr lang="en-US" altLang="zh-CN" sz="1600" b="1" dirty="0">
              <a:solidFill>
                <a:srgbClr val="F79646">
                  <a:lumMod val="75000"/>
                </a:srgbClr>
              </a:solidFill>
              <a:latin typeface="Impact" panose="020B0806030902050204" pitchFamily="34" charset="0"/>
              <a:ea typeface="微软雅黑" panose="020B0503020204020204" pitchFamily="34" charset="-122"/>
            </a:endParaRPr>
          </a:p>
          <a:p>
            <a:pPr defTabSz="1219200">
              <a:lnSpc>
                <a:spcPct val="150000"/>
              </a:lnSpc>
            </a:pPr>
            <a:r>
              <a:rPr lang="zh-CN" altLang="en-US" sz="1600" b="1" dirty="0">
                <a:solidFill>
                  <a:srgbClr val="F79646">
                    <a:lumMod val="75000"/>
                  </a:srgbClr>
                </a:solidFill>
                <a:latin typeface="Impact" panose="020B0806030902050204" pitchFamily="34" charset="0"/>
                <a:ea typeface="微软雅黑" panose="020B0503020204020204" pitchFamily="34" charset="-122"/>
              </a:rPr>
              <a:t>法律的交叉</a:t>
            </a:r>
            <a:r>
              <a:rPr lang="zh-CN" altLang="en-US" sz="1600" dirty="0">
                <a:solidFill>
                  <a:srgbClr val="00706B"/>
                </a:solidFill>
                <a:latin typeface="微软雅黑" panose="020B0503020204020204" pitchFamily="34" charset="-122"/>
                <a:ea typeface="微软雅黑" panose="020B0503020204020204" pitchFamily="34" charset="-122"/>
              </a:rPr>
              <a:t>：反垄断执法机构在衡量滥用行为时，是否应当考虑该企业违反</a:t>
            </a:r>
            <a:r>
              <a:rPr lang="en-US" altLang="zh-CN" sz="1600" dirty="0">
                <a:solidFill>
                  <a:srgbClr val="00706B"/>
                </a:solidFill>
                <a:latin typeface="微软雅黑" panose="020B0503020204020204" pitchFamily="34" charset="-122"/>
                <a:ea typeface="微软雅黑" panose="020B0503020204020204" pitchFamily="34" charset="-122"/>
              </a:rPr>
              <a:t>GDPR</a:t>
            </a:r>
            <a:r>
              <a:rPr lang="zh-CN" altLang="en-US" sz="1600" dirty="0">
                <a:solidFill>
                  <a:srgbClr val="00706B"/>
                </a:solidFill>
                <a:latin typeface="微软雅黑" panose="020B0503020204020204" pitchFamily="34" charset="-122"/>
                <a:ea typeface="微软雅黑" panose="020B0503020204020204" pitchFamily="34" charset="-122"/>
              </a:rPr>
              <a:t>的行为？</a:t>
            </a:r>
            <a:endParaRPr lang="en-US" altLang="zh-CN" sz="1600"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r>
              <a:rPr lang="zh-CN" altLang="en-US" sz="1600" b="1" dirty="0">
                <a:solidFill>
                  <a:srgbClr val="F79646">
                    <a:lumMod val="75000"/>
                  </a:srgbClr>
                </a:solidFill>
                <a:latin typeface="Impact" panose="020B0806030902050204" pitchFamily="34" charset="0"/>
                <a:ea typeface="微软雅黑" panose="020B0503020204020204" pitchFamily="34" charset="-122"/>
              </a:rPr>
              <a:t>执法机构的权限</a:t>
            </a:r>
            <a:r>
              <a:rPr lang="zh-CN" altLang="en-US" sz="1600" dirty="0">
                <a:solidFill>
                  <a:srgbClr val="00706B"/>
                </a:solidFill>
                <a:latin typeface="微软雅黑" panose="020B0503020204020204" pitchFamily="34" charset="-122"/>
                <a:ea typeface="微软雅黑" panose="020B0503020204020204" pitchFamily="34" charset="-122"/>
              </a:rPr>
              <a:t>：本案中，实际对用户数据进行处理分析的是</a:t>
            </a:r>
            <a:r>
              <a:rPr lang="en-US" altLang="zh-CN" sz="1600" dirty="0">
                <a:solidFill>
                  <a:srgbClr val="00706B"/>
                </a:solidFill>
                <a:latin typeface="微软雅黑" panose="020B0503020204020204" pitchFamily="34" charset="-122"/>
                <a:ea typeface="微软雅黑" panose="020B0503020204020204" pitchFamily="34" charset="-122"/>
              </a:rPr>
              <a:t>Facebook</a:t>
            </a:r>
            <a:r>
              <a:rPr lang="zh-CN" altLang="en-US" sz="1600" dirty="0">
                <a:solidFill>
                  <a:srgbClr val="00706B"/>
                </a:solidFill>
                <a:latin typeface="微软雅黑" panose="020B0503020204020204" pitchFamily="34" charset="-122"/>
                <a:ea typeface="微软雅黑" panose="020B0503020204020204" pitchFamily="34" charset="-122"/>
              </a:rPr>
              <a:t>的爱尔兰分公司。那么德国的执法机构是否可以要求</a:t>
            </a:r>
            <a:r>
              <a:rPr lang="en-US" altLang="zh-CN" sz="1600" dirty="0">
                <a:solidFill>
                  <a:srgbClr val="00706B"/>
                </a:solidFill>
                <a:latin typeface="微软雅黑" panose="020B0503020204020204" pitchFamily="34" charset="-122"/>
                <a:ea typeface="微软雅黑" panose="020B0503020204020204" pitchFamily="34" charset="-122"/>
              </a:rPr>
              <a:t>Facebook</a:t>
            </a:r>
            <a:r>
              <a:rPr lang="zh-CN" altLang="en-US" sz="1600" dirty="0">
                <a:solidFill>
                  <a:srgbClr val="00706B"/>
                </a:solidFill>
                <a:latin typeface="微软雅黑" panose="020B0503020204020204" pitchFamily="34" charset="-122"/>
                <a:ea typeface="微软雅黑" panose="020B0503020204020204" pitchFamily="34" charset="-122"/>
              </a:rPr>
              <a:t>在德国的分公司停止收集数据的行为呢？</a:t>
            </a:r>
            <a:endParaRPr lang="en-US" altLang="zh-CN" sz="1600"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r>
              <a:rPr lang="zh-CN" altLang="en-US" sz="1600" b="1" dirty="0">
                <a:solidFill>
                  <a:srgbClr val="F79646">
                    <a:lumMod val="75000"/>
                  </a:srgbClr>
                </a:solidFill>
                <a:latin typeface="Impact" panose="020B0806030902050204" pitchFamily="34" charset="0"/>
                <a:ea typeface="微软雅黑" panose="020B0503020204020204" pitchFamily="34" charset="-122"/>
              </a:rPr>
              <a:t>支配地位是否会影响用户做出有效同意</a:t>
            </a:r>
            <a:r>
              <a:rPr lang="zh-CN" altLang="en-US" sz="1600" dirty="0">
                <a:solidFill>
                  <a:srgbClr val="00706B"/>
                </a:solidFill>
                <a:latin typeface="微软雅黑" panose="020B0503020204020204" pitchFamily="34" charset="-122"/>
                <a:ea typeface="微软雅黑" panose="020B0503020204020204" pitchFamily="34" charset="-122"/>
              </a:rPr>
              <a:t>：如果一个公司在相关市场具有支配地位，用户在协议中“同意”公司收集数据是否有效？</a:t>
            </a:r>
            <a:endParaRPr lang="en-US" altLang="zh-CN" sz="1600" dirty="0">
              <a:solidFill>
                <a:srgbClr val="00706B"/>
              </a:solidFill>
              <a:latin typeface="微软雅黑" panose="020B0503020204020204" pitchFamily="34" charset="-122"/>
              <a:ea typeface="微软雅黑" panose="020B0503020204020204" pitchFamily="34" charset="-122"/>
            </a:endParaRPr>
          </a:p>
          <a:p>
            <a:pPr marL="742950" lvl="1" indent="-285750" defTabSz="1219200">
              <a:lnSpc>
                <a:spcPct val="150000"/>
              </a:lnSpc>
              <a:buFont typeface="Wingdings" panose="05000000000000000000" pitchFamily="2" charset="2"/>
              <a:buChar char="u"/>
            </a:pPr>
            <a:r>
              <a:rPr lang="zh-CN" altLang="en-US" sz="1600" dirty="0">
                <a:solidFill>
                  <a:srgbClr val="00706B"/>
                </a:solidFill>
                <a:latin typeface="微软雅黑" panose="020B0503020204020204" pitchFamily="34" charset="-122"/>
                <a:ea typeface="微软雅黑" panose="020B0503020204020204" pitchFamily="34" charset="-122"/>
              </a:rPr>
              <a:t>这一问题关系到数字经济平台企业的基本商业模式。如果</a:t>
            </a:r>
            <a:r>
              <a:rPr lang="en-US" altLang="zh-CN" sz="1600" dirty="0">
                <a:solidFill>
                  <a:srgbClr val="00706B"/>
                </a:solidFill>
                <a:latin typeface="微软雅黑" panose="020B0503020204020204" pitchFamily="34" charset="-122"/>
                <a:ea typeface="微软雅黑" panose="020B0503020204020204" pitchFamily="34" charset="-122"/>
              </a:rPr>
              <a:t>CJEU</a:t>
            </a:r>
            <a:r>
              <a:rPr lang="zh-CN" altLang="en-US" sz="1600" dirty="0">
                <a:solidFill>
                  <a:srgbClr val="00706B"/>
                </a:solidFill>
                <a:latin typeface="微软雅黑" panose="020B0503020204020204" pitchFamily="34" charset="-122"/>
                <a:ea typeface="微软雅黑" panose="020B0503020204020204" pitchFamily="34" charset="-122"/>
              </a:rPr>
              <a:t>认为此类同意无效，将影响到现有的互联网平台运营模式。</a:t>
            </a:r>
            <a:endParaRPr lang="en-US" altLang="zh-CN" sz="1600" dirty="0">
              <a:solidFill>
                <a:srgbClr val="00706B"/>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94178" y="1217423"/>
            <a:ext cx="3648405" cy="4850174"/>
          </a:xfrm>
          <a:prstGeom prst="rect">
            <a:avLst/>
          </a:prstGeom>
          <a:solidFill>
            <a:schemeClr val="accent4">
              <a:lumMod val="20000"/>
              <a:lumOff val="80000"/>
            </a:schemeClr>
          </a:solidFill>
        </p:spPr>
        <p:txBody>
          <a:bodyPr wrap="square" rtlCol="0">
            <a:spAutoFit/>
          </a:bodyPr>
          <a:lstStyle/>
          <a:p>
            <a:pPr defTabSz="1219200">
              <a:lnSpc>
                <a:spcPct val="150000"/>
              </a:lnSpc>
            </a:pPr>
            <a:r>
              <a:rPr lang="zh-CN" altLang="en-US" sz="1600" b="1" u="sng" dirty="0">
                <a:solidFill>
                  <a:srgbClr val="00706B"/>
                </a:solidFill>
                <a:latin typeface="微软雅黑" panose="020B0503020204020204" pitchFamily="34" charset="-122"/>
                <a:ea typeface="微软雅黑" panose="020B0503020204020204" pitchFamily="34" charset="-122"/>
              </a:rPr>
              <a:t>德国执法机构和各级法院对该问题从不同角度发表不同观点</a:t>
            </a:r>
            <a:endParaRPr lang="en-US" altLang="zh-CN" sz="1600" b="1" u="sng"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endParaRPr lang="en-US" altLang="zh-CN" sz="1600" b="1" u="sng"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r>
              <a:rPr lang="en-US" altLang="zh-CN" sz="1600" b="1" dirty="0">
                <a:solidFill>
                  <a:srgbClr val="F79646">
                    <a:lumMod val="75000"/>
                  </a:srgbClr>
                </a:solidFill>
                <a:latin typeface="Impact" panose="020B0806030902050204" pitchFamily="34" charset="0"/>
                <a:ea typeface="微软雅黑" panose="020B0503020204020204" pitchFamily="34" charset="-122"/>
              </a:rPr>
              <a:t>FCO</a:t>
            </a:r>
            <a:r>
              <a:rPr lang="zh-CN" altLang="en-US" sz="1600" b="1" dirty="0">
                <a:solidFill>
                  <a:srgbClr val="F79646">
                    <a:lumMod val="75000"/>
                  </a:srgbClr>
                </a:solidFill>
                <a:latin typeface="Impact" panose="020B0806030902050204" pitchFamily="34" charset="0"/>
                <a:ea typeface="微软雅黑" panose="020B0503020204020204" pitchFamily="34" charset="-122"/>
              </a:rPr>
              <a:t>认为：</a:t>
            </a:r>
            <a:endParaRPr lang="en-US" altLang="zh-CN" sz="1600" b="1" dirty="0">
              <a:solidFill>
                <a:srgbClr val="F79646">
                  <a:lumMod val="75000"/>
                </a:srgbClr>
              </a:solidFill>
              <a:latin typeface="Impact" panose="020B0806030902050204" pitchFamily="34" charset="0"/>
              <a:ea typeface="微软雅黑" panose="020B0503020204020204" pitchFamily="34" charset="-122"/>
            </a:endParaRPr>
          </a:p>
          <a:p>
            <a:pPr defTabSz="1219200">
              <a:lnSpc>
                <a:spcPct val="150000"/>
              </a:lnSpc>
            </a:pPr>
            <a:r>
              <a:rPr lang="zh-CN" altLang="en-US" sz="1600" dirty="0">
                <a:solidFill>
                  <a:srgbClr val="00706B"/>
                </a:solidFill>
                <a:latin typeface="微软雅黑" panose="020B0503020204020204" pitchFamily="34" charset="-122"/>
                <a:ea typeface="微软雅黑" panose="020B0503020204020204" pitchFamily="34" charset="-122"/>
              </a:rPr>
              <a:t>违反</a:t>
            </a:r>
            <a:r>
              <a:rPr lang="en-US" altLang="zh-CN" sz="1600" dirty="0">
                <a:solidFill>
                  <a:srgbClr val="00706B"/>
                </a:solidFill>
                <a:latin typeface="微软雅黑" panose="020B0503020204020204" pitchFamily="34" charset="-122"/>
                <a:ea typeface="微软雅黑" panose="020B0503020204020204" pitchFamily="34" charset="-122"/>
              </a:rPr>
              <a:t>GDPR</a:t>
            </a:r>
            <a:r>
              <a:rPr lang="zh-CN" altLang="en-US" sz="1600" dirty="0">
                <a:solidFill>
                  <a:srgbClr val="00706B"/>
                </a:solidFill>
                <a:latin typeface="微软雅黑" panose="020B0503020204020204" pitchFamily="34" charset="-122"/>
                <a:ea typeface="微软雅黑" panose="020B0503020204020204" pitchFamily="34" charset="-122"/>
              </a:rPr>
              <a:t>的用户协议可能构成滥用支配地位，违反反垄断法的规定</a:t>
            </a:r>
            <a:endParaRPr lang="en-US" altLang="zh-CN" sz="1600"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联邦最高法院认为：</a:t>
            </a:r>
            <a:endParaRPr lang="en-US" altLang="zh-CN" sz="1600" b="1" dirty="0">
              <a:solidFill>
                <a:schemeClr val="accent6">
                  <a:lumMod val="75000"/>
                </a:schemeClr>
              </a:solidFill>
              <a:latin typeface="微软雅黑" panose="020B0503020204020204" pitchFamily="34" charset="-122"/>
              <a:ea typeface="微软雅黑" panose="020B0503020204020204" pitchFamily="34" charset="-122"/>
            </a:endParaRPr>
          </a:p>
          <a:p>
            <a:pPr defTabSz="1219200">
              <a:lnSpc>
                <a:spcPct val="150000"/>
              </a:lnSpc>
            </a:pPr>
            <a:r>
              <a:rPr lang="en-US" altLang="zh-CN" sz="1600" dirty="0">
                <a:solidFill>
                  <a:srgbClr val="00706B"/>
                </a:solidFill>
                <a:latin typeface="微软雅黑" panose="020B0503020204020204" pitchFamily="34" charset="-122"/>
                <a:ea typeface="微软雅黑" panose="020B0503020204020204" pitchFamily="34" charset="-122"/>
              </a:rPr>
              <a:t>Facebook</a:t>
            </a:r>
            <a:r>
              <a:rPr lang="zh-CN" altLang="en-US" sz="1600" dirty="0">
                <a:solidFill>
                  <a:srgbClr val="00706B"/>
                </a:solidFill>
                <a:latin typeface="微软雅黑" panose="020B0503020204020204" pitchFamily="34" charset="-122"/>
                <a:ea typeface="微软雅黑" panose="020B0503020204020204" pitchFamily="34" charset="-122"/>
              </a:rPr>
              <a:t>不仅违反</a:t>
            </a:r>
            <a:r>
              <a:rPr lang="en-US" altLang="zh-CN" sz="1600" dirty="0">
                <a:solidFill>
                  <a:srgbClr val="00706B"/>
                </a:solidFill>
                <a:latin typeface="微软雅黑" panose="020B0503020204020204" pitchFamily="34" charset="-122"/>
                <a:ea typeface="微软雅黑" panose="020B0503020204020204" pitchFamily="34" charset="-122"/>
              </a:rPr>
              <a:t>GDPR</a:t>
            </a:r>
            <a:r>
              <a:rPr lang="zh-CN" altLang="en-US" sz="1600" dirty="0">
                <a:solidFill>
                  <a:srgbClr val="00706B"/>
                </a:solidFill>
                <a:latin typeface="微软雅黑" panose="020B0503020204020204" pitchFamily="34" charset="-122"/>
                <a:ea typeface="微软雅黑" panose="020B0503020204020204" pitchFamily="34" charset="-122"/>
              </a:rPr>
              <a:t>，其收集数据的行为同时违反了反垄断法</a:t>
            </a:r>
            <a:endParaRPr lang="en-US" altLang="zh-CN" sz="1600"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r>
              <a:rPr lang="zh-CN" altLang="en-US" sz="1600"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杜塞尔多夫法院一度认为：</a:t>
            </a:r>
            <a:endParaRPr lang="en-US" altLang="zh-CN" sz="1600"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a:p>
            <a:pPr defTabSz="1219200">
              <a:lnSpc>
                <a:spcPct val="150000"/>
              </a:lnSpc>
            </a:pPr>
            <a:r>
              <a:rPr lang="zh-CN" altLang="en-US" sz="1600" dirty="0">
                <a:solidFill>
                  <a:srgbClr val="00706B"/>
                </a:solidFill>
                <a:latin typeface="微软雅黑" panose="020B0503020204020204" pitchFamily="34" charset="-122"/>
                <a:ea typeface="微软雅黑" panose="020B0503020204020204" pitchFamily="34" charset="-122"/>
              </a:rPr>
              <a:t>违反</a:t>
            </a:r>
            <a:r>
              <a:rPr lang="en-US" altLang="zh-CN" sz="1600" dirty="0">
                <a:solidFill>
                  <a:srgbClr val="00706B"/>
                </a:solidFill>
                <a:latin typeface="微软雅黑" panose="020B0503020204020204" pitchFamily="34" charset="-122"/>
                <a:ea typeface="微软雅黑" panose="020B0503020204020204" pitchFamily="34" charset="-122"/>
              </a:rPr>
              <a:t>GDPR</a:t>
            </a:r>
            <a:r>
              <a:rPr lang="zh-CN" altLang="en-US" sz="1600" dirty="0">
                <a:solidFill>
                  <a:srgbClr val="00706B"/>
                </a:solidFill>
                <a:latin typeface="微软雅黑" panose="020B0503020204020204" pitchFamily="34" charset="-122"/>
                <a:ea typeface="微软雅黑" panose="020B0503020204020204" pitchFamily="34" charset="-122"/>
              </a:rPr>
              <a:t>不一定导致滥用市场支配地位。</a:t>
            </a:r>
            <a:endParaRPr lang="en-US" altLang="zh-CN" sz="1600" dirty="0">
              <a:solidFill>
                <a:srgbClr val="00706B"/>
              </a:solidFill>
              <a:latin typeface="微软雅黑" panose="020B0503020204020204" pitchFamily="34" charset="-122"/>
              <a:ea typeface="微软雅黑" panose="020B0503020204020204" pitchFamily="34" charset="-122"/>
            </a:endParaRPr>
          </a:p>
          <a:p>
            <a:pPr defTabSz="1219200">
              <a:lnSpc>
                <a:spcPct val="150000"/>
              </a:lnSpc>
            </a:pPr>
            <a:endParaRPr lang="en-US" altLang="zh-CN" sz="1600" dirty="0">
              <a:solidFill>
                <a:srgbClr val="00706B"/>
              </a:solidFill>
              <a:latin typeface="微软雅黑" panose="020B0503020204020204" pitchFamily="34" charset="-122"/>
              <a:ea typeface="微软雅黑" panose="020B0503020204020204" pitchFamily="34" charset="-122"/>
            </a:endParaRPr>
          </a:p>
        </p:txBody>
      </p:sp>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欧洲法院的意见待定</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数据保护与反垄断</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处罚措施</a:t>
            </a:r>
            <a:endPar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p:txBody>
      </p:sp>
      <p:graphicFrame>
        <p:nvGraphicFramePr>
          <p:cNvPr id="2" name="图示 1"/>
          <p:cNvGraphicFramePr/>
          <p:nvPr/>
        </p:nvGraphicFramePr>
        <p:xfrm>
          <a:off x="963561" y="2352071"/>
          <a:ext cx="7504164" cy="39439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图片 5"/>
          <p:cNvPicPr>
            <a:picLocks noChangeAspect="1"/>
          </p:cNvPicPr>
          <p:nvPr/>
        </p:nvPicPr>
        <p:blipFill>
          <a:blip r:embed="rId6"/>
          <a:stretch>
            <a:fillRect/>
          </a:stretch>
        </p:blipFill>
        <p:spPr>
          <a:xfrm>
            <a:off x="8467725" y="0"/>
            <a:ext cx="37242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502981" y="1881462"/>
            <a:ext cx="4288219" cy="1923393"/>
          </a:xfrm>
          <a:prstGeom prst="rect">
            <a:avLst/>
          </a:prstGeom>
        </p:spPr>
      </p:pic>
      <p:sp>
        <p:nvSpPr>
          <p:cNvPr id="3"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数据保护与反垄断</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机构协调</a:t>
            </a:r>
            <a:endPar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p:txBody>
      </p:sp>
      <p:graphicFrame>
        <p:nvGraphicFramePr>
          <p:cNvPr id="5" name="图示 4"/>
          <p:cNvGraphicFramePr/>
          <p:nvPr/>
        </p:nvGraphicFramePr>
        <p:xfrm>
          <a:off x="5278610" y="1272934"/>
          <a:ext cx="5607692" cy="3140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
          <p:cNvSpPr txBox="1"/>
          <p:nvPr/>
        </p:nvSpPr>
        <p:spPr>
          <a:xfrm>
            <a:off x="5361041" y="4631236"/>
            <a:ext cx="64630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rPr>
              <a:t>ECJ</a:t>
            </a:r>
            <a:r>
              <a:rPr kumimoji="0" lang="zh-CN" altLang="en-US" sz="16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rPr>
              <a:t>the facts and the offender are identical, and the legal interests protected are the same.</a:t>
            </a:r>
            <a:endParaRPr kumimoji="0" lang="zh-CN" altLang="en-US" sz="16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43075" y="646013"/>
            <a:ext cx="1567548" cy="815899"/>
          </a:xfrm>
          <a:prstGeom prst="rect">
            <a:avLst/>
          </a:prstGeom>
          <a:noFill/>
        </p:spPr>
        <p:txBody>
          <a:bodyPr wrap="none" lIns="96744" tIns="48372" rIns="96744" bIns="48372" rtlCol="0">
            <a:spAutoFit/>
          </a:bodyPr>
          <a:lstStyle/>
          <a:p>
            <a:pPr defTabSz="1219200"/>
            <a:r>
              <a:rPr kumimoji="1" lang="zh-CN" altLang="en-US" sz="4665" dirty="0">
                <a:solidFill>
                  <a:prstClr val="black">
                    <a:lumMod val="65000"/>
                    <a:lumOff val="35000"/>
                  </a:prstClr>
                </a:solidFill>
                <a:latin typeface="微软雅黑" panose="020B0503020204020204" pitchFamily="34" charset="-122"/>
                <a:ea typeface="微软雅黑" panose="020B0503020204020204" pitchFamily="34" charset="-122"/>
              </a:rPr>
              <a:t>目</a:t>
            </a:r>
            <a:r>
              <a:rPr kumimoji="1" lang="en-US" altLang="zh-CN" sz="4665" dirty="0">
                <a:solidFill>
                  <a:prstClr val="black">
                    <a:lumMod val="65000"/>
                    <a:lumOff val="35000"/>
                  </a:prstClr>
                </a:solidFill>
                <a:latin typeface="微软雅黑" panose="020B0503020204020204" pitchFamily="34" charset="-122"/>
                <a:ea typeface="微软雅黑" panose="020B0503020204020204" pitchFamily="34" charset="-122"/>
              </a:rPr>
              <a:t> </a:t>
            </a:r>
            <a:r>
              <a:rPr kumimoji="1" lang="zh-CN" altLang="en-US" sz="4665" dirty="0">
                <a:solidFill>
                  <a:prstClr val="black">
                    <a:lumMod val="65000"/>
                    <a:lumOff val="35000"/>
                  </a:prstClr>
                </a:solidFill>
                <a:latin typeface="微软雅黑" panose="020B0503020204020204" pitchFamily="34" charset="-122"/>
                <a:ea typeface="微软雅黑" panose="020B0503020204020204" pitchFamily="34" charset="-122"/>
              </a:rPr>
              <a:t>录</a:t>
            </a:r>
            <a:endParaRPr kumimoji="1" lang="zh-CN" altLang="en-US" sz="4665" dirty="0">
              <a:solidFill>
                <a:prstClr val="black">
                  <a:lumMod val="65000"/>
                  <a:lumOff val="35000"/>
                </a:prstClr>
              </a:solidFill>
              <a:latin typeface="微软雅黑" panose="020B0503020204020204" pitchFamily="34" charset="-122"/>
              <a:ea typeface="微软雅黑" panose="020B0503020204020204" pitchFamily="34" charset="-122"/>
            </a:endParaRPr>
          </a:p>
        </p:txBody>
      </p:sp>
      <p:pic>
        <p:nvPicPr>
          <p:cNvPr id="3" name="图片 2" descr="56.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6661" y="1638756"/>
            <a:ext cx="1427004" cy="96281"/>
          </a:xfrm>
          <a:prstGeom prst="rect">
            <a:avLst/>
          </a:prstGeom>
        </p:spPr>
      </p:pic>
      <p:pic>
        <p:nvPicPr>
          <p:cNvPr id="20" name="图片 19"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10608502" y="6296245"/>
            <a:ext cx="1581433" cy="591833"/>
          </a:xfrm>
          <a:prstGeom prst="rect">
            <a:avLst/>
          </a:prstGeom>
        </p:spPr>
      </p:pic>
      <p:sp>
        <p:nvSpPr>
          <p:cNvPr id="2" name="页脚占位符 1"/>
          <p:cNvSpPr>
            <a:spLocks noGrp="1"/>
          </p:cNvSpPr>
          <p:nvPr>
            <p:ph type="ftr" sz="quarter" idx="11"/>
          </p:nvPr>
        </p:nvSpPr>
        <p:spPr/>
        <p:txBody>
          <a:bodyPr/>
          <a:lstStyle/>
          <a:p>
            <a:pPr defTabSz="1219200"/>
            <a:r>
              <a:rPr lang="zh-CN" altLang="en-US">
                <a:solidFill>
                  <a:prstClr val="black"/>
                </a:solidFill>
              </a:rPr>
              <a:t>严格保密</a:t>
            </a:r>
            <a:endParaRPr lang="zh-CN" altLang="en-US">
              <a:solidFill>
                <a:prstClr val="black"/>
              </a:solidFill>
            </a:endParaRPr>
          </a:p>
        </p:txBody>
      </p:sp>
      <p:sp>
        <p:nvSpPr>
          <p:cNvPr id="5" name="灯片编号占位符 4"/>
          <p:cNvSpPr>
            <a:spLocks noGrp="1"/>
          </p:cNvSpPr>
          <p:nvPr>
            <p:ph type="sldNum" sz="quarter" idx="12"/>
          </p:nvPr>
        </p:nvSpPr>
        <p:spPr/>
        <p:txBody>
          <a:bodyPr/>
          <a:lstStyle/>
          <a:p>
            <a:pPr defTabSz="1219200"/>
            <a:fld id="{F054BAD5-415E-493C-9023-AB4605AAD986}" type="slidenum">
              <a:rPr lang="zh-CN" altLang="en-US">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112954" y="2343673"/>
            <a:ext cx="8416403" cy="2642953"/>
            <a:chOff x="3357106" y="1865770"/>
            <a:chExt cx="6312302" cy="1982215"/>
          </a:xfrm>
        </p:grpSpPr>
        <p:grpSp>
          <p:nvGrpSpPr>
            <p:cNvPr id="7" name="组合 6"/>
            <p:cNvGrpSpPr/>
            <p:nvPr/>
          </p:nvGrpSpPr>
          <p:grpSpPr>
            <a:xfrm>
              <a:off x="3357106" y="1865770"/>
              <a:ext cx="6312302" cy="1728738"/>
              <a:chOff x="6699021" y="2464451"/>
              <a:chExt cx="6312302" cy="1728738"/>
            </a:xfrm>
          </p:grpSpPr>
          <p:sp>
            <p:nvSpPr>
              <p:cNvPr id="15" name="文本框 14"/>
              <p:cNvSpPr txBox="1"/>
              <p:nvPr/>
            </p:nvSpPr>
            <p:spPr>
              <a:xfrm>
                <a:off x="6710461" y="3504273"/>
                <a:ext cx="6300862" cy="688916"/>
              </a:xfrm>
              <a:prstGeom prst="rect">
                <a:avLst/>
              </a:prstGeom>
              <a:noFill/>
            </p:spPr>
            <p:txBody>
              <a:bodyPr wrap="none" lIns="96744" tIns="48372" rIns="96744" bIns="48372" rtlCol="0">
                <a:spAutoFit/>
              </a:bodyPr>
              <a:lstStyle/>
              <a:p>
                <a:pPr defTabSz="1219200"/>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（三）某电商平台</a:t>
                </a:r>
                <a:r>
                  <a:rPr kumimoji="1" lang="en-US" altLang="zh-CN" sz="2665" dirty="0">
                    <a:solidFill>
                      <a:prstClr val="black">
                        <a:lumMod val="75000"/>
                        <a:lumOff val="25000"/>
                      </a:prstClr>
                    </a:solidFill>
                    <a:latin typeface="微软雅黑" panose="020B0503020204020204" pitchFamily="34" charset="-122"/>
                    <a:ea typeface="微软雅黑" panose="020B0503020204020204" pitchFamily="34" charset="-122"/>
                  </a:rPr>
                  <a:t>&amp;</a:t>
                </a:r>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谷歌</a:t>
                </a:r>
                <a:r>
                  <a:rPr kumimoji="1" lang="en-US" altLang="zh-CN" sz="2665" dirty="0">
                    <a:solidFill>
                      <a:prstClr val="black">
                        <a:lumMod val="75000"/>
                        <a:lumOff val="25000"/>
                      </a:prstClr>
                    </a:solidFill>
                    <a:latin typeface="微软雅黑" panose="020B0503020204020204" pitchFamily="34" charset="-122"/>
                    <a:ea typeface="微软雅黑" panose="020B0503020204020204" pitchFamily="34" charset="-122"/>
                  </a:rPr>
                  <a:t>——</a:t>
                </a:r>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数据与算法的反垄断问题</a:t>
                </a:r>
                <a:endPar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endPar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710461" y="2970778"/>
                <a:ext cx="5565084" cy="688916"/>
              </a:xfrm>
              <a:prstGeom prst="rect">
                <a:avLst/>
              </a:prstGeom>
              <a:noFill/>
            </p:spPr>
            <p:txBody>
              <a:bodyPr wrap="none" lIns="96744" tIns="48372" rIns="96744" bIns="48372" rtlCol="0">
                <a:spAutoFit/>
              </a:bodyPr>
              <a:lstStyle/>
              <a:p>
                <a:pPr defTabSz="1219200"/>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（二）苹果公司案</a:t>
                </a:r>
                <a:r>
                  <a:rPr kumimoji="1" lang="en-US" altLang="zh-CN" sz="2665" dirty="0">
                    <a:solidFill>
                      <a:prstClr val="black">
                        <a:lumMod val="75000"/>
                        <a:lumOff val="25000"/>
                      </a:prstClr>
                    </a:solidFill>
                    <a:latin typeface="微软雅黑" panose="020B0503020204020204" pitchFamily="34" charset="-122"/>
                    <a:ea typeface="微软雅黑" panose="020B0503020204020204" pitchFamily="34" charset="-122"/>
                  </a:rPr>
                  <a:t>——</a:t>
                </a:r>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数据保护与反垄断的博弈</a:t>
                </a:r>
                <a:endPar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endPar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99021" y="2464451"/>
                <a:ext cx="6224447" cy="688916"/>
              </a:xfrm>
              <a:prstGeom prst="rect">
                <a:avLst/>
              </a:prstGeom>
              <a:noFill/>
            </p:spPr>
            <p:txBody>
              <a:bodyPr wrap="none" lIns="96744" tIns="48372" rIns="96744" bIns="48372" rtlCol="0">
                <a:spAutoFit/>
              </a:bodyPr>
              <a:lstStyle/>
              <a:p>
                <a:pPr defTabSz="1219200"/>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（一）德国</a:t>
                </a:r>
                <a:r>
                  <a:rPr kumimoji="1" lang="en-US" altLang="zh-CN" sz="2665" dirty="0">
                    <a:solidFill>
                      <a:prstClr val="black">
                        <a:lumMod val="75000"/>
                        <a:lumOff val="25000"/>
                      </a:prstClr>
                    </a:solidFill>
                    <a:latin typeface="微软雅黑" panose="020B0503020204020204" pitchFamily="34" charset="-122"/>
                    <a:ea typeface="微软雅黑" panose="020B0503020204020204" pitchFamily="34" charset="-122"/>
                  </a:rPr>
                  <a:t>Facebook</a:t>
                </a:r>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案</a:t>
                </a:r>
                <a:r>
                  <a:rPr kumimoji="1" lang="en-US" altLang="zh-CN" sz="2665" dirty="0">
                    <a:solidFill>
                      <a:prstClr val="black">
                        <a:lumMod val="75000"/>
                        <a:lumOff val="25000"/>
                      </a:prstClr>
                    </a:solidFill>
                    <a:latin typeface="微软雅黑" panose="020B0503020204020204" pitchFamily="34" charset="-122"/>
                    <a:ea typeface="微软雅黑" panose="020B0503020204020204" pitchFamily="34" charset="-122"/>
                  </a:rPr>
                  <a:t>——</a:t>
                </a:r>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数据保护与反垄断的交叉</a:t>
                </a:r>
                <a:endPar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endPar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3368546" y="3466893"/>
              <a:ext cx="6000299" cy="381092"/>
            </a:xfrm>
            <a:prstGeom prst="rect">
              <a:avLst/>
            </a:prstGeom>
            <a:noFill/>
          </p:spPr>
          <p:txBody>
            <a:bodyPr wrap="none" lIns="96744" tIns="48372" rIns="96744" bIns="48372" rtlCol="0">
              <a:spAutoFit/>
            </a:bodyPr>
            <a:lstStyle/>
            <a:p>
              <a:pPr defTabSz="1219200"/>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（四）</a:t>
              </a:r>
              <a:r>
                <a:rPr kumimoji="1" lang="en-US" altLang="zh-CN" sz="2665" dirty="0">
                  <a:solidFill>
                    <a:prstClr val="black">
                      <a:lumMod val="75000"/>
                      <a:lumOff val="25000"/>
                    </a:prstClr>
                  </a:solidFill>
                  <a:latin typeface="微软雅黑" panose="020B0503020204020204" pitchFamily="34" charset="-122"/>
                  <a:ea typeface="微软雅黑" panose="020B0503020204020204" pitchFamily="34" charset="-122"/>
                </a:rPr>
                <a:t>hiQ</a:t>
              </a:r>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案</a:t>
              </a:r>
              <a:r>
                <a:rPr kumimoji="1" lang="en-US" altLang="zh-CN" sz="2665" dirty="0">
                  <a:solidFill>
                    <a:prstClr val="black">
                      <a:lumMod val="75000"/>
                      <a:lumOff val="25000"/>
                    </a:prstClr>
                  </a:solidFill>
                  <a:latin typeface="微软雅黑" panose="020B0503020204020204" pitchFamily="34" charset="-122"/>
                  <a:ea typeface="微软雅黑" panose="020B0503020204020204" pitchFamily="34" charset="-122"/>
                </a:rPr>
                <a:t>——</a:t>
              </a:r>
              <a:r>
                <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爬虫的反不正当竞争与反垄断边界</a:t>
              </a:r>
              <a:endParaRPr kumimoji="1" lang="zh-CN" altLang="en-US" sz="26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818836" y="1805733"/>
            <a:ext cx="9384253" cy="3246536"/>
          </a:xfrm>
          <a:prstGeom prst="homePlate">
            <a:avLst/>
          </a:prstGeom>
          <a:solidFill>
            <a:srgbClr val="3278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096834" y="3076405"/>
            <a:ext cx="1349663" cy="830997"/>
          </a:xfrm>
          <a:prstGeom prst="rect">
            <a:avLst/>
          </a:prstGeom>
          <a:noFill/>
        </p:spPr>
        <p:txBody>
          <a:bodyPr wrap="square" rtlCol="0">
            <a:spAutoFit/>
          </a:bodyPr>
          <a:lstStyle/>
          <a:p>
            <a:pPr algn="ctr" defTabSz="1219200"/>
            <a:r>
              <a:rPr lang="en-US" altLang="zh-CN" sz="48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48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5231342" y="2937905"/>
            <a:ext cx="6900029" cy="1107996"/>
          </a:xfrm>
          <a:prstGeom prst="rect">
            <a:avLst/>
          </a:prstGeom>
        </p:spPr>
        <p:txBody>
          <a:bodyPr wrap="square" lIns="0" tIns="0" rIns="0" bIns="0">
            <a:spAutoFit/>
          </a:bodyPr>
          <a:lstStyle/>
          <a:p>
            <a:pPr algn="ctr" defTabSz="1219200"/>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苹果公司案</a:t>
            </a:r>
            <a:endPar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9200"/>
            <a:r>
              <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数据保护与反垄断的博弈</a:t>
            </a:r>
            <a:endPar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16"/>
          <p:cNvSpPr/>
          <p:nvPr/>
        </p:nvSpPr>
        <p:spPr>
          <a:xfrm>
            <a:off x="2" y="610168"/>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B32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Calibri" panose="020F0502020204030204"/>
              <a:ea typeface="宋体" panose="02010600030101010101" pitchFamily="2" charset="-122"/>
            </a:endParaRPr>
          </a:p>
        </p:txBody>
      </p:sp>
      <p:pic>
        <p:nvPicPr>
          <p:cNvPr id="10" name="图片 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54497" y="338129"/>
            <a:ext cx="2558660" cy="3946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40000">
                                          <p:cBhvr additive="base">
                                            <p:cTn id="11"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99456" y="2202424"/>
            <a:ext cx="5877219" cy="2634183"/>
          </a:xfrm>
          <a:prstGeom prst="rect">
            <a:avLst/>
          </a:prstGeom>
          <a:noFill/>
        </p:spPr>
        <p:txBody>
          <a:bodyPr wrap="square" rtlCol="0">
            <a:spAutoFit/>
          </a:bodyPr>
          <a:lstStyle/>
          <a:p>
            <a:pPr algn="just" defTabSz="913765">
              <a:lnSpc>
                <a:spcPct val="150000"/>
              </a:lnSpc>
              <a:buClr>
                <a:srgbClr val="F79646">
                  <a:lumMod val="75000"/>
                </a:srgbClr>
              </a:buClr>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2021</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4</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30</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日，欧委会向苹果公司发送了一份异议声明（</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SO</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）（类似于案件初步调查结果陈述），指控苹果公司在其应用商店</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分销音乐流应用程序的过程中滥用了市场支配地位</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这是欧委会针对大型科技公司的最新案件，此前英国竞争与市场管理局（</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CMA</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）已决定根据英国竞争法对苹果涉嫌的类似反竞争行为展开调查。</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1026"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57191" y="2303219"/>
            <a:ext cx="3634809" cy="2432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苹果公司案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欧委会对苹果应用商店的调查</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1012723" y="1447714"/>
            <a:ext cx="2851353" cy="4180724"/>
          </a:xfrm>
          <a:prstGeom prst="rect">
            <a:avLst/>
          </a:prstGeom>
          <a:solidFill>
            <a:schemeClr val="accent5">
              <a:lumMod val="20000"/>
              <a:lumOff val="80000"/>
            </a:schemeClr>
          </a:solidFill>
          <a:ln>
            <a:noFill/>
          </a:ln>
        </p:spPr>
        <p:txBody>
          <a:bodyPr wrap="square" lIns="144000" tIns="144000" rIns="144000" bIns="144000">
            <a:spAutoFit/>
          </a:bodyPr>
          <a:lstStyle/>
          <a:p>
            <a:pPr algn="just" defTabSz="913765">
              <a:lnSpc>
                <a:spcPct val="150000"/>
              </a:lnSpc>
              <a:buClr>
                <a:srgbClr val="F79646">
                  <a:lumMod val="75000"/>
                </a:srgbClr>
              </a:buClr>
              <a:defRPr/>
            </a:pP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欧委会初步调查结果</a:t>
            </a:r>
            <a:endParaRPr lang="en-US" altLang="zh-CN" sz="1600" b="1" u="sng"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对于应用开发者来说，苹果应用商店是采用</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iOS</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系统的苹果手机用户获取各类应用的</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唯一门户</a:t>
            </a:r>
            <a:endParaRPr lang="en-US" altLang="zh-CN" sz="1600" b="1"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然而，欧委会对于相关市场采取了非常狭窄的定义</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即</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音乐流媒体市场</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，而非整个手机应用市场</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defTabSz="1219200">
              <a:lnSpc>
                <a:spcPct val="120000"/>
              </a:lnSpc>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defTabSz="1219200">
              <a:lnSpc>
                <a:spcPct val="120000"/>
              </a:lnSpc>
            </a:pPr>
            <a:endParaRPr lang="zh-CN" altLang="zh-CN" sz="16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44296" y="1447714"/>
            <a:ext cx="3814916" cy="4180724"/>
          </a:xfrm>
          <a:prstGeom prst="rect">
            <a:avLst/>
          </a:prstGeom>
          <a:solidFill>
            <a:schemeClr val="accent5">
              <a:lumMod val="20000"/>
              <a:lumOff val="80000"/>
            </a:schemeClr>
          </a:solidFill>
        </p:spPr>
        <p:txBody>
          <a:bodyPr wrap="square" lIns="144000" tIns="144000" rIns="144000" bIns="144000" rtlCol="0">
            <a:spAutoFit/>
          </a:bodyPr>
          <a:lstStyle/>
          <a:p>
            <a:pPr defTabSz="1219200">
              <a:lnSpc>
                <a:spcPct val="120000"/>
              </a:lnSpc>
            </a:pPr>
            <a:r>
              <a:rPr lang="zh-CN" altLang="en-US" sz="1600" b="1" dirty="0">
                <a:solidFill>
                  <a:srgbClr val="F79646">
                    <a:lumMod val="75000"/>
                  </a:srgbClr>
                </a:solidFill>
                <a:latin typeface="Impact" panose="020B0806030902050204" pitchFamily="34" charset="0"/>
                <a:ea typeface="微软雅黑" panose="020B0503020204020204" pitchFamily="34" charset="-122"/>
              </a:rPr>
              <a:t>行为一：</a:t>
            </a:r>
            <a:endParaRPr lang="en-US" altLang="zh-CN" sz="1600" b="1" dirty="0">
              <a:solidFill>
                <a:srgbClr val="F79646">
                  <a:lumMod val="75000"/>
                </a:srgbClr>
              </a:solidFill>
              <a:latin typeface="Impact" panose="020B0806030902050204" pitchFamily="34" charset="0"/>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苹果通过与音乐流媒体应用程序开发者的合同，</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强制</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开发者使用苹果</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专有的应用内购买系统</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来分发付费数字内容，并收取</a:t>
            </a:r>
            <a:r>
              <a:rPr lang="en-US" altLang="zh-CN" sz="1600" b="1" dirty="0">
                <a:solidFill>
                  <a:schemeClr val="accent6">
                    <a:lumMod val="75000"/>
                  </a:schemeClr>
                </a:solidFill>
                <a:latin typeface="微软雅黑" panose="020B0503020204020204" pitchFamily="34" charset="-122"/>
                <a:ea typeface="微软雅黑" panose="020B0503020204020204" pitchFamily="34" charset="-122"/>
              </a:rPr>
              <a:t>30%</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的佣金</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欧委会认为，此举可能会对</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Apple Music</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的竞争对手造成不利影响。他们的运营成本因为高额的佣金而显著增加；而苹果自己的音乐商店却无须交纳此类费用</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defTabSz="1219200">
              <a:lnSpc>
                <a:spcPct val="120000"/>
              </a:lnSpc>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39432" y="1447714"/>
            <a:ext cx="2851353" cy="4131479"/>
          </a:xfrm>
          <a:prstGeom prst="rect">
            <a:avLst/>
          </a:prstGeom>
          <a:solidFill>
            <a:schemeClr val="accent5">
              <a:lumMod val="20000"/>
              <a:lumOff val="80000"/>
            </a:schemeClr>
          </a:solidFill>
        </p:spPr>
        <p:txBody>
          <a:bodyPr wrap="square" lIns="144000" tIns="144000" rIns="144000" bIns="144000" rtlCol="0">
            <a:spAutoFit/>
          </a:bodyPr>
          <a:lstStyle/>
          <a:p>
            <a:pPr defTabSz="1219200"/>
            <a:r>
              <a:rPr lang="zh-CN" altLang="en-US" sz="1600" b="1" dirty="0">
                <a:solidFill>
                  <a:srgbClr val="F79646">
                    <a:lumMod val="75000"/>
                  </a:srgbClr>
                </a:solidFill>
                <a:latin typeface="Impact" panose="020B0806030902050204" pitchFamily="34" charset="0"/>
                <a:ea typeface="微软雅黑" panose="020B0503020204020204" pitchFamily="34" charset="-122"/>
              </a:rPr>
              <a:t>行为二：</a:t>
            </a:r>
            <a:r>
              <a:rPr lang="en-US" altLang="zh-CN" sz="1600" dirty="0">
                <a:solidFill>
                  <a:prstClr val="black"/>
                </a:solidFill>
                <a:latin typeface="Calibri" panose="020F0502020204030204"/>
                <a:ea typeface="宋体" panose="02010600030101010101" pitchFamily="2" charset="-122"/>
              </a:rPr>
              <a:t> </a:t>
            </a:r>
            <a:endParaRPr lang="en-US" altLang="zh-CN" sz="1600" dirty="0">
              <a:solidFill>
                <a:prstClr val="black"/>
              </a:solidFill>
              <a:latin typeface="Calibri" panose="020F0502020204030204"/>
              <a:ea typeface="宋体" panose="02010600030101010101" pitchFamily="2" charset="-122"/>
            </a:endParaRPr>
          </a:p>
          <a:p>
            <a:pPr marL="285750" indent="-285750"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此外，欧委会还发现苹果开发者协议中存在反转介条款</a:t>
            </a:r>
            <a:r>
              <a:rPr lang="en-US" altLang="zh-CN" sz="1600" b="1" dirty="0">
                <a:solidFill>
                  <a:schemeClr val="accent6">
                    <a:lumMod val="75000"/>
                  </a:schemeClr>
                </a:solidFill>
                <a:latin typeface="微软雅黑" panose="020B0503020204020204" pitchFamily="34" charset="-122"/>
                <a:ea typeface="微软雅黑" panose="020B0503020204020204" pitchFamily="34" charset="-122"/>
              </a:rPr>
              <a:t>anti-steering provisions</a:t>
            </a:r>
            <a:endParaRPr lang="en-US" altLang="zh-CN" sz="1600" b="1" dirty="0">
              <a:solidFill>
                <a:srgbClr val="4472C4">
                  <a:lumMod val="50000"/>
                </a:srgbClr>
              </a:solidFill>
              <a:latin typeface="微软雅黑" panose="020B0503020204020204" pitchFamily="34" charset="-122"/>
              <a:ea typeface="微软雅黑" panose="020B0503020204020204" pitchFamily="34" charset="-122"/>
            </a:endParaRPr>
          </a:p>
          <a:p>
            <a:pPr marL="285750" indent="-285750"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根据该条款，尽管苹果用户可以使用其他曲库，但开发者不得告知用户存在苹果以外的购买音乐渠道</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defTabSz="913765">
              <a:lnSpc>
                <a:spcPct val="150000"/>
              </a:lnSpc>
              <a:buClr>
                <a:srgbClr val="F79646">
                  <a:lumMod val="75000"/>
                </a:srgbClr>
              </a:buClr>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defTabSz="1219200">
              <a:lnSpc>
                <a:spcPct val="120000"/>
              </a:lnSpc>
            </a:pPr>
            <a:endParaRPr lang="zh-CN" altLang="zh-CN" sz="16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苹果公司案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欧委会对苹果应用商店的调查</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7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anim calcmode="lin" valueType="num">
                                      <p:cBhvr>
                                        <p:cTn id="13" dur="300" fill="hold"/>
                                        <p:tgtEl>
                                          <p:spTgt spid="6"/>
                                        </p:tgtEl>
                                        <p:attrNameLst>
                                          <p:attrName>ppt_x</p:attrName>
                                        </p:attrNameLst>
                                      </p:cBhvr>
                                      <p:tavLst>
                                        <p:tav tm="0">
                                          <p:val>
                                            <p:strVal val="#ppt_x"/>
                                          </p:val>
                                        </p:tav>
                                        <p:tav tm="100000">
                                          <p:val>
                                            <p:strVal val="#ppt_x"/>
                                          </p:val>
                                        </p:tav>
                                      </p:tavLst>
                                    </p:anim>
                                    <p:anim calcmode="lin" valueType="num">
                                      <p:cBhvr>
                                        <p:cTn id="14"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50295" y="1366682"/>
            <a:ext cx="5877219" cy="4850174"/>
          </a:xfrm>
          <a:prstGeom prst="rect">
            <a:avLst/>
          </a:prstGeom>
          <a:noFill/>
        </p:spPr>
        <p:txBody>
          <a:bodyPr wrap="square" rtlCol="0">
            <a:spAutoFit/>
          </a:bodyPr>
          <a:lstStyle/>
          <a:p>
            <a:pPr algn="just" defTabSz="913765">
              <a:lnSpc>
                <a:spcPct val="150000"/>
              </a:lnSpc>
              <a:buClr>
                <a:srgbClr val="F79646">
                  <a:lumMod val="75000"/>
                </a:srgbClr>
              </a:buClr>
              <a:defRPr/>
            </a:pPr>
            <a:r>
              <a:rPr lang="en-US" altLang="zh-CN" sz="1600" b="1" u="sng" dirty="0">
                <a:solidFill>
                  <a:srgbClr val="4472C4">
                    <a:lumMod val="50000"/>
                  </a:srgbClr>
                </a:solidFill>
                <a:latin typeface="微软雅黑" panose="020B0503020204020204" pitchFamily="34" charset="-122"/>
                <a:ea typeface="微软雅黑" panose="020B0503020204020204" pitchFamily="34" charset="-122"/>
              </a:rPr>
              <a:t>CMA</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正在调查开发者对苹果的投诉</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开发者认为，根据目前苹果应用商店的用户协议，</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iPhone</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和</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iPad</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用户</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只能通过苹果的应用商店获取应用程序</a:t>
            </a:r>
            <a:endParaRPr lang="en-US" altLang="zh-CN" sz="1600" b="1"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此外，</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CMA</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也正在调查“</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应用内</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”的功能、附加组件或应用升级的支付方式；目前这些功能</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仅支持苹果的支付系统</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，而不支持其他付款方式。</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此外，对于用户与开发者之间的交易，苹果公司会从中抽取</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30%</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的佣金。</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主要调查的方向：</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相关市场：在英国范围内，苹果公司对于</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苹果产品的用户获取</a:t>
            </a:r>
            <a:r>
              <a:rPr lang="en-US" altLang="zh-CN" sz="1600" b="1" dirty="0">
                <a:solidFill>
                  <a:schemeClr val="accent6">
                    <a:lumMod val="75000"/>
                  </a:schemeClr>
                </a:solidFill>
                <a:latin typeface="微软雅黑" panose="020B0503020204020204" pitchFamily="34" charset="-122"/>
                <a:ea typeface="微软雅黑" panose="020B0503020204020204" pitchFamily="34" charset="-122"/>
              </a:rPr>
              <a:t>APP</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是否存在支配地位；</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滥用行为：苹果公司与开发者的协议是否损害竞争</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调查预计在今年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9</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月结束，苹果在英国或将面临集体诉讼</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5" name="图片 4" descr="Image showing Apple App Store on a device with grey background"/>
          <p:cNvPicPr/>
          <p:nvPr/>
        </p:nvPicPr>
        <p:blipFill>
          <a:blip r:embed="rId1">
            <a:extLst>
              <a:ext uri="{28A0092B-C50C-407E-A947-70E740481C1C}">
                <a14:useLocalDpi xmlns:a14="http://schemas.microsoft.com/office/drawing/2010/main" val="0"/>
              </a:ext>
            </a:extLst>
          </a:blip>
          <a:srcRect/>
          <a:stretch>
            <a:fillRect/>
          </a:stretch>
        </p:blipFill>
        <p:spPr bwMode="auto">
          <a:xfrm>
            <a:off x="8583561" y="2368526"/>
            <a:ext cx="3608439" cy="2301977"/>
          </a:xfrm>
          <a:prstGeom prst="rect">
            <a:avLst/>
          </a:prstGeom>
          <a:noFill/>
          <a:ln>
            <a:noFill/>
          </a:ln>
        </p:spPr>
      </p:pic>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苹果公司案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英国</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CMA</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对苹果应用商店的调查</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859115" y="1895786"/>
            <a:ext cx="1023512" cy="1025212"/>
          </a:xfrm>
          <a:prstGeom prst="ellipse">
            <a:avLst/>
          </a:prstGeom>
          <a:solidFill>
            <a:sysClr val="window" lastClr="FFFFFF">
              <a:lumMod val="50000"/>
              <a:alpha val="1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 name="Oval 6"/>
          <p:cNvSpPr>
            <a:spLocks noChangeArrowheads="1"/>
          </p:cNvSpPr>
          <p:nvPr/>
        </p:nvSpPr>
        <p:spPr bwMode="auto">
          <a:xfrm>
            <a:off x="6108749" y="2077704"/>
            <a:ext cx="790587" cy="790587"/>
          </a:xfrm>
          <a:prstGeom prst="ellipse">
            <a:avLst/>
          </a:prstGeom>
          <a:solidFill>
            <a:sysClr val="window" lastClr="FFFFFF">
              <a:lumMod val="50000"/>
              <a:alpha val="1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 name="Oval 7"/>
          <p:cNvSpPr>
            <a:spLocks noChangeArrowheads="1"/>
          </p:cNvSpPr>
          <p:nvPr/>
        </p:nvSpPr>
        <p:spPr bwMode="auto">
          <a:xfrm>
            <a:off x="5481381" y="2599661"/>
            <a:ext cx="1023512" cy="1023512"/>
          </a:xfrm>
          <a:prstGeom prst="ellipse">
            <a:avLst/>
          </a:prstGeom>
          <a:solidFill>
            <a:sysClr val="window" lastClr="FFFFFF">
              <a:lumMod val="50000"/>
              <a:alpha val="1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6135952" y="2579259"/>
            <a:ext cx="964005" cy="964005"/>
          </a:xfrm>
          <a:prstGeom prst="ellipse">
            <a:avLst/>
          </a:prstGeom>
          <a:solidFill>
            <a:sysClr val="window" lastClr="FFFFFF">
              <a:lumMod val="50000"/>
              <a:alpha val="1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Oval 9"/>
          <p:cNvSpPr>
            <a:spLocks noChangeArrowheads="1"/>
          </p:cNvSpPr>
          <p:nvPr/>
        </p:nvSpPr>
        <p:spPr bwMode="auto">
          <a:xfrm>
            <a:off x="6521895" y="2965202"/>
            <a:ext cx="964005" cy="964005"/>
          </a:xfrm>
          <a:prstGeom prst="ellipse">
            <a:avLst/>
          </a:prstGeom>
          <a:solidFill>
            <a:sysClr val="window" lastClr="FFFFFF">
              <a:lumMod val="50000"/>
              <a:alpha val="1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Oval 10"/>
          <p:cNvSpPr>
            <a:spLocks noChangeArrowheads="1"/>
          </p:cNvSpPr>
          <p:nvPr/>
        </p:nvSpPr>
        <p:spPr bwMode="auto">
          <a:xfrm>
            <a:off x="5092039" y="3274635"/>
            <a:ext cx="964005" cy="964005"/>
          </a:xfrm>
          <a:prstGeom prst="ellipse">
            <a:avLst/>
          </a:prstGeom>
          <a:solidFill>
            <a:sysClr val="window" lastClr="FFFFFF">
              <a:lumMod val="50000"/>
              <a:alpha val="1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Oval 11"/>
          <p:cNvSpPr>
            <a:spLocks noChangeArrowheads="1"/>
          </p:cNvSpPr>
          <p:nvPr/>
        </p:nvSpPr>
        <p:spPr bwMode="auto">
          <a:xfrm>
            <a:off x="4264050" y="3009406"/>
            <a:ext cx="751481" cy="746381"/>
          </a:xfrm>
          <a:prstGeom prst="ellipse">
            <a:avLst/>
          </a:prstGeom>
          <a:solidFill>
            <a:sysClr val="window" lastClr="FFFFFF">
              <a:lumMod val="50000"/>
              <a:alpha val="1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Freeform 12"/>
          <p:cNvSpPr/>
          <p:nvPr/>
        </p:nvSpPr>
        <p:spPr bwMode="auto">
          <a:xfrm>
            <a:off x="4862515" y="2145712"/>
            <a:ext cx="2390460" cy="3213349"/>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ysClr val="window" lastClr="FFFFFF">
              <a:lumMod val="5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Oval 13"/>
          <p:cNvSpPr>
            <a:spLocks noChangeArrowheads="1"/>
          </p:cNvSpPr>
          <p:nvPr/>
        </p:nvSpPr>
        <p:spPr bwMode="auto">
          <a:xfrm>
            <a:off x="4264050" y="2252825"/>
            <a:ext cx="1217332" cy="1217332"/>
          </a:xfrm>
          <a:prstGeom prst="ellipse">
            <a:avLst/>
          </a:prstGeom>
          <a:solidFill>
            <a:srgbClr val="5B9BD5"/>
          </a:solidFill>
          <a:ln>
            <a:noFill/>
          </a:ln>
        </p:spPr>
        <p:txBody>
          <a:bodyPr vert="horz" wrap="square" lIns="0" tIns="0" rIns="0" bIns="0" numCol="1" anchor="t" anchorCtr="0" compatLnSpc="1"/>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相关市场</a:t>
            </a:r>
            <a:endParaRPr kumimoji="0" lang="en-US" altLang="zh-CN"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界定</a:t>
            </a:r>
            <a:endPar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Oval 14"/>
          <p:cNvSpPr>
            <a:spLocks noChangeArrowheads="1"/>
          </p:cNvSpPr>
          <p:nvPr/>
        </p:nvSpPr>
        <p:spPr bwMode="auto">
          <a:xfrm>
            <a:off x="5467781" y="1512394"/>
            <a:ext cx="1217332" cy="1217332"/>
          </a:xfrm>
          <a:prstGeom prst="ellipse">
            <a:avLst/>
          </a:prstGeom>
          <a:solidFill>
            <a:srgbClr val="ED7D31"/>
          </a:solidFill>
          <a:ln>
            <a:noFill/>
          </a:ln>
        </p:spPr>
        <p:txBody>
          <a:bodyPr vert="horz" wrap="square" lIns="0" tIns="0" rIns="0" bIns="0" numCol="1" anchor="t" anchorCtr="0" compatLnSpc="1"/>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反竞争效果与滥用行为</a:t>
            </a:r>
            <a:endPar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Rectangle 24"/>
          <p:cNvSpPr>
            <a:spLocks noChangeArrowheads="1"/>
          </p:cNvSpPr>
          <p:nvPr/>
        </p:nvSpPr>
        <p:spPr bwMode="auto">
          <a:xfrm>
            <a:off x="7329483" y="3995410"/>
            <a:ext cx="3778280" cy="242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b="1" dirty="0">
                <a:solidFill>
                  <a:prstClr val="black">
                    <a:lumMod val="75000"/>
                    <a:lumOff val="25000"/>
                  </a:prstClr>
                </a:solidFill>
                <a:latin typeface="微软雅黑" panose="020B0503020204020204" pitchFamily="34" charset="-122"/>
                <a:ea typeface="微软雅黑" panose="020B0503020204020204" pitchFamily="34" charset="-122"/>
              </a:rPr>
              <a:t>04  </a:t>
            </a: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苹果公司可能的抗辩</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pPr>
            <a:r>
              <a:rPr lang="zh-CN" altLang="en-US" sz="1600" dirty="0">
                <a:solidFill>
                  <a:prstClr val="white">
                    <a:lumMod val="50000"/>
                  </a:prstClr>
                </a:solidFill>
                <a:latin typeface="微软雅黑" panose="020B0503020204020204" pitchFamily="34" charset="-122"/>
                <a:ea typeface="微软雅黑" panose="020B0503020204020204" pitchFamily="34" charset="-122"/>
              </a:rPr>
              <a:t>苹果公司的模式也会为用户提供更多</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数据安全、个人隐私的保护</a:t>
            </a:r>
            <a:r>
              <a:rPr lang="zh-CN" altLang="en-US" sz="1600" dirty="0">
                <a:solidFill>
                  <a:prstClr val="white">
                    <a:lumMod val="50000"/>
                  </a:prstClr>
                </a:solidFill>
                <a:latin typeface="微软雅黑" panose="020B0503020204020204" pitchFamily="34" charset="-122"/>
                <a:ea typeface="微软雅黑" panose="020B0503020204020204" pitchFamily="34" charset="-122"/>
              </a:rPr>
              <a:t>。许多用户可能更偏好苹果的封闭式系统（</a:t>
            </a:r>
            <a:r>
              <a:rPr lang="en-US" altLang="zh-CN" sz="1600" dirty="0">
                <a:solidFill>
                  <a:prstClr val="white">
                    <a:lumMod val="50000"/>
                  </a:prstClr>
                </a:solidFill>
                <a:latin typeface="微软雅黑" panose="020B0503020204020204" pitchFamily="34" charset="-122"/>
                <a:ea typeface="微软雅黑" panose="020B0503020204020204" pitchFamily="34" charset="-122"/>
              </a:rPr>
              <a:t>walled garden</a:t>
            </a:r>
            <a:r>
              <a:rPr lang="zh-CN" altLang="en-US" sz="1600" dirty="0">
                <a:solidFill>
                  <a:prstClr val="white">
                    <a:lumMod val="50000"/>
                  </a:prstClr>
                </a:solidFill>
                <a:latin typeface="微软雅黑" panose="020B0503020204020204" pitchFamily="34" charset="-122"/>
                <a:ea typeface="微软雅黑" panose="020B0503020204020204" pitchFamily="34" charset="-122"/>
              </a:rPr>
              <a:t>）。对于用户的个人信息和隐私数据，与其交由未受监控的开发人员和应用程序处理，不如交给苹果公司的应用商店更加安全</a:t>
            </a:r>
            <a:endParaRPr lang="zh-CN" altLang="en-US"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5" name="Rectangle 24"/>
          <p:cNvSpPr>
            <a:spLocks noChangeArrowheads="1"/>
          </p:cNvSpPr>
          <p:nvPr/>
        </p:nvSpPr>
        <p:spPr bwMode="auto">
          <a:xfrm>
            <a:off x="8319919" y="1635930"/>
            <a:ext cx="2752140" cy="15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b="1" dirty="0">
                <a:solidFill>
                  <a:prstClr val="black">
                    <a:lumMod val="75000"/>
                    <a:lumOff val="25000"/>
                  </a:prstClr>
                </a:solidFill>
                <a:latin typeface="微软雅黑" panose="020B0503020204020204" pitchFamily="34" charset="-122"/>
                <a:ea typeface="微软雅黑" panose="020B0503020204020204" pitchFamily="34" charset="-122"/>
              </a:rPr>
              <a:t>03  </a:t>
            </a: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竞争法的反作用</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pPr>
            <a:r>
              <a:rPr lang="zh-CN" altLang="en-US" sz="1600" dirty="0">
                <a:solidFill>
                  <a:prstClr val="white">
                    <a:lumMod val="50000"/>
                  </a:prstClr>
                </a:solidFill>
                <a:latin typeface="微软雅黑" panose="020B0503020204020204" pitchFamily="34" charset="-122"/>
                <a:ea typeface="微软雅黑" panose="020B0503020204020204" pitchFamily="34" charset="-122"/>
              </a:rPr>
              <a:t>有评论指出，对于相对特殊的商业模式，用竞争法去强行改变它们或许会起到抑制创新的反效果</a:t>
            </a: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6" name="Rectangle 24"/>
          <p:cNvSpPr>
            <a:spLocks noChangeArrowheads="1"/>
          </p:cNvSpPr>
          <p:nvPr/>
        </p:nvSpPr>
        <p:spPr bwMode="auto">
          <a:xfrm>
            <a:off x="1406013" y="4304671"/>
            <a:ext cx="3512600" cy="159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b="1" dirty="0">
                <a:solidFill>
                  <a:prstClr val="black">
                    <a:lumMod val="75000"/>
                    <a:lumOff val="25000"/>
                  </a:prstClr>
                </a:solidFill>
                <a:latin typeface="微软雅黑" panose="020B0503020204020204" pitchFamily="34" charset="-122"/>
                <a:ea typeface="微软雅黑" panose="020B0503020204020204" pitchFamily="34" charset="-122"/>
              </a:rPr>
              <a:t>02  </a:t>
            </a: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反竞争效果与滥用行为</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pPr>
            <a:r>
              <a:rPr lang="zh-CN" altLang="en-US" sz="1600" dirty="0">
                <a:solidFill>
                  <a:prstClr val="white">
                    <a:lumMod val="50000"/>
                  </a:prstClr>
                </a:solidFill>
                <a:latin typeface="微软雅黑" panose="020B0503020204020204" pitchFamily="34" charset="-122"/>
                <a:ea typeface="微软雅黑" panose="020B0503020204020204" pitchFamily="34" charset="-122"/>
              </a:rPr>
              <a:t>欧委会目前披露的信息中，认定苹果公司违法主要基于其扭曲市场的效果：</a:t>
            </a: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a:p>
            <a:pPr marL="228600" indent="-228600" defTabSz="1219200">
              <a:lnSpc>
                <a:spcPct val="120000"/>
              </a:lnSpc>
              <a:spcBef>
                <a:spcPts val="400"/>
              </a:spcBef>
              <a:buFont typeface="Arial" panose="020B0604020202020204" pitchFamily="34" charset="0"/>
              <a:buChar char="•"/>
            </a:pPr>
            <a:r>
              <a:rPr lang="zh-CN" altLang="en-US" sz="1600" dirty="0">
                <a:solidFill>
                  <a:prstClr val="white">
                    <a:lumMod val="50000"/>
                  </a:prstClr>
                </a:solidFill>
                <a:latin typeface="微软雅黑" panose="020B0503020204020204" pitchFamily="34" charset="-122"/>
                <a:ea typeface="微软雅黑" panose="020B0503020204020204" pitchFamily="34" charset="-122"/>
              </a:rPr>
              <a:t>然而，欧委会尚未披露苹果公司具体有何种行为落入</a:t>
            </a:r>
            <a:r>
              <a:rPr lang="en-US" altLang="zh-CN" sz="1600" dirty="0">
                <a:solidFill>
                  <a:prstClr val="white">
                    <a:lumMod val="50000"/>
                  </a:prstClr>
                </a:solidFill>
                <a:latin typeface="微软雅黑" panose="020B0503020204020204" pitchFamily="34" charset="-122"/>
                <a:ea typeface="微软雅黑" panose="020B0503020204020204" pitchFamily="34" charset="-122"/>
              </a:rPr>
              <a:t>TFEU102</a:t>
            </a:r>
            <a:r>
              <a:rPr lang="zh-CN" altLang="en-US" sz="1600" dirty="0">
                <a:solidFill>
                  <a:prstClr val="white">
                    <a:lumMod val="50000"/>
                  </a:prstClr>
                </a:solidFill>
                <a:latin typeface="微软雅黑" panose="020B0503020204020204" pitchFamily="34" charset="-122"/>
                <a:ea typeface="微软雅黑" panose="020B0503020204020204" pitchFamily="34" charset="-122"/>
              </a:rPr>
              <a:t>款的规制</a:t>
            </a: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7" name="Rectangle 24"/>
          <p:cNvSpPr>
            <a:spLocks noChangeArrowheads="1"/>
          </p:cNvSpPr>
          <p:nvPr/>
        </p:nvSpPr>
        <p:spPr bwMode="auto">
          <a:xfrm>
            <a:off x="884903" y="1749970"/>
            <a:ext cx="3215107" cy="18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b="1" dirty="0">
                <a:solidFill>
                  <a:prstClr val="black">
                    <a:lumMod val="75000"/>
                    <a:lumOff val="25000"/>
                  </a:prstClr>
                </a:solidFill>
                <a:latin typeface="微软雅黑" panose="020B0503020204020204" pitchFamily="34" charset="-122"/>
                <a:ea typeface="微软雅黑" panose="020B0503020204020204" pitchFamily="34" charset="-122"/>
              </a:rPr>
              <a:t>01 </a:t>
            </a: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界定相关市场</a:t>
            </a:r>
            <a:endParaRPr lang="zh-CN" altLang="en-US" b="1"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pPr>
            <a:r>
              <a:rPr lang="zh-CN" altLang="en-US" sz="1600" dirty="0">
                <a:solidFill>
                  <a:prstClr val="white">
                    <a:lumMod val="50000"/>
                  </a:prstClr>
                </a:solidFill>
                <a:latin typeface="微软雅黑" panose="020B0503020204020204" pitchFamily="34" charset="-122"/>
                <a:ea typeface="微软雅黑" panose="020B0503020204020204" pitchFamily="34" charset="-122"/>
              </a:rPr>
              <a:t>欧委会似乎将苹果的封闭系统视作一个相关市场</a:t>
            </a: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a:p>
            <a:pPr marL="228600" indent="-228600" defTabSz="1219200">
              <a:lnSpc>
                <a:spcPct val="120000"/>
              </a:lnSpc>
              <a:spcBef>
                <a:spcPts val="400"/>
              </a:spcBef>
              <a:buFont typeface="Arial" panose="020B0604020202020204" pitchFamily="34" charset="0"/>
              <a:buChar char="•"/>
            </a:pPr>
            <a:r>
              <a:rPr lang="zh-CN" altLang="en-US" sz="1600" dirty="0">
                <a:solidFill>
                  <a:prstClr val="white">
                    <a:lumMod val="50000"/>
                  </a:prstClr>
                </a:solidFill>
                <a:latin typeface="微软雅黑" panose="020B0503020204020204" pitchFamily="34" charset="-122"/>
                <a:ea typeface="微软雅黑" panose="020B0503020204020204" pitchFamily="34" charset="-122"/>
              </a:rPr>
              <a:t>数字经济下，如何准确界定相关市场？尤其是像苹果这样以封闭式生态系统为卖点的企业</a:t>
            </a: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8" name="Oval 14"/>
          <p:cNvSpPr>
            <a:spLocks noChangeArrowheads="1"/>
          </p:cNvSpPr>
          <p:nvPr/>
        </p:nvSpPr>
        <p:spPr bwMode="auto">
          <a:xfrm>
            <a:off x="6685113" y="1916189"/>
            <a:ext cx="1217332" cy="1217332"/>
          </a:xfrm>
          <a:prstGeom prst="ellipse">
            <a:avLst/>
          </a:prstGeom>
          <a:solidFill>
            <a:srgbClr val="A5A5A5"/>
          </a:solidFill>
          <a:ln>
            <a:noFill/>
          </a:ln>
        </p:spPr>
        <p:txBody>
          <a:bodyPr vert="horz" wrap="square" lIns="0" tIns="0" rIns="0" bIns="0" numCol="1" anchor="t" anchorCtr="0" compatLnSpc="1"/>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特殊的商业模式</a:t>
            </a:r>
            <a:endPar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5467279" y="2759592"/>
            <a:ext cx="1228221" cy="379656"/>
          </a:xfrm>
          <a:prstGeom prst="rect">
            <a:avLst/>
          </a:prstGeom>
          <a:solidFill>
            <a:srgbClr val="A5A5A5">
              <a:alpha val="50000"/>
            </a:srgbClr>
          </a:solidFill>
          <a:ln>
            <a:noFill/>
          </a:ln>
          <a:effectLst/>
        </p:spPr>
        <p:txBody>
          <a:bodyPr wrap="none">
            <a:spAutoFit/>
          </a:bodyPr>
          <a:lstStyle/>
          <a:p>
            <a:pPr marL="0" marR="0" lvl="0" indent="0" defTabSz="1219200" eaLnBrk="1" fontAlgn="auto" latinLnBrk="0" hangingPunct="1">
              <a:lnSpc>
                <a:spcPct val="100000"/>
              </a:lnSpc>
              <a:spcBef>
                <a:spcPts val="0"/>
              </a:spcBef>
              <a:spcAft>
                <a:spcPts val="0"/>
              </a:spcAft>
              <a:buClrTx/>
              <a:buSzTx/>
              <a:buFontTx/>
              <a:buNone/>
              <a:defRPr/>
            </a:pPr>
            <a:r>
              <a:rPr lang="en-US" altLang="zh-CN" sz="1865"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APPLE </a:t>
            </a:r>
            <a:r>
              <a:rPr kumimoji="0" lang="zh-CN" altLang="en-US" sz="1865"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endParaRPr kumimoji="0" lang="zh-CN" altLang="en-US" sz="1865"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0" name="Oval 14"/>
          <p:cNvSpPr>
            <a:spLocks noChangeArrowheads="1"/>
          </p:cNvSpPr>
          <p:nvPr/>
        </p:nvSpPr>
        <p:spPr bwMode="auto">
          <a:xfrm>
            <a:off x="6054541" y="3061262"/>
            <a:ext cx="1217332" cy="1217332"/>
          </a:xfrm>
          <a:prstGeom prst="ellipse">
            <a:avLst/>
          </a:prstGeom>
          <a:solidFill>
            <a:srgbClr val="FFC000"/>
          </a:solidFill>
          <a:ln>
            <a:noFill/>
          </a:ln>
        </p:spPr>
        <p:txBody>
          <a:bodyPr vert="horz" wrap="square" lIns="0" tIns="0" rIns="0" bIns="0" numCol="1" anchor="t" anchorCtr="0" compatLnSpc="1"/>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正当化事由</a:t>
            </a:r>
            <a:endPar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21" name="图形 20" descr="听诊器"/>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846909" y="3394924"/>
            <a:ext cx="480000" cy="480000"/>
          </a:xfrm>
          <a:prstGeom prst="rect">
            <a:avLst/>
          </a:prstGeom>
        </p:spPr>
      </p:pic>
      <p:pic>
        <p:nvPicPr>
          <p:cNvPr id="22" name="图形 21" descr="城市"/>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335" y="3803144"/>
            <a:ext cx="454171" cy="454171"/>
          </a:xfrm>
          <a:prstGeom prst="rect">
            <a:avLst/>
          </a:prstGeom>
        </p:spPr>
      </p:pic>
      <p:pic>
        <p:nvPicPr>
          <p:cNvPr id="23" name="图形 22" descr="汉堡和饮料"/>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9583" y="1221000"/>
            <a:ext cx="565831" cy="436389"/>
          </a:xfrm>
          <a:prstGeom prst="rect">
            <a:avLst/>
          </a:prstGeom>
        </p:spPr>
      </p:pic>
      <p:sp>
        <p:nvSpPr>
          <p:cNvPr id="24" name="Freeform 73"/>
          <p:cNvSpPr>
            <a:spLocks noEditPoints="1"/>
          </p:cNvSpPr>
          <p:nvPr/>
        </p:nvSpPr>
        <p:spPr bwMode="auto">
          <a:xfrm>
            <a:off x="9347848" y="1221000"/>
            <a:ext cx="296323" cy="320520"/>
          </a:xfrm>
          <a:custGeom>
            <a:avLst/>
            <a:gdLst>
              <a:gd name="T0" fmla="*/ 156 w 698"/>
              <a:gd name="T1" fmla="*/ 235 h 755"/>
              <a:gd name="T2" fmla="*/ 304 w 698"/>
              <a:gd name="T3" fmla="*/ 19 h 755"/>
              <a:gd name="T4" fmla="*/ 414 w 698"/>
              <a:gd name="T5" fmla="*/ 65 h 755"/>
              <a:gd name="T6" fmla="*/ 671 w 698"/>
              <a:gd name="T7" fmla="*/ 235 h 755"/>
              <a:gd name="T8" fmla="*/ 698 w 698"/>
              <a:gd name="T9" fmla="*/ 728 h 755"/>
              <a:gd name="T10" fmla="*/ 27 w 698"/>
              <a:gd name="T11" fmla="*/ 755 h 755"/>
              <a:gd name="T12" fmla="*/ 0 w 698"/>
              <a:gd name="T13" fmla="*/ 262 h 755"/>
              <a:gd name="T14" fmla="*/ 326 w 698"/>
              <a:gd name="T15" fmla="*/ 87 h 755"/>
              <a:gd name="T16" fmla="*/ 349 w 698"/>
              <a:gd name="T17" fmla="*/ 97 h 755"/>
              <a:gd name="T18" fmla="*/ 372 w 698"/>
              <a:gd name="T19" fmla="*/ 88 h 755"/>
              <a:gd name="T20" fmla="*/ 372 w 698"/>
              <a:gd name="T21" fmla="*/ 87 h 755"/>
              <a:gd name="T22" fmla="*/ 372 w 698"/>
              <a:gd name="T23" fmla="*/ 42 h 755"/>
              <a:gd name="T24" fmla="*/ 317 w 698"/>
              <a:gd name="T25" fmla="*/ 65 h 755"/>
              <a:gd name="T26" fmla="*/ 316 w 698"/>
              <a:gd name="T27" fmla="*/ 120 h 755"/>
              <a:gd name="T28" fmla="*/ 382 w 698"/>
              <a:gd name="T29" fmla="*/ 120 h 755"/>
              <a:gd name="T30" fmla="*/ 396 w 698"/>
              <a:gd name="T31" fmla="*/ 574 h 755"/>
              <a:gd name="T32" fmla="*/ 418 w 698"/>
              <a:gd name="T33" fmla="*/ 578 h 755"/>
              <a:gd name="T34" fmla="*/ 440 w 698"/>
              <a:gd name="T35" fmla="*/ 542 h 755"/>
              <a:gd name="T36" fmla="*/ 404 w 698"/>
              <a:gd name="T37" fmla="*/ 521 h 755"/>
              <a:gd name="T38" fmla="*/ 385 w 698"/>
              <a:gd name="T39" fmla="*/ 536 h 755"/>
              <a:gd name="T40" fmla="*/ 543 w 698"/>
              <a:gd name="T41" fmla="*/ 456 h 755"/>
              <a:gd name="T42" fmla="*/ 471 w 698"/>
              <a:gd name="T43" fmla="*/ 534 h 755"/>
              <a:gd name="T44" fmla="*/ 426 w 698"/>
              <a:gd name="T45" fmla="*/ 609 h 755"/>
              <a:gd name="T46" fmla="*/ 380 w 698"/>
              <a:gd name="T47" fmla="*/ 602 h 755"/>
              <a:gd name="T48" fmla="*/ 315 w 698"/>
              <a:gd name="T49" fmla="*/ 491 h 755"/>
              <a:gd name="T50" fmla="*/ 193 w 698"/>
              <a:gd name="T51" fmla="*/ 572 h 755"/>
              <a:gd name="T52" fmla="*/ 151 w 698"/>
              <a:gd name="T53" fmla="*/ 651 h 755"/>
              <a:gd name="T54" fmla="*/ 103 w 698"/>
              <a:gd name="T55" fmla="*/ 645 h 755"/>
              <a:gd name="T56" fmla="*/ 119 w 698"/>
              <a:gd name="T57" fmla="*/ 533 h 755"/>
              <a:gd name="T58" fmla="*/ 236 w 698"/>
              <a:gd name="T59" fmla="*/ 453 h 755"/>
              <a:gd name="T60" fmla="*/ 279 w 698"/>
              <a:gd name="T61" fmla="*/ 373 h 755"/>
              <a:gd name="T62" fmla="*/ 353 w 698"/>
              <a:gd name="T63" fmla="*/ 453 h 755"/>
              <a:gd name="T64" fmla="*/ 396 w 698"/>
              <a:gd name="T65" fmla="*/ 490 h 755"/>
              <a:gd name="T66" fmla="*/ 504 w 698"/>
              <a:gd name="T67" fmla="*/ 414 h 755"/>
              <a:gd name="T68" fmla="*/ 622 w 698"/>
              <a:gd name="T69" fmla="*/ 382 h 755"/>
              <a:gd name="T70" fmla="*/ 579 w 698"/>
              <a:gd name="T71" fmla="*/ 457 h 755"/>
              <a:gd name="T72" fmla="*/ 396 w 698"/>
              <a:gd name="T73" fmla="*/ 574 h 755"/>
              <a:gd name="T74" fmla="*/ 386 w 698"/>
              <a:gd name="T75" fmla="*/ 534 h 755"/>
              <a:gd name="T76" fmla="*/ 386 w 698"/>
              <a:gd name="T77" fmla="*/ 534 h 755"/>
              <a:gd name="T78" fmla="*/ 280 w 698"/>
              <a:gd name="T79" fmla="*/ 458 h 755"/>
              <a:gd name="T80" fmla="*/ 323 w 698"/>
              <a:gd name="T81" fmla="*/ 425 h 755"/>
              <a:gd name="T82" fmla="*/ 269 w 698"/>
              <a:gd name="T83" fmla="*/ 418 h 755"/>
              <a:gd name="T84" fmla="*/ 107 w 698"/>
              <a:gd name="T85" fmla="*/ 600 h 755"/>
              <a:gd name="T86" fmla="*/ 142 w 698"/>
              <a:gd name="T87" fmla="*/ 620 h 755"/>
              <a:gd name="T88" fmla="*/ 163 w 698"/>
              <a:gd name="T89" fmla="*/ 584 h 755"/>
              <a:gd name="T90" fmla="*/ 127 w 698"/>
              <a:gd name="T91" fmla="*/ 564 h 755"/>
              <a:gd name="T92" fmla="*/ 535 w 698"/>
              <a:gd name="T93" fmla="*/ 405 h 755"/>
              <a:gd name="T94" fmla="*/ 588 w 698"/>
              <a:gd name="T95" fmla="*/ 413 h 755"/>
              <a:gd name="T96" fmla="*/ 555 w 698"/>
              <a:gd name="T97" fmla="*/ 369 h 755"/>
              <a:gd name="T98" fmla="*/ 535 w 698"/>
              <a:gd name="T99" fmla="*/ 405 h 755"/>
              <a:gd name="T100" fmla="*/ 53 w 698"/>
              <a:gd name="T101" fmla="*/ 288 h 755"/>
              <a:gd name="T102" fmla="*/ 644 w 698"/>
              <a:gd name="T103" fmla="*/ 28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755">
                <a:moveTo>
                  <a:pt x="27" y="235"/>
                </a:moveTo>
                <a:cubicBezTo>
                  <a:pt x="27" y="235"/>
                  <a:pt x="27" y="235"/>
                  <a:pt x="27" y="235"/>
                </a:cubicBezTo>
                <a:cubicBezTo>
                  <a:pt x="156" y="235"/>
                  <a:pt x="156" y="235"/>
                  <a:pt x="156" y="235"/>
                </a:cubicBezTo>
                <a:cubicBezTo>
                  <a:pt x="294" y="97"/>
                  <a:pt x="294" y="97"/>
                  <a:pt x="294" y="97"/>
                </a:cubicBezTo>
                <a:cubicBezTo>
                  <a:pt x="287" y="88"/>
                  <a:pt x="284" y="76"/>
                  <a:pt x="284" y="65"/>
                </a:cubicBezTo>
                <a:cubicBezTo>
                  <a:pt x="284" y="47"/>
                  <a:pt x="292" y="31"/>
                  <a:pt x="304" y="19"/>
                </a:cubicBezTo>
                <a:cubicBezTo>
                  <a:pt x="315" y="7"/>
                  <a:pt x="331" y="0"/>
                  <a:pt x="349" y="0"/>
                </a:cubicBezTo>
                <a:cubicBezTo>
                  <a:pt x="367" y="0"/>
                  <a:pt x="383" y="7"/>
                  <a:pt x="395" y="19"/>
                </a:cubicBezTo>
                <a:cubicBezTo>
                  <a:pt x="406" y="31"/>
                  <a:pt x="414" y="47"/>
                  <a:pt x="414" y="65"/>
                </a:cubicBezTo>
                <a:cubicBezTo>
                  <a:pt x="414" y="76"/>
                  <a:pt x="410" y="88"/>
                  <a:pt x="405" y="97"/>
                </a:cubicBezTo>
                <a:cubicBezTo>
                  <a:pt x="542" y="235"/>
                  <a:pt x="542" y="235"/>
                  <a:pt x="542" y="235"/>
                </a:cubicBezTo>
                <a:cubicBezTo>
                  <a:pt x="671" y="235"/>
                  <a:pt x="671" y="235"/>
                  <a:pt x="671" y="235"/>
                </a:cubicBezTo>
                <a:cubicBezTo>
                  <a:pt x="686" y="235"/>
                  <a:pt x="698" y="246"/>
                  <a:pt x="698" y="262"/>
                </a:cubicBezTo>
                <a:cubicBezTo>
                  <a:pt x="698" y="262"/>
                  <a:pt x="698" y="262"/>
                  <a:pt x="698" y="262"/>
                </a:cubicBezTo>
                <a:cubicBezTo>
                  <a:pt x="698" y="728"/>
                  <a:pt x="698" y="728"/>
                  <a:pt x="698" y="728"/>
                </a:cubicBezTo>
                <a:cubicBezTo>
                  <a:pt x="698" y="743"/>
                  <a:pt x="686" y="755"/>
                  <a:pt x="671" y="755"/>
                </a:cubicBezTo>
                <a:cubicBezTo>
                  <a:pt x="671" y="755"/>
                  <a:pt x="671" y="755"/>
                  <a:pt x="671" y="755"/>
                </a:cubicBezTo>
                <a:cubicBezTo>
                  <a:pt x="27" y="755"/>
                  <a:pt x="27" y="755"/>
                  <a:pt x="27" y="755"/>
                </a:cubicBezTo>
                <a:cubicBezTo>
                  <a:pt x="12" y="755"/>
                  <a:pt x="0" y="743"/>
                  <a:pt x="0" y="728"/>
                </a:cubicBezTo>
                <a:cubicBezTo>
                  <a:pt x="0" y="728"/>
                  <a:pt x="0" y="728"/>
                  <a:pt x="0" y="728"/>
                </a:cubicBezTo>
                <a:cubicBezTo>
                  <a:pt x="0" y="262"/>
                  <a:pt x="0" y="262"/>
                  <a:pt x="0" y="262"/>
                </a:cubicBezTo>
                <a:cubicBezTo>
                  <a:pt x="0" y="246"/>
                  <a:pt x="12" y="235"/>
                  <a:pt x="27" y="235"/>
                </a:cubicBezTo>
                <a:close/>
                <a:moveTo>
                  <a:pt x="326" y="87"/>
                </a:moveTo>
                <a:cubicBezTo>
                  <a:pt x="326" y="87"/>
                  <a:pt x="326" y="87"/>
                  <a:pt x="326" y="87"/>
                </a:cubicBezTo>
                <a:cubicBezTo>
                  <a:pt x="326" y="88"/>
                  <a:pt x="326" y="88"/>
                  <a:pt x="326" y="88"/>
                </a:cubicBezTo>
                <a:cubicBezTo>
                  <a:pt x="326" y="88"/>
                  <a:pt x="326" y="88"/>
                  <a:pt x="326" y="88"/>
                </a:cubicBezTo>
                <a:cubicBezTo>
                  <a:pt x="332" y="93"/>
                  <a:pt x="340" y="97"/>
                  <a:pt x="349" y="97"/>
                </a:cubicBezTo>
                <a:cubicBezTo>
                  <a:pt x="358" y="97"/>
                  <a:pt x="365" y="93"/>
                  <a:pt x="371" y="88"/>
                </a:cubicBezTo>
                <a:cubicBezTo>
                  <a:pt x="371" y="88"/>
                  <a:pt x="371" y="88"/>
                  <a:pt x="371" y="88"/>
                </a:cubicBezTo>
                <a:cubicBezTo>
                  <a:pt x="372" y="88"/>
                  <a:pt x="372" y="88"/>
                  <a:pt x="372" y="88"/>
                </a:cubicBezTo>
                <a:cubicBezTo>
                  <a:pt x="372" y="88"/>
                  <a:pt x="372" y="88"/>
                  <a:pt x="372" y="88"/>
                </a:cubicBezTo>
                <a:cubicBezTo>
                  <a:pt x="372" y="87"/>
                  <a:pt x="372" y="87"/>
                  <a:pt x="372" y="87"/>
                </a:cubicBezTo>
                <a:cubicBezTo>
                  <a:pt x="372" y="87"/>
                  <a:pt x="372" y="87"/>
                  <a:pt x="372" y="87"/>
                </a:cubicBezTo>
                <a:cubicBezTo>
                  <a:pt x="372" y="87"/>
                  <a:pt x="372" y="87"/>
                  <a:pt x="372" y="87"/>
                </a:cubicBezTo>
                <a:cubicBezTo>
                  <a:pt x="378" y="81"/>
                  <a:pt x="381" y="73"/>
                  <a:pt x="381" y="65"/>
                </a:cubicBezTo>
                <a:cubicBezTo>
                  <a:pt x="381" y="56"/>
                  <a:pt x="377" y="47"/>
                  <a:pt x="372" y="42"/>
                </a:cubicBezTo>
                <a:cubicBezTo>
                  <a:pt x="366" y="36"/>
                  <a:pt x="358" y="32"/>
                  <a:pt x="349" y="32"/>
                </a:cubicBezTo>
                <a:cubicBezTo>
                  <a:pt x="340" y="32"/>
                  <a:pt x="332" y="36"/>
                  <a:pt x="326" y="42"/>
                </a:cubicBezTo>
                <a:cubicBezTo>
                  <a:pt x="320" y="47"/>
                  <a:pt x="317" y="56"/>
                  <a:pt x="317" y="65"/>
                </a:cubicBezTo>
                <a:cubicBezTo>
                  <a:pt x="317" y="73"/>
                  <a:pt x="320" y="81"/>
                  <a:pt x="326" y="87"/>
                </a:cubicBezTo>
                <a:close/>
                <a:moveTo>
                  <a:pt x="316" y="120"/>
                </a:moveTo>
                <a:cubicBezTo>
                  <a:pt x="316" y="120"/>
                  <a:pt x="316" y="120"/>
                  <a:pt x="316" y="120"/>
                </a:cubicBezTo>
                <a:cubicBezTo>
                  <a:pt x="202" y="235"/>
                  <a:pt x="202" y="235"/>
                  <a:pt x="202" y="235"/>
                </a:cubicBezTo>
                <a:cubicBezTo>
                  <a:pt x="496" y="235"/>
                  <a:pt x="496" y="235"/>
                  <a:pt x="496" y="235"/>
                </a:cubicBezTo>
                <a:cubicBezTo>
                  <a:pt x="382" y="120"/>
                  <a:pt x="382" y="120"/>
                  <a:pt x="382" y="120"/>
                </a:cubicBezTo>
                <a:cubicBezTo>
                  <a:pt x="372" y="126"/>
                  <a:pt x="361" y="129"/>
                  <a:pt x="349" y="129"/>
                </a:cubicBezTo>
                <a:cubicBezTo>
                  <a:pt x="337" y="129"/>
                  <a:pt x="326" y="126"/>
                  <a:pt x="316" y="120"/>
                </a:cubicBezTo>
                <a:close/>
                <a:moveTo>
                  <a:pt x="396" y="574"/>
                </a:moveTo>
                <a:cubicBezTo>
                  <a:pt x="396" y="574"/>
                  <a:pt x="396" y="574"/>
                  <a:pt x="396" y="574"/>
                </a:cubicBezTo>
                <a:cubicBezTo>
                  <a:pt x="397" y="575"/>
                  <a:pt x="397" y="575"/>
                  <a:pt x="397" y="575"/>
                </a:cubicBezTo>
                <a:cubicBezTo>
                  <a:pt x="404" y="579"/>
                  <a:pt x="411" y="580"/>
                  <a:pt x="418" y="578"/>
                </a:cubicBezTo>
                <a:cubicBezTo>
                  <a:pt x="419" y="578"/>
                  <a:pt x="419" y="578"/>
                  <a:pt x="419" y="578"/>
                </a:cubicBezTo>
                <a:cubicBezTo>
                  <a:pt x="426" y="576"/>
                  <a:pt x="432" y="571"/>
                  <a:pt x="436" y="564"/>
                </a:cubicBezTo>
                <a:cubicBezTo>
                  <a:pt x="441" y="557"/>
                  <a:pt x="441" y="549"/>
                  <a:pt x="440" y="542"/>
                </a:cubicBezTo>
                <a:cubicBezTo>
                  <a:pt x="437" y="534"/>
                  <a:pt x="433" y="528"/>
                  <a:pt x="426" y="524"/>
                </a:cubicBezTo>
                <a:cubicBezTo>
                  <a:pt x="426" y="524"/>
                  <a:pt x="426" y="524"/>
                  <a:pt x="426" y="524"/>
                </a:cubicBezTo>
                <a:cubicBezTo>
                  <a:pt x="419" y="520"/>
                  <a:pt x="411" y="519"/>
                  <a:pt x="404" y="521"/>
                </a:cubicBezTo>
                <a:cubicBezTo>
                  <a:pt x="404" y="522"/>
                  <a:pt x="404" y="522"/>
                  <a:pt x="404" y="522"/>
                </a:cubicBezTo>
                <a:cubicBezTo>
                  <a:pt x="396" y="523"/>
                  <a:pt x="390" y="528"/>
                  <a:pt x="386" y="534"/>
                </a:cubicBezTo>
                <a:cubicBezTo>
                  <a:pt x="385" y="536"/>
                  <a:pt x="385" y="536"/>
                  <a:pt x="385" y="536"/>
                </a:cubicBezTo>
                <a:cubicBezTo>
                  <a:pt x="382" y="543"/>
                  <a:pt x="381" y="550"/>
                  <a:pt x="383" y="557"/>
                </a:cubicBezTo>
                <a:cubicBezTo>
                  <a:pt x="385" y="564"/>
                  <a:pt x="389" y="570"/>
                  <a:pt x="396" y="574"/>
                </a:cubicBezTo>
                <a:close/>
                <a:moveTo>
                  <a:pt x="543" y="456"/>
                </a:moveTo>
                <a:cubicBezTo>
                  <a:pt x="543" y="456"/>
                  <a:pt x="543" y="456"/>
                  <a:pt x="543" y="456"/>
                </a:cubicBezTo>
                <a:cubicBezTo>
                  <a:pt x="469" y="529"/>
                  <a:pt x="469" y="529"/>
                  <a:pt x="469" y="529"/>
                </a:cubicBezTo>
                <a:cubicBezTo>
                  <a:pt x="471" y="534"/>
                  <a:pt x="471" y="534"/>
                  <a:pt x="471" y="534"/>
                </a:cubicBezTo>
                <a:cubicBezTo>
                  <a:pt x="475" y="549"/>
                  <a:pt x="473" y="565"/>
                  <a:pt x="464" y="580"/>
                </a:cubicBezTo>
                <a:cubicBezTo>
                  <a:pt x="456" y="595"/>
                  <a:pt x="442" y="605"/>
                  <a:pt x="427" y="609"/>
                </a:cubicBezTo>
                <a:cubicBezTo>
                  <a:pt x="426" y="609"/>
                  <a:pt x="426" y="609"/>
                  <a:pt x="426" y="609"/>
                </a:cubicBezTo>
                <a:cubicBezTo>
                  <a:pt x="411" y="613"/>
                  <a:pt x="395" y="611"/>
                  <a:pt x="380" y="603"/>
                </a:cubicBezTo>
                <a:cubicBezTo>
                  <a:pt x="380" y="602"/>
                  <a:pt x="380" y="602"/>
                  <a:pt x="380" y="602"/>
                </a:cubicBezTo>
                <a:cubicBezTo>
                  <a:pt x="380" y="602"/>
                  <a:pt x="380" y="602"/>
                  <a:pt x="380" y="602"/>
                </a:cubicBezTo>
                <a:cubicBezTo>
                  <a:pt x="366" y="594"/>
                  <a:pt x="356" y="581"/>
                  <a:pt x="352" y="565"/>
                </a:cubicBezTo>
                <a:cubicBezTo>
                  <a:pt x="349" y="554"/>
                  <a:pt x="349" y="541"/>
                  <a:pt x="353" y="529"/>
                </a:cubicBezTo>
                <a:cubicBezTo>
                  <a:pt x="315" y="491"/>
                  <a:pt x="315" y="491"/>
                  <a:pt x="315" y="491"/>
                </a:cubicBezTo>
                <a:cubicBezTo>
                  <a:pt x="310" y="492"/>
                  <a:pt x="310" y="492"/>
                  <a:pt x="310" y="492"/>
                </a:cubicBezTo>
                <a:cubicBezTo>
                  <a:pt x="299" y="495"/>
                  <a:pt x="286" y="495"/>
                  <a:pt x="274" y="491"/>
                </a:cubicBezTo>
                <a:cubicBezTo>
                  <a:pt x="193" y="572"/>
                  <a:pt x="193" y="572"/>
                  <a:pt x="193" y="572"/>
                </a:cubicBezTo>
                <a:cubicBezTo>
                  <a:pt x="194" y="576"/>
                  <a:pt x="194" y="576"/>
                  <a:pt x="194" y="576"/>
                </a:cubicBezTo>
                <a:cubicBezTo>
                  <a:pt x="198" y="591"/>
                  <a:pt x="197" y="608"/>
                  <a:pt x="188" y="623"/>
                </a:cubicBezTo>
                <a:cubicBezTo>
                  <a:pt x="180" y="638"/>
                  <a:pt x="166" y="647"/>
                  <a:pt x="151" y="651"/>
                </a:cubicBezTo>
                <a:cubicBezTo>
                  <a:pt x="150" y="652"/>
                  <a:pt x="150" y="652"/>
                  <a:pt x="150" y="652"/>
                </a:cubicBezTo>
                <a:cubicBezTo>
                  <a:pt x="135" y="655"/>
                  <a:pt x="119" y="653"/>
                  <a:pt x="104" y="645"/>
                </a:cubicBezTo>
                <a:cubicBezTo>
                  <a:pt x="103" y="645"/>
                  <a:pt x="103" y="645"/>
                  <a:pt x="103" y="645"/>
                </a:cubicBezTo>
                <a:cubicBezTo>
                  <a:pt x="89" y="636"/>
                  <a:pt x="79" y="623"/>
                  <a:pt x="76" y="608"/>
                </a:cubicBezTo>
                <a:cubicBezTo>
                  <a:pt x="71" y="593"/>
                  <a:pt x="73" y="576"/>
                  <a:pt x="82" y="561"/>
                </a:cubicBezTo>
                <a:cubicBezTo>
                  <a:pt x="90" y="546"/>
                  <a:pt x="104" y="537"/>
                  <a:pt x="119" y="533"/>
                </a:cubicBezTo>
                <a:cubicBezTo>
                  <a:pt x="120" y="532"/>
                  <a:pt x="120" y="532"/>
                  <a:pt x="120" y="532"/>
                </a:cubicBezTo>
                <a:cubicBezTo>
                  <a:pt x="131" y="530"/>
                  <a:pt x="143" y="530"/>
                  <a:pt x="155" y="534"/>
                </a:cubicBezTo>
                <a:cubicBezTo>
                  <a:pt x="236" y="453"/>
                  <a:pt x="236" y="453"/>
                  <a:pt x="236" y="453"/>
                </a:cubicBezTo>
                <a:cubicBezTo>
                  <a:pt x="235" y="449"/>
                  <a:pt x="235" y="449"/>
                  <a:pt x="235" y="449"/>
                </a:cubicBezTo>
                <a:cubicBezTo>
                  <a:pt x="231" y="433"/>
                  <a:pt x="233" y="417"/>
                  <a:pt x="241" y="402"/>
                </a:cubicBezTo>
                <a:cubicBezTo>
                  <a:pt x="250" y="387"/>
                  <a:pt x="263" y="377"/>
                  <a:pt x="279" y="373"/>
                </a:cubicBezTo>
                <a:cubicBezTo>
                  <a:pt x="294" y="369"/>
                  <a:pt x="310" y="371"/>
                  <a:pt x="325" y="380"/>
                </a:cubicBezTo>
                <a:cubicBezTo>
                  <a:pt x="340" y="388"/>
                  <a:pt x="350" y="402"/>
                  <a:pt x="354" y="417"/>
                </a:cubicBezTo>
                <a:cubicBezTo>
                  <a:pt x="357" y="428"/>
                  <a:pt x="356" y="441"/>
                  <a:pt x="353" y="453"/>
                </a:cubicBezTo>
                <a:cubicBezTo>
                  <a:pt x="391" y="491"/>
                  <a:pt x="391" y="491"/>
                  <a:pt x="391" y="491"/>
                </a:cubicBezTo>
                <a:cubicBezTo>
                  <a:pt x="395" y="490"/>
                  <a:pt x="395" y="490"/>
                  <a:pt x="395" y="490"/>
                </a:cubicBezTo>
                <a:cubicBezTo>
                  <a:pt x="396" y="490"/>
                  <a:pt x="396" y="490"/>
                  <a:pt x="396" y="490"/>
                </a:cubicBezTo>
                <a:cubicBezTo>
                  <a:pt x="408" y="487"/>
                  <a:pt x="420" y="487"/>
                  <a:pt x="432" y="491"/>
                </a:cubicBezTo>
                <a:cubicBezTo>
                  <a:pt x="505" y="418"/>
                  <a:pt x="505" y="418"/>
                  <a:pt x="505" y="418"/>
                </a:cubicBezTo>
                <a:cubicBezTo>
                  <a:pt x="504" y="414"/>
                  <a:pt x="504" y="414"/>
                  <a:pt x="504" y="414"/>
                </a:cubicBezTo>
                <a:cubicBezTo>
                  <a:pt x="504" y="414"/>
                  <a:pt x="504" y="414"/>
                  <a:pt x="504" y="414"/>
                </a:cubicBezTo>
                <a:cubicBezTo>
                  <a:pt x="495" y="381"/>
                  <a:pt x="515" y="347"/>
                  <a:pt x="547" y="338"/>
                </a:cubicBezTo>
                <a:cubicBezTo>
                  <a:pt x="580" y="330"/>
                  <a:pt x="614" y="349"/>
                  <a:pt x="622" y="382"/>
                </a:cubicBezTo>
                <a:cubicBezTo>
                  <a:pt x="627" y="397"/>
                  <a:pt x="625" y="414"/>
                  <a:pt x="616" y="428"/>
                </a:cubicBezTo>
                <a:cubicBezTo>
                  <a:pt x="616" y="428"/>
                  <a:pt x="616" y="428"/>
                  <a:pt x="616" y="428"/>
                </a:cubicBezTo>
                <a:cubicBezTo>
                  <a:pt x="608" y="443"/>
                  <a:pt x="594" y="453"/>
                  <a:pt x="579" y="457"/>
                </a:cubicBezTo>
                <a:cubicBezTo>
                  <a:pt x="567" y="460"/>
                  <a:pt x="555" y="460"/>
                  <a:pt x="543" y="456"/>
                </a:cubicBezTo>
                <a:close/>
                <a:moveTo>
                  <a:pt x="396" y="574"/>
                </a:moveTo>
                <a:cubicBezTo>
                  <a:pt x="396" y="574"/>
                  <a:pt x="396" y="574"/>
                  <a:pt x="396" y="574"/>
                </a:cubicBezTo>
                <a:cubicBezTo>
                  <a:pt x="396" y="575"/>
                  <a:pt x="396" y="575"/>
                  <a:pt x="396" y="575"/>
                </a:cubicBezTo>
                <a:cubicBezTo>
                  <a:pt x="396" y="574"/>
                  <a:pt x="396" y="574"/>
                  <a:pt x="396" y="574"/>
                </a:cubicBezTo>
                <a:close/>
                <a:moveTo>
                  <a:pt x="386" y="534"/>
                </a:moveTo>
                <a:cubicBezTo>
                  <a:pt x="386" y="534"/>
                  <a:pt x="386" y="534"/>
                  <a:pt x="386" y="534"/>
                </a:cubicBezTo>
                <a:cubicBezTo>
                  <a:pt x="386" y="535"/>
                  <a:pt x="386" y="535"/>
                  <a:pt x="386" y="535"/>
                </a:cubicBezTo>
                <a:cubicBezTo>
                  <a:pt x="386" y="534"/>
                  <a:pt x="386" y="534"/>
                  <a:pt x="386" y="534"/>
                </a:cubicBezTo>
                <a:close/>
                <a:moveTo>
                  <a:pt x="266" y="440"/>
                </a:moveTo>
                <a:cubicBezTo>
                  <a:pt x="266" y="440"/>
                  <a:pt x="266" y="440"/>
                  <a:pt x="266" y="440"/>
                </a:cubicBezTo>
                <a:cubicBezTo>
                  <a:pt x="268" y="447"/>
                  <a:pt x="273" y="454"/>
                  <a:pt x="280" y="458"/>
                </a:cubicBezTo>
                <a:cubicBezTo>
                  <a:pt x="287" y="462"/>
                  <a:pt x="295" y="463"/>
                  <a:pt x="302" y="461"/>
                </a:cubicBezTo>
                <a:cubicBezTo>
                  <a:pt x="309" y="459"/>
                  <a:pt x="316" y="454"/>
                  <a:pt x="320" y="447"/>
                </a:cubicBezTo>
                <a:cubicBezTo>
                  <a:pt x="324" y="441"/>
                  <a:pt x="325" y="432"/>
                  <a:pt x="323" y="425"/>
                </a:cubicBezTo>
                <a:cubicBezTo>
                  <a:pt x="321" y="418"/>
                  <a:pt x="316" y="411"/>
                  <a:pt x="309" y="408"/>
                </a:cubicBezTo>
                <a:cubicBezTo>
                  <a:pt x="302" y="403"/>
                  <a:pt x="294" y="403"/>
                  <a:pt x="287" y="404"/>
                </a:cubicBezTo>
                <a:cubicBezTo>
                  <a:pt x="279" y="406"/>
                  <a:pt x="273" y="411"/>
                  <a:pt x="269" y="418"/>
                </a:cubicBezTo>
                <a:cubicBezTo>
                  <a:pt x="265" y="425"/>
                  <a:pt x="264" y="433"/>
                  <a:pt x="266" y="440"/>
                </a:cubicBezTo>
                <a:close/>
                <a:moveTo>
                  <a:pt x="107" y="600"/>
                </a:moveTo>
                <a:cubicBezTo>
                  <a:pt x="107" y="600"/>
                  <a:pt x="107" y="600"/>
                  <a:pt x="107" y="600"/>
                </a:cubicBezTo>
                <a:cubicBezTo>
                  <a:pt x="109" y="607"/>
                  <a:pt x="113" y="613"/>
                  <a:pt x="120" y="617"/>
                </a:cubicBezTo>
                <a:cubicBezTo>
                  <a:pt x="120" y="618"/>
                  <a:pt x="120" y="618"/>
                  <a:pt x="120" y="618"/>
                </a:cubicBezTo>
                <a:cubicBezTo>
                  <a:pt x="127" y="621"/>
                  <a:pt x="135" y="622"/>
                  <a:pt x="142" y="620"/>
                </a:cubicBezTo>
                <a:cubicBezTo>
                  <a:pt x="143" y="620"/>
                  <a:pt x="143" y="620"/>
                  <a:pt x="143" y="620"/>
                </a:cubicBezTo>
                <a:cubicBezTo>
                  <a:pt x="150" y="618"/>
                  <a:pt x="156" y="614"/>
                  <a:pt x="161" y="607"/>
                </a:cubicBezTo>
                <a:cubicBezTo>
                  <a:pt x="164" y="600"/>
                  <a:pt x="165" y="592"/>
                  <a:pt x="163" y="584"/>
                </a:cubicBezTo>
                <a:cubicBezTo>
                  <a:pt x="161" y="577"/>
                  <a:pt x="157" y="571"/>
                  <a:pt x="150" y="566"/>
                </a:cubicBezTo>
                <a:cubicBezTo>
                  <a:pt x="143" y="563"/>
                  <a:pt x="135" y="562"/>
                  <a:pt x="128" y="564"/>
                </a:cubicBezTo>
                <a:cubicBezTo>
                  <a:pt x="127" y="564"/>
                  <a:pt x="127" y="564"/>
                  <a:pt x="127" y="564"/>
                </a:cubicBezTo>
                <a:cubicBezTo>
                  <a:pt x="120" y="566"/>
                  <a:pt x="114" y="570"/>
                  <a:pt x="110" y="578"/>
                </a:cubicBezTo>
                <a:cubicBezTo>
                  <a:pt x="106" y="584"/>
                  <a:pt x="105" y="593"/>
                  <a:pt x="107" y="600"/>
                </a:cubicBezTo>
                <a:close/>
                <a:moveTo>
                  <a:pt x="535" y="405"/>
                </a:moveTo>
                <a:cubicBezTo>
                  <a:pt x="535" y="405"/>
                  <a:pt x="535" y="405"/>
                  <a:pt x="535" y="405"/>
                </a:cubicBezTo>
                <a:cubicBezTo>
                  <a:pt x="539" y="421"/>
                  <a:pt x="555" y="430"/>
                  <a:pt x="570" y="426"/>
                </a:cubicBezTo>
                <a:cubicBezTo>
                  <a:pt x="578" y="424"/>
                  <a:pt x="584" y="420"/>
                  <a:pt x="588" y="413"/>
                </a:cubicBezTo>
                <a:cubicBezTo>
                  <a:pt x="589" y="411"/>
                  <a:pt x="589" y="411"/>
                  <a:pt x="589" y="411"/>
                </a:cubicBezTo>
                <a:cubicBezTo>
                  <a:pt x="593" y="405"/>
                  <a:pt x="593" y="397"/>
                  <a:pt x="591" y="390"/>
                </a:cubicBezTo>
                <a:cubicBezTo>
                  <a:pt x="587" y="374"/>
                  <a:pt x="571" y="365"/>
                  <a:pt x="555" y="369"/>
                </a:cubicBezTo>
                <a:cubicBezTo>
                  <a:pt x="540" y="373"/>
                  <a:pt x="531" y="390"/>
                  <a:pt x="535" y="405"/>
                </a:cubicBezTo>
                <a:cubicBezTo>
                  <a:pt x="535" y="405"/>
                  <a:pt x="535" y="405"/>
                  <a:pt x="535" y="405"/>
                </a:cubicBezTo>
                <a:cubicBezTo>
                  <a:pt x="535" y="405"/>
                  <a:pt x="535" y="405"/>
                  <a:pt x="535" y="405"/>
                </a:cubicBezTo>
                <a:close/>
                <a:moveTo>
                  <a:pt x="644" y="288"/>
                </a:moveTo>
                <a:cubicBezTo>
                  <a:pt x="644" y="288"/>
                  <a:pt x="644" y="288"/>
                  <a:pt x="644" y="288"/>
                </a:cubicBezTo>
                <a:cubicBezTo>
                  <a:pt x="53" y="288"/>
                  <a:pt x="53" y="288"/>
                  <a:pt x="53" y="288"/>
                </a:cubicBezTo>
                <a:cubicBezTo>
                  <a:pt x="53" y="702"/>
                  <a:pt x="53" y="702"/>
                  <a:pt x="53" y="702"/>
                </a:cubicBezTo>
                <a:cubicBezTo>
                  <a:pt x="644" y="702"/>
                  <a:pt x="644" y="702"/>
                  <a:pt x="644" y="702"/>
                </a:cubicBezTo>
                <a:cubicBezTo>
                  <a:pt x="644" y="288"/>
                  <a:pt x="644" y="288"/>
                  <a:pt x="644" y="288"/>
                </a:cubicBezTo>
                <a:close/>
              </a:path>
            </a:pathLst>
          </a:custGeom>
          <a:solidFill>
            <a:sysClr val="window" lastClr="FFFFFF">
              <a:lumMod val="50000"/>
            </a:sysClr>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27"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苹果公司案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分析与可能的抗辩</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20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25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30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nodeType="withEffect">
                                  <p:stCondLst>
                                    <p:cond delay="15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par>
                                <p:cTn id="61" presetID="53" presetClass="entr" presetSubtype="16" fill="hold" nodeType="withEffect">
                                  <p:stCondLst>
                                    <p:cond delay="200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par>
                                <p:cTn id="66" presetID="53" presetClass="entr" presetSubtype="16" fill="hold" grpId="0" nodeType="withEffect">
                                  <p:stCondLst>
                                    <p:cond delay="200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2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16" fill="hold" nodeType="withEffect">
                                  <p:stCondLst>
                                    <p:cond delay="300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par>
                                <p:cTn id="81" presetID="53" presetClass="entr" presetSubtype="16" fill="hold" grpId="0" nodeType="withEffect">
                                  <p:stCondLst>
                                    <p:cond delay="300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par>
                                <p:cTn id="86" presetID="10" presetClass="entr" presetSubtype="0" fill="hold" grpId="0" nodeType="withEffect">
                                  <p:stCondLst>
                                    <p:cond delay="100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par>
                                <p:cTn id="89" presetID="53" presetClass="entr" presetSubtype="16" fill="hold" grpId="0" nodeType="withEffect">
                                  <p:stCondLst>
                                    <p:cond delay="250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47" presetClass="entr" presetSubtype="0" fill="hold" grpId="0" nodeType="withEffect">
                                  <p:stCondLst>
                                    <p:cond delay="70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300"/>
                                        <p:tgtEl>
                                          <p:spTgt spid="27"/>
                                        </p:tgtEl>
                                      </p:cBhvr>
                                    </p:animEffect>
                                    <p:anim calcmode="lin" valueType="num">
                                      <p:cBhvr>
                                        <p:cTn id="97" dur="300" fill="hold"/>
                                        <p:tgtEl>
                                          <p:spTgt spid="27"/>
                                        </p:tgtEl>
                                        <p:attrNameLst>
                                          <p:attrName>ppt_x</p:attrName>
                                        </p:attrNameLst>
                                      </p:cBhvr>
                                      <p:tavLst>
                                        <p:tav tm="0">
                                          <p:val>
                                            <p:strVal val="#ppt_x"/>
                                          </p:val>
                                        </p:tav>
                                        <p:tav tm="100000">
                                          <p:val>
                                            <p:strVal val="#ppt_x"/>
                                          </p:val>
                                        </p:tav>
                                      </p:tavLst>
                                    </p:anim>
                                    <p:anim calcmode="lin" valueType="num">
                                      <p:cBhvr>
                                        <p:cTn id="98" dur="3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animBg="1"/>
      <p:bldP spid="19" grpId="0" animBg="1"/>
      <p:bldP spid="20" grpId="0" animBg="1"/>
      <p:bldP spid="24"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13739" y="1245251"/>
            <a:ext cx="6517761" cy="4578561"/>
          </a:xfrm>
          <a:prstGeom prst="rect">
            <a:avLst/>
          </a:prstGeom>
          <a:noFill/>
        </p:spPr>
        <p:txBody>
          <a:bodyPr wrap="square" rtlCol="0">
            <a:spAutoFit/>
          </a:bodyPr>
          <a:lstStyle/>
          <a:p>
            <a:pPr algn="just" defTabSz="913765">
              <a:lnSpc>
                <a:spcPct val="150000"/>
              </a:lnSpc>
              <a:buClr>
                <a:srgbClr val="F79646">
                  <a:lumMod val="75000"/>
                </a:srgbClr>
              </a:buClr>
              <a:defRPr/>
            </a:pP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2020</a:t>
            </a: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400" b="1" dirty="0">
                <a:solidFill>
                  <a:schemeClr val="accent6">
                    <a:lumMod val="75000"/>
                  </a:schemeClr>
                </a:solidFill>
                <a:latin typeface="微软雅黑" panose="020B0503020204020204" pitchFamily="34" charset="-122"/>
                <a:ea typeface="微软雅黑" panose="020B0503020204020204" pitchFamily="34" charset="-122"/>
              </a:rPr>
              <a:t>Epic v. Apple</a:t>
            </a: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一案中，</a:t>
            </a: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美国加州地区法院</a:t>
            </a: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采纳了苹果公司提出的正当化事由</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本案主要争议的行为同样涉及苹果公司的封闭系统，即苹果用户只能通过苹果商店购买应用（</a:t>
            </a:r>
            <a:r>
              <a:rPr lang="en-US" altLang="zh-CN" sz="1400" dirty="0" err="1">
                <a:solidFill>
                  <a:schemeClr val="accent1">
                    <a:lumMod val="75000"/>
                  </a:schemeClr>
                </a:solidFill>
                <a:latin typeface="微软雅黑" panose="020B0503020204020204" pitchFamily="34" charset="-122"/>
                <a:ea typeface="微软雅黑" panose="020B0503020204020204" pitchFamily="34" charset="-122"/>
              </a:rPr>
              <a:t>in-APP</a:t>
            </a: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 purchase</a:t>
            </a: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Epic</a:t>
            </a: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在案件中主张谢尔曼法第一款</a:t>
            </a: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非法搭售行为，但无法证明存在典型搭售行为（即“当然违法”行为）。因此，法院需要对苹果公司应用商店的政策进行权衡利弊，考虑其中反竞争效果与促进竞争效果。</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苹果公司就其封闭应用商店提出如下主张，法院表示初步认可：</a:t>
            </a:r>
            <a:endParaRPr lang="en-US" altLang="zh-CN" sz="1400" dirty="0">
              <a:solidFill>
                <a:schemeClr val="accent1">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应用商店整合了相关交易，用户可以便利地消费</a:t>
            </a:r>
            <a:endParaRPr lang="en-US" altLang="zh-CN" sz="1400" b="1" dirty="0">
              <a:solidFill>
                <a:schemeClr val="accent6">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封闭的应用商店有助于保护用户的系统安全，避免一些开发者的欺诈行为</a:t>
            </a:r>
            <a:endParaRPr lang="en-US" altLang="zh-CN" sz="1400" b="1" dirty="0">
              <a:solidFill>
                <a:schemeClr val="accent6">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苹果公司可以集中处理退款事项，并且提供相关的技术支持</a:t>
            </a:r>
            <a:endParaRPr lang="en-US" altLang="zh-CN" sz="1400" b="1" dirty="0">
              <a:solidFill>
                <a:schemeClr val="accent6">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家长式的管理，全方位提供服务，用户更加省心</a:t>
            </a:r>
            <a:endParaRPr lang="en-US" altLang="zh-CN" sz="1400" b="1" dirty="0">
              <a:solidFill>
                <a:schemeClr val="accent6">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综合管理用户的订单信息</a:t>
            </a:r>
            <a:endParaRPr lang="en-US" altLang="zh-CN" sz="14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苹果公司案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分析与抗辩</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2" name="图片 1"/>
          <p:cNvPicPr>
            <a:picLocks noChangeAspect="1"/>
          </p:cNvPicPr>
          <p:nvPr/>
        </p:nvPicPr>
        <p:blipFill rotWithShape="1">
          <a:blip r:embed="rId1"/>
          <a:srcRect t="11834"/>
          <a:stretch>
            <a:fillRect/>
          </a:stretch>
        </p:blipFill>
        <p:spPr>
          <a:xfrm>
            <a:off x="0" y="2480441"/>
            <a:ext cx="4235669" cy="2350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818836" y="1805733"/>
            <a:ext cx="9384253" cy="3246536"/>
          </a:xfrm>
          <a:prstGeom prst="homePlate">
            <a:avLst/>
          </a:prstGeom>
          <a:solidFill>
            <a:srgbClr val="3278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096834" y="3076405"/>
            <a:ext cx="1349663" cy="830997"/>
          </a:xfrm>
          <a:prstGeom prst="rect">
            <a:avLst/>
          </a:prstGeom>
          <a:noFill/>
        </p:spPr>
        <p:txBody>
          <a:bodyPr wrap="square" rtlCol="0">
            <a:spAutoFit/>
          </a:bodyPr>
          <a:lstStyle/>
          <a:p>
            <a:pPr algn="ctr" defTabSz="1219200"/>
            <a:r>
              <a:rPr lang="en-US" altLang="zh-CN" sz="48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48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5291969" y="2937905"/>
            <a:ext cx="6900029" cy="1107996"/>
          </a:xfrm>
          <a:prstGeom prst="rect">
            <a:avLst/>
          </a:prstGeom>
        </p:spPr>
        <p:txBody>
          <a:bodyPr wrap="square" lIns="0" tIns="0" rIns="0" bIns="0">
            <a:spAutoFit/>
          </a:bodyPr>
          <a:lstStyle/>
          <a:p>
            <a:pPr algn="ctr" defTabSz="1219200"/>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某电商平台</a:t>
            </a:r>
            <a:r>
              <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&amp;</a:t>
            </a:r>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谷歌</a:t>
            </a:r>
            <a:endPar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9200"/>
            <a:r>
              <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数据与算法的反垄断问题</a:t>
            </a:r>
            <a:endPar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16"/>
          <p:cNvSpPr/>
          <p:nvPr/>
        </p:nvSpPr>
        <p:spPr>
          <a:xfrm>
            <a:off x="2" y="610168"/>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B32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Calibri" panose="020F0502020204030204"/>
              <a:ea typeface="宋体" panose="02010600030101010101" pitchFamily="2" charset="-122"/>
            </a:endParaRPr>
          </a:p>
        </p:txBody>
      </p:sp>
      <p:pic>
        <p:nvPicPr>
          <p:cNvPr id="10" name="图片 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54497" y="338129"/>
            <a:ext cx="2558660" cy="3946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40000">
                                          <p:cBhvr additive="base">
                                            <p:cTn id="11"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亚马逊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42069" y="2366962"/>
            <a:ext cx="4049931" cy="210031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022475" y="1225762"/>
            <a:ext cx="5877219" cy="5219506"/>
          </a:xfrm>
          <a:prstGeom prst="rect">
            <a:avLst/>
          </a:prstGeom>
          <a:noFill/>
        </p:spPr>
        <p:txBody>
          <a:bodyPr wrap="square" rtlCol="0">
            <a:spAutoFit/>
          </a:bodyPr>
          <a:lstStyle/>
          <a:p>
            <a:pPr algn="just" defTabSz="913765">
              <a:lnSpc>
                <a:spcPct val="150000"/>
              </a:lnSpc>
              <a:buClr>
                <a:srgbClr val="F79646">
                  <a:lumMod val="75000"/>
                </a:srgbClr>
              </a:buClr>
              <a:defRPr/>
            </a:pP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算法和数据的共同作用</a:t>
            </a:r>
            <a:endParaRPr lang="en-US" altLang="zh-CN" sz="1600" b="1" u="sng"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欧委会于</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2019</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年对美国某大型电商平台启动反垄断调查，并且与</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2020</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11</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月出具了初步的调查结论：</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调查人员对该平台欧洲市场的订单进行取样调查，发现该平台</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从第三方卖家获取相关的交易数据，并且将这些数据用于培育亚马逊自己的算法系统</a:t>
            </a:r>
            <a:endParaRPr lang="en-US" altLang="zh-CN" sz="1600" b="1" dirty="0">
              <a:solidFill>
                <a:schemeClr val="accent6">
                  <a:lumMod val="75000"/>
                </a:scheme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chemeClr val="tx2">
                    <a:lumMod val="75000"/>
                  </a:schemeClr>
                </a:solidFill>
                <a:latin typeface="微软雅黑" panose="020B0503020204020204" pitchFamily="34" charset="-122"/>
                <a:ea typeface="微软雅黑" panose="020B0503020204020204" pitchFamily="34" charset="-122"/>
              </a:rPr>
              <a:t>该平台能够收集每一笔订单的详细数据，包括物流信息，消费者的评价等。</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通过算法的不断优化，该平台可以优化自己的产品推荐、供应链管理等。</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欧委会认为，该平台</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扮演了“参赛选手”和“裁判员”的双重角色</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增加了自己的竞争优势</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，导致平台上第三方卖家处于劣势，破坏了公平竞争环境。</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关键事实：该平台自有商品仅占</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10%</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，却贡献了整个平台销售额的</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50%</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5"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美国某电商平台案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欧委会调查</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age_en"/>
          <p:cNvPicPr/>
          <p:nvPr/>
        </p:nvPicPr>
        <p:blipFill>
          <a:blip r:embed="rId1">
            <a:extLst>
              <a:ext uri="{28A0092B-C50C-407E-A947-70E740481C1C}">
                <a14:useLocalDpi xmlns:a14="http://schemas.microsoft.com/office/drawing/2010/main" val="0"/>
              </a:ext>
            </a:extLst>
          </a:blip>
          <a:srcRect/>
          <a:stretch>
            <a:fillRect/>
          </a:stretch>
        </p:blipFill>
        <p:spPr bwMode="auto">
          <a:xfrm>
            <a:off x="1061433" y="1877961"/>
            <a:ext cx="5919470" cy="3451123"/>
          </a:xfrm>
          <a:prstGeom prst="rect">
            <a:avLst/>
          </a:prstGeom>
          <a:noFill/>
          <a:ln>
            <a:noFill/>
          </a:ln>
        </p:spPr>
      </p:pic>
      <p:graphicFrame>
        <p:nvGraphicFramePr>
          <p:cNvPr id="4" name="图示 3"/>
          <p:cNvGraphicFramePr/>
          <p:nvPr/>
        </p:nvGraphicFramePr>
        <p:xfrm>
          <a:off x="6318864" y="1712803"/>
          <a:ext cx="6187768" cy="389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谷歌案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欧委会处罚决定</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9456" y="1838630"/>
            <a:ext cx="5877219" cy="3742178"/>
          </a:xfrm>
          <a:prstGeom prst="rect">
            <a:avLst/>
          </a:prstGeom>
          <a:noFill/>
        </p:spPr>
        <p:txBody>
          <a:bodyPr wrap="square" rtlCol="0">
            <a:spAutoFit/>
          </a:bodyPr>
          <a:lstStyle/>
          <a:p>
            <a:pPr algn="just" defTabSz="913765">
              <a:lnSpc>
                <a:spcPct val="150000"/>
              </a:lnSpc>
              <a:buClr>
                <a:srgbClr val="F79646">
                  <a:lumMod val="75000"/>
                </a:srgbClr>
              </a:buClr>
              <a:defRPr/>
            </a:pP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算法和数据的共同作用：</a:t>
            </a:r>
            <a:endParaRPr lang="en-US" altLang="zh-CN" sz="1600" b="1" u="sng"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2017</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6</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27</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日，欧盟委员会向谷歌下达处罚公告，认定谷歌利用其在</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搜索引擎市场的支配地位</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，在搜索结果中优待自己的购物比较服务，排挤竞争对手，损害消费者利益，违反了欧盟竞争法，谷歌被处以高达</a:t>
            </a:r>
            <a:r>
              <a:rPr lang="en-US" altLang="zh-CN" sz="1600" b="1" dirty="0">
                <a:solidFill>
                  <a:schemeClr val="accent6">
                    <a:lumMod val="75000"/>
                  </a:schemeClr>
                </a:solidFill>
                <a:latin typeface="微软雅黑" panose="020B0503020204020204" pitchFamily="34" charset="-122"/>
                <a:ea typeface="微软雅黑" panose="020B0503020204020204" pitchFamily="34" charset="-122"/>
              </a:rPr>
              <a:t>24.2</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亿欧元</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的巨额罚款。</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欧委会调查认为，谷歌采用先进的算法，在</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搜索结果中歧视第三方卖家，并且将谷歌自己的产品优先显示</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，极大地减损了第三方卖家的客流量。</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3765">
              <a:lnSpc>
                <a:spcPct val="150000"/>
              </a:lnSpc>
              <a:buClr>
                <a:srgbClr val="F79646">
                  <a:lumMod val="75000"/>
                </a:srgbClr>
              </a:buClr>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欧委会认定谷歌的算法起到了排除限制竞争的效果，且谷歌没有提供足够的正当理由。</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1026" name="Picture 2" descr="Google shopping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91600" y="2573748"/>
            <a:ext cx="32004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谷歌案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欧委会处罚决定</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818836" y="1805733"/>
            <a:ext cx="9384253" cy="3246536"/>
          </a:xfrm>
          <a:prstGeom prst="homePlate">
            <a:avLst/>
          </a:prstGeom>
          <a:solidFill>
            <a:srgbClr val="3278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096834" y="3076405"/>
            <a:ext cx="1349663" cy="830997"/>
          </a:xfrm>
          <a:prstGeom prst="rect">
            <a:avLst/>
          </a:prstGeom>
          <a:noFill/>
        </p:spPr>
        <p:txBody>
          <a:bodyPr wrap="square" rtlCol="0">
            <a:spAutoFit/>
          </a:bodyPr>
          <a:lstStyle/>
          <a:p>
            <a:pPr algn="ctr" defTabSz="1219200"/>
            <a:r>
              <a:rPr lang="en-US" altLang="zh-CN" sz="48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48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5231342" y="2937905"/>
            <a:ext cx="6900029" cy="1107996"/>
          </a:xfrm>
          <a:prstGeom prst="rect">
            <a:avLst/>
          </a:prstGeom>
        </p:spPr>
        <p:txBody>
          <a:bodyPr wrap="square" lIns="0" tIns="0" rIns="0" bIns="0">
            <a:spAutoFit/>
          </a:bodyPr>
          <a:lstStyle/>
          <a:p>
            <a:pPr algn="ctr" defTabSz="1219200"/>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德国</a:t>
            </a:r>
            <a:r>
              <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Facebook</a:t>
            </a:r>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案</a:t>
            </a:r>
            <a:endPar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9200"/>
            <a:r>
              <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数据保护与反垄断的交叉</a:t>
            </a:r>
            <a:endPar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16"/>
          <p:cNvSpPr/>
          <p:nvPr/>
        </p:nvSpPr>
        <p:spPr>
          <a:xfrm>
            <a:off x="2" y="610168"/>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B32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Calibri" panose="020F0502020204030204"/>
              <a:ea typeface="宋体" panose="02010600030101010101" pitchFamily="2" charset="-122"/>
            </a:endParaRPr>
          </a:p>
        </p:txBody>
      </p:sp>
      <p:pic>
        <p:nvPicPr>
          <p:cNvPr id="10" name="图片 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54497" y="338129"/>
            <a:ext cx="2558660" cy="3946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40000">
                                          <p:cBhvr additive="base">
                                            <p:cTn id="11"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6102351" y="2301877"/>
            <a:ext cx="1263651" cy="1401233"/>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121920" tIns="60960" rIns="121920" bIns="60960" numCol="1" anchor="t" anchorCtr="0" compatLnSpc="1"/>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 name="Freeform 7"/>
          <p:cNvSpPr/>
          <p:nvPr/>
        </p:nvSpPr>
        <p:spPr bwMode="auto">
          <a:xfrm>
            <a:off x="5960535" y="3576110"/>
            <a:ext cx="1405467" cy="1259417"/>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121920" tIns="60960" rIns="121920" bIns="60960" numCol="1" anchor="t" anchorCtr="0" compatLnSpc="1"/>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 name="Freeform 8"/>
          <p:cNvSpPr/>
          <p:nvPr/>
        </p:nvSpPr>
        <p:spPr bwMode="auto">
          <a:xfrm>
            <a:off x="4826001" y="3434293"/>
            <a:ext cx="1263651" cy="1401233"/>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121920" tIns="60960" rIns="121920" bIns="60960" numCol="1" anchor="t" anchorCtr="0" compatLnSpc="1"/>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 name="Freeform 9"/>
          <p:cNvSpPr/>
          <p:nvPr/>
        </p:nvSpPr>
        <p:spPr bwMode="auto">
          <a:xfrm>
            <a:off x="4826001" y="2301877"/>
            <a:ext cx="1405467" cy="1259417"/>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defTabSz="1219200">
              <a:defRPr/>
            </a:pPr>
            <a:endParaRPr lang="zh-CN" altLang="en-US" sz="2400" dirty="0">
              <a:solidFill>
                <a:prstClr val="black"/>
              </a:solidFill>
              <a:latin typeface="Calibri" panose="020F0502020204030204"/>
              <a:ea typeface="宋体" panose="02010600030101010101" pitchFamily="2" charset="-122"/>
            </a:endParaRPr>
          </a:p>
        </p:txBody>
      </p:sp>
      <p:sp>
        <p:nvSpPr>
          <p:cNvPr id="12" name="TextBox 12"/>
          <p:cNvSpPr txBox="1"/>
          <p:nvPr/>
        </p:nvSpPr>
        <p:spPr>
          <a:xfrm>
            <a:off x="5126487" y="2636419"/>
            <a:ext cx="288862" cy="338554"/>
          </a:xfrm>
          <a:prstGeom prst="rect">
            <a:avLst/>
          </a:prstGeom>
          <a:noFill/>
        </p:spPr>
        <p:txBody>
          <a:bodyPr wrap="none" rtlCol="0">
            <a:spAutoFit/>
          </a:bodyPr>
          <a:lstStyle/>
          <a:p>
            <a:pPr defTabSz="1219200">
              <a:defRPr/>
            </a:pPr>
            <a:r>
              <a:rPr lang="en-US" altLang="zh-CN" sz="1600" dirty="0">
                <a:solidFill>
                  <a:prstClr val="white"/>
                </a:solidFill>
                <a:latin typeface="Calibri" panose="020F0502020204030204"/>
                <a:ea typeface="宋体" panose="02010600030101010101" pitchFamily="2" charset="-122"/>
              </a:rPr>
              <a:t>1</a:t>
            </a:r>
            <a:endParaRPr lang="zh-CN" altLang="en-US" sz="1600" dirty="0">
              <a:solidFill>
                <a:prstClr val="white"/>
              </a:solidFill>
              <a:latin typeface="Calibri" panose="020F0502020204030204"/>
              <a:ea typeface="宋体" panose="02010600030101010101" pitchFamily="2" charset="-122"/>
            </a:endParaRPr>
          </a:p>
        </p:txBody>
      </p:sp>
      <p:sp>
        <p:nvSpPr>
          <p:cNvPr id="13" name="TextBox 13"/>
          <p:cNvSpPr txBox="1"/>
          <p:nvPr/>
        </p:nvSpPr>
        <p:spPr>
          <a:xfrm>
            <a:off x="6707636" y="2636419"/>
            <a:ext cx="288862" cy="338554"/>
          </a:xfrm>
          <a:prstGeom prst="rect">
            <a:avLst/>
          </a:prstGeom>
          <a:noFill/>
        </p:spPr>
        <p:txBody>
          <a:bodyPr wrap="none" rtlCol="0">
            <a:spAutoFit/>
          </a:bodyPr>
          <a:lstStyle/>
          <a:p>
            <a:pPr defTabSz="1219200">
              <a:defRPr/>
            </a:pPr>
            <a:r>
              <a:rPr lang="en-US" altLang="zh-CN" sz="1600" dirty="0">
                <a:solidFill>
                  <a:prstClr val="white"/>
                </a:solidFill>
                <a:latin typeface="Calibri" panose="020F0502020204030204"/>
                <a:ea typeface="宋体" panose="02010600030101010101" pitchFamily="2" charset="-122"/>
              </a:rPr>
              <a:t>3</a:t>
            </a:r>
            <a:endParaRPr lang="zh-CN" altLang="en-US" sz="1600" dirty="0">
              <a:solidFill>
                <a:prstClr val="white"/>
              </a:solidFill>
              <a:latin typeface="Calibri" panose="020F0502020204030204"/>
              <a:ea typeface="宋体" panose="02010600030101010101" pitchFamily="2" charset="-122"/>
            </a:endParaRPr>
          </a:p>
        </p:txBody>
      </p:sp>
      <p:sp>
        <p:nvSpPr>
          <p:cNvPr id="14" name="TextBox 14"/>
          <p:cNvSpPr txBox="1"/>
          <p:nvPr/>
        </p:nvSpPr>
        <p:spPr>
          <a:xfrm>
            <a:off x="5126487" y="4103270"/>
            <a:ext cx="288862" cy="338554"/>
          </a:xfrm>
          <a:prstGeom prst="rect">
            <a:avLst/>
          </a:prstGeom>
          <a:noFill/>
        </p:spPr>
        <p:txBody>
          <a:bodyPr wrap="none" rtlCol="0">
            <a:spAutoFit/>
          </a:bodyPr>
          <a:lstStyle/>
          <a:p>
            <a:pPr defTabSz="1219200">
              <a:defRPr/>
            </a:pPr>
            <a:r>
              <a:rPr lang="en-US" altLang="zh-CN" sz="1600" dirty="0">
                <a:solidFill>
                  <a:prstClr val="white"/>
                </a:solidFill>
                <a:latin typeface="Calibri" panose="020F0502020204030204"/>
                <a:ea typeface="宋体" panose="02010600030101010101" pitchFamily="2" charset="-122"/>
              </a:rPr>
              <a:t>2</a:t>
            </a:r>
            <a:endParaRPr lang="zh-CN" altLang="en-US" sz="1600" dirty="0">
              <a:solidFill>
                <a:prstClr val="white"/>
              </a:solidFill>
              <a:latin typeface="Calibri" panose="020F0502020204030204"/>
              <a:ea typeface="宋体" panose="02010600030101010101" pitchFamily="2" charset="-122"/>
            </a:endParaRPr>
          </a:p>
        </p:txBody>
      </p:sp>
      <p:sp>
        <p:nvSpPr>
          <p:cNvPr id="15" name="TextBox 15"/>
          <p:cNvSpPr txBox="1"/>
          <p:nvPr/>
        </p:nvSpPr>
        <p:spPr>
          <a:xfrm>
            <a:off x="6707636" y="4103270"/>
            <a:ext cx="288862" cy="338554"/>
          </a:xfrm>
          <a:prstGeom prst="rect">
            <a:avLst/>
          </a:prstGeom>
          <a:noFill/>
        </p:spPr>
        <p:txBody>
          <a:bodyPr wrap="none" rtlCol="0">
            <a:spAutoFit/>
          </a:bodyPr>
          <a:lstStyle/>
          <a:p>
            <a:pPr defTabSz="1219200">
              <a:defRPr/>
            </a:pPr>
            <a:r>
              <a:rPr lang="en-US" altLang="zh-CN" sz="1600" dirty="0">
                <a:solidFill>
                  <a:prstClr val="white"/>
                </a:solidFill>
                <a:latin typeface="Calibri" panose="020F0502020204030204"/>
                <a:ea typeface="宋体" panose="02010600030101010101" pitchFamily="2" charset="-122"/>
              </a:rPr>
              <a:t>4</a:t>
            </a:r>
            <a:endParaRPr lang="zh-CN" altLang="en-US" sz="1600" dirty="0">
              <a:solidFill>
                <a:prstClr val="white"/>
              </a:solidFill>
              <a:latin typeface="Calibri" panose="020F0502020204030204"/>
              <a:ea typeface="宋体" panose="02010600030101010101" pitchFamily="2" charset="-122"/>
            </a:endParaRPr>
          </a:p>
        </p:txBody>
      </p:sp>
      <p:sp>
        <p:nvSpPr>
          <p:cNvPr id="16" name="Rectangle 24"/>
          <p:cNvSpPr>
            <a:spLocks noChangeArrowheads="1"/>
          </p:cNvSpPr>
          <p:nvPr/>
        </p:nvSpPr>
        <p:spPr bwMode="auto">
          <a:xfrm>
            <a:off x="1296001" y="1827602"/>
            <a:ext cx="3198537" cy="11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公开数据与敏感信息</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美国某大型电商平台使用了从其系统内部获取的商业敏感信息。不过使用此类内部信息是否构成</a:t>
            </a: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当然违法</a:t>
            </a:r>
            <a:r>
              <a:rPr lang="zh-CN" altLang="en-US" sz="1400" dirty="0">
                <a:solidFill>
                  <a:prstClr val="white">
                    <a:lumMod val="50000"/>
                  </a:prstClr>
                </a:solidFill>
                <a:latin typeface="微软雅黑" panose="020B0503020204020204" pitchFamily="34" charset="-122"/>
                <a:ea typeface="微软雅黑" panose="020B0503020204020204" pitchFamily="34" charset="-122"/>
              </a:rPr>
              <a:t>？</a:t>
            </a:r>
            <a:endParaRPr lang="en-US" altLang="zh-CN" sz="1400" b="1" dirty="0">
              <a:solidFill>
                <a:srgbClr val="558ED5"/>
              </a:solidFill>
              <a:latin typeface="微软雅黑" panose="020B0503020204020204" pitchFamily="34" charset="-122"/>
              <a:ea typeface="微软雅黑" panose="020B0503020204020204" pitchFamily="34" charset="-122"/>
            </a:endParaRPr>
          </a:p>
        </p:txBody>
      </p:sp>
      <p:sp>
        <p:nvSpPr>
          <p:cNvPr id="17" name="Rectangle 24"/>
          <p:cNvSpPr>
            <a:spLocks noChangeArrowheads="1"/>
          </p:cNvSpPr>
          <p:nvPr/>
        </p:nvSpPr>
        <p:spPr bwMode="auto">
          <a:xfrm>
            <a:off x="1296001" y="3843712"/>
            <a:ext cx="3198537" cy="14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竞争优势与反竞争效果</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从自身的平台获取相关数据，从而改进了算法。这种行为或可被视为合理利用自身优势。利用</a:t>
            </a: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内部资源</a:t>
            </a:r>
            <a:r>
              <a:rPr lang="zh-CN" altLang="en-US" sz="1400" dirty="0">
                <a:solidFill>
                  <a:prstClr val="white">
                    <a:lumMod val="50000"/>
                  </a:prstClr>
                </a:solidFill>
                <a:latin typeface="微软雅黑" panose="020B0503020204020204" pitchFamily="34" charset="-122"/>
                <a:ea typeface="微软雅黑" panose="020B0503020204020204" pitchFamily="34" charset="-122"/>
              </a:rPr>
              <a:t>何时变成滥用支配地位？</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7728001" y="1827602"/>
            <a:ext cx="3198537" cy="14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数字平台的特殊性</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相较于一般的企业，数字平台似乎被课以更严格的标准。对于大型平台</a:t>
            </a: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使用内部数据，自我优待</a:t>
            </a:r>
            <a:r>
              <a:rPr lang="zh-CN" altLang="en-US" sz="1400" dirty="0">
                <a:solidFill>
                  <a:prstClr val="white">
                    <a:lumMod val="50000"/>
                  </a:prstClr>
                </a:solidFill>
                <a:latin typeface="微软雅黑" panose="020B0503020204020204" pitchFamily="34" charset="-122"/>
                <a:ea typeface="微软雅黑" panose="020B0503020204020204" pitchFamily="34" charset="-122"/>
              </a:rPr>
              <a:t>的行为，欧委会倾向于认定为存在滥用市场支配地位的风险。</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7728001" y="3843711"/>
            <a:ext cx="3198537" cy="14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垄断传导问题</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欧委会在披露的信息中，并未解释美国某大型电商平台滥用数据的行为损害了哪一相关市场，分析的重点依旧放在了</a:t>
            </a:r>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传导市场力量</a:t>
            </a:r>
            <a:endParaRPr lang="en-US" altLang="zh-CN" sz="14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1"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美国某电商平台</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&amp;</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谷歌案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分析与讨论</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2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15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2" presetClass="entr" presetSubtype="8" fill="hold" grpId="0" nodeType="withEffect" p14:presetBounceEnd="60000">
                                      <p:stCondLst>
                                        <p:cond delay="2000"/>
                                      </p:stCondLst>
                                      <p:childTnLst>
                                        <p:set>
                                          <p:cBhvr>
                                            <p:cTn id="18" dur="1" fill="hold">
                                              <p:stCondLst>
                                                <p:cond delay="0"/>
                                              </p:stCondLst>
                                            </p:cTn>
                                            <p:tgtEl>
                                              <p:spTgt spid="16"/>
                                            </p:tgtEl>
                                            <p:attrNameLst>
                                              <p:attrName>style.visibility</p:attrName>
                                            </p:attrNameLst>
                                          </p:cBhvr>
                                          <p:to>
                                            <p:strVal val="visible"/>
                                          </p:to>
                                        </p:set>
                                        <p:anim calcmode="lin" valueType="num" p14:bounceEnd="60000">
                                          <p:cBhvr additive="base">
                                            <p:cTn id="19"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53" presetClass="entr" presetSubtype="528" fill="hold" grpId="0" nodeType="withEffect">
                                      <p:stCondLst>
                                        <p:cond delay="2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anim calcmode="lin" valueType="num">
                                          <p:cBhvr>
                                            <p:cTn id="26" dur="500" fill="hold"/>
                                            <p:tgtEl>
                                              <p:spTgt spid="7"/>
                                            </p:tgtEl>
                                            <p:attrNameLst>
                                              <p:attrName>ppt_x</p:attrName>
                                            </p:attrNameLst>
                                          </p:cBhvr>
                                          <p:tavLst>
                                            <p:tav tm="0">
                                              <p:val>
                                                <p:fltVal val="0.5"/>
                                              </p:val>
                                            </p:tav>
                                            <p:tav tm="100000">
                                              <p:val>
                                                <p:strVal val="#ppt_x"/>
                                              </p:val>
                                            </p:tav>
                                          </p:tavLst>
                                        </p:anim>
                                        <p:anim calcmode="lin" valueType="num">
                                          <p:cBhvr>
                                            <p:cTn id="27" dur="500" fill="hold"/>
                                            <p:tgtEl>
                                              <p:spTgt spid="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3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2" presetClass="entr" presetSubtype="8" fill="hold" grpId="0" nodeType="withEffect" p14:presetBounceEnd="60000">
                                      <p:stCondLst>
                                        <p:cond delay="2800"/>
                                      </p:stCondLst>
                                      <p:childTnLst>
                                        <p:set>
                                          <p:cBhvr>
                                            <p:cTn id="34" dur="1" fill="hold">
                                              <p:stCondLst>
                                                <p:cond delay="0"/>
                                              </p:stCondLst>
                                            </p:cTn>
                                            <p:tgtEl>
                                              <p:spTgt spid="17"/>
                                            </p:tgtEl>
                                            <p:attrNameLst>
                                              <p:attrName>style.visibility</p:attrName>
                                            </p:attrNameLst>
                                          </p:cBhvr>
                                          <p:to>
                                            <p:strVal val="visible"/>
                                          </p:to>
                                        </p:set>
                                        <p:anim calcmode="lin" valueType="num" p14:bounceEnd="60000">
                                          <p:cBhvr additive="base">
                                            <p:cTn id="35"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53" presetClass="entr" presetSubtype="528" fill="hold" grpId="0" nodeType="withEffect">
                                      <p:stCondLst>
                                        <p:cond delay="280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anim calcmode="lin" valueType="num">
                                          <p:cBhvr>
                                            <p:cTn id="42" dur="500" fill="hold"/>
                                            <p:tgtEl>
                                              <p:spTgt spid="5"/>
                                            </p:tgtEl>
                                            <p:attrNameLst>
                                              <p:attrName>ppt_x</p:attrName>
                                            </p:attrNameLst>
                                          </p:cBhvr>
                                          <p:tavLst>
                                            <p:tav tm="0">
                                              <p:val>
                                                <p:fltVal val="0.5"/>
                                              </p:val>
                                            </p:tav>
                                            <p:tav tm="100000">
                                              <p:val>
                                                <p:strVal val="#ppt_x"/>
                                              </p:val>
                                            </p:tav>
                                          </p:tavLst>
                                        </p:anim>
                                        <p:anim calcmode="lin" valueType="num">
                                          <p:cBhvr>
                                            <p:cTn id="43" dur="500" fill="hold"/>
                                            <p:tgtEl>
                                              <p:spTgt spid="5"/>
                                            </p:tgtEl>
                                            <p:attrNameLst>
                                              <p:attrName>ppt_y</p:attrName>
                                            </p:attrNameLst>
                                          </p:cBhvr>
                                          <p:tavLst>
                                            <p:tav tm="0">
                                              <p:val>
                                                <p:fltVal val="0.5"/>
                                              </p:val>
                                            </p:tav>
                                            <p:tav tm="100000">
                                              <p:val>
                                                <p:strVal val="#ppt_y"/>
                                              </p:val>
                                            </p:tav>
                                          </p:tavLst>
                                        </p:anim>
                                      </p:childTnLst>
                                    </p:cTn>
                                  </p:par>
                                  <p:par>
                                    <p:cTn id="44" presetID="53" presetClass="entr" presetSubtype="16" fill="hold" grpId="0" nodeType="withEffect">
                                      <p:stCondLst>
                                        <p:cond delay="31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2" presetClass="entr" presetSubtype="2" fill="hold" grpId="0" nodeType="withEffect" p14:presetBounceEnd="60000">
                                      <p:stCondLst>
                                        <p:cond delay="3600"/>
                                      </p:stCondLst>
                                      <p:childTnLst>
                                        <p:set>
                                          <p:cBhvr>
                                            <p:cTn id="50" dur="1" fill="hold">
                                              <p:stCondLst>
                                                <p:cond delay="0"/>
                                              </p:stCondLst>
                                            </p:cTn>
                                            <p:tgtEl>
                                              <p:spTgt spid="18"/>
                                            </p:tgtEl>
                                            <p:attrNameLst>
                                              <p:attrName>style.visibility</p:attrName>
                                            </p:attrNameLst>
                                          </p:cBhvr>
                                          <p:to>
                                            <p:strVal val="visible"/>
                                          </p:to>
                                        </p:set>
                                        <p:anim calcmode="lin" valueType="num" p14:bounceEnd="60000">
                                          <p:cBhvr additive="base">
                                            <p:cTn id="51" dur="5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53" presetClass="entr" presetSubtype="528" fill="hold" grpId="0" nodeType="withEffect">
                                      <p:stCondLst>
                                        <p:cond delay="36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anim calcmode="lin" valueType="num">
                                          <p:cBhvr>
                                            <p:cTn id="58" dur="500" fill="hold"/>
                                            <p:tgtEl>
                                              <p:spTgt spid="6"/>
                                            </p:tgtEl>
                                            <p:attrNameLst>
                                              <p:attrName>ppt_x</p:attrName>
                                            </p:attrNameLst>
                                          </p:cBhvr>
                                          <p:tavLst>
                                            <p:tav tm="0">
                                              <p:val>
                                                <p:fltVal val="0.5"/>
                                              </p:val>
                                            </p:tav>
                                            <p:tav tm="100000">
                                              <p:val>
                                                <p:strVal val="#ppt_x"/>
                                              </p:val>
                                            </p:tav>
                                          </p:tavLst>
                                        </p:anim>
                                        <p:anim calcmode="lin" valueType="num">
                                          <p:cBhvr>
                                            <p:cTn id="59" dur="500" fill="hold"/>
                                            <p:tgtEl>
                                              <p:spTgt spid="6"/>
                                            </p:tgtEl>
                                            <p:attrNameLst>
                                              <p:attrName>ppt_y</p:attrName>
                                            </p:attrNameLst>
                                          </p:cBhvr>
                                          <p:tavLst>
                                            <p:tav tm="0">
                                              <p:val>
                                                <p:fltVal val="0.5"/>
                                              </p:val>
                                            </p:tav>
                                            <p:tav tm="100000">
                                              <p:val>
                                                <p:strVal val="#ppt_y"/>
                                              </p:val>
                                            </p:tav>
                                          </p:tavLst>
                                        </p:anim>
                                      </p:childTnLst>
                                    </p:cTn>
                                  </p:par>
                                  <p:par>
                                    <p:cTn id="60" presetID="53" presetClass="entr" presetSubtype="16" fill="hold" grpId="0" nodeType="withEffect">
                                      <p:stCondLst>
                                        <p:cond delay="390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2" presetClass="entr" presetSubtype="2" fill="hold" grpId="0" nodeType="withEffect" p14:presetBounceEnd="60000">
                                      <p:stCondLst>
                                        <p:cond delay="4400"/>
                                      </p:stCondLst>
                                      <p:childTnLst>
                                        <p:set>
                                          <p:cBhvr>
                                            <p:cTn id="66" dur="1" fill="hold">
                                              <p:stCondLst>
                                                <p:cond delay="0"/>
                                              </p:stCondLst>
                                            </p:cTn>
                                            <p:tgtEl>
                                              <p:spTgt spid="19"/>
                                            </p:tgtEl>
                                            <p:attrNameLst>
                                              <p:attrName>style.visibility</p:attrName>
                                            </p:attrNameLst>
                                          </p:cBhvr>
                                          <p:to>
                                            <p:strVal val="visible"/>
                                          </p:to>
                                        </p:set>
                                        <p:anim calcmode="lin" valueType="num" p14:bounceEnd="60000">
                                          <p:cBhvr additive="base">
                                            <p:cTn id="67"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19"/>
                                            </p:tgtEl>
                                            <p:attrNameLst>
                                              <p:attrName>ppt_y</p:attrName>
                                            </p:attrNameLst>
                                          </p:cBhvr>
                                          <p:tavLst>
                                            <p:tav tm="0">
                                              <p:val>
                                                <p:strVal val="#ppt_y"/>
                                              </p:val>
                                            </p:tav>
                                            <p:tav tm="100000">
                                              <p:val>
                                                <p:strVal val="#ppt_y"/>
                                              </p:val>
                                            </p:tav>
                                          </p:tavLst>
                                        </p:anim>
                                      </p:childTnLst>
                                    </p:cTn>
                                  </p:par>
                                  <p:par>
                                    <p:cTn id="69" presetID="47" presetClass="entr" presetSubtype="0" fill="hold" grpId="0" nodeType="withEffect">
                                      <p:stCondLst>
                                        <p:cond delay="7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00"/>
                                            <p:tgtEl>
                                              <p:spTgt spid="21"/>
                                            </p:tgtEl>
                                          </p:cBhvr>
                                        </p:animEffect>
                                        <p:anim calcmode="lin" valueType="num">
                                          <p:cBhvr>
                                            <p:cTn id="72" dur="300" fill="hold"/>
                                            <p:tgtEl>
                                              <p:spTgt spid="21"/>
                                            </p:tgtEl>
                                            <p:attrNameLst>
                                              <p:attrName>ppt_x</p:attrName>
                                            </p:attrNameLst>
                                          </p:cBhvr>
                                          <p:tavLst>
                                            <p:tav tm="0">
                                              <p:val>
                                                <p:strVal val="#ppt_x"/>
                                              </p:val>
                                            </p:tav>
                                            <p:tav tm="100000">
                                              <p:val>
                                                <p:strVal val="#ppt_x"/>
                                              </p:val>
                                            </p:tav>
                                          </p:tavLst>
                                        </p:anim>
                                        <p:anim calcmode="lin" valueType="num">
                                          <p:cBhvr>
                                            <p:cTn id="73" dur="3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p:bldP spid="13" grpId="0"/>
          <p:bldP spid="14" grpId="0"/>
          <p:bldP spid="15" grpId="0"/>
          <p:bldP spid="16" grpId="0"/>
          <p:bldP spid="17" grpId="0"/>
          <p:bldP spid="18" grpId="0"/>
          <p:bldP spid="19"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2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15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53" presetClass="entr" presetSubtype="528" fill="hold" grpId="0" nodeType="withEffect">
                                      <p:stCondLst>
                                        <p:cond delay="2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anim calcmode="lin" valueType="num">
                                          <p:cBhvr>
                                            <p:cTn id="26" dur="500" fill="hold"/>
                                            <p:tgtEl>
                                              <p:spTgt spid="7"/>
                                            </p:tgtEl>
                                            <p:attrNameLst>
                                              <p:attrName>ppt_x</p:attrName>
                                            </p:attrNameLst>
                                          </p:cBhvr>
                                          <p:tavLst>
                                            <p:tav tm="0">
                                              <p:val>
                                                <p:fltVal val="0.5"/>
                                              </p:val>
                                            </p:tav>
                                            <p:tav tm="100000">
                                              <p:val>
                                                <p:strVal val="#ppt_x"/>
                                              </p:val>
                                            </p:tav>
                                          </p:tavLst>
                                        </p:anim>
                                        <p:anim calcmode="lin" valueType="num">
                                          <p:cBhvr>
                                            <p:cTn id="27" dur="500" fill="hold"/>
                                            <p:tgtEl>
                                              <p:spTgt spid="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3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2" presetClass="entr" presetSubtype="8" fill="hold" grpId="0" nodeType="withEffect">
                                      <p:stCondLst>
                                        <p:cond delay="28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53" presetClass="entr" presetSubtype="528" fill="hold" grpId="0" nodeType="withEffect">
                                      <p:stCondLst>
                                        <p:cond delay="280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anim calcmode="lin" valueType="num">
                                          <p:cBhvr>
                                            <p:cTn id="42" dur="500" fill="hold"/>
                                            <p:tgtEl>
                                              <p:spTgt spid="5"/>
                                            </p:tgtEl>
                                            <p:attrNameLst>
                                              <p:attrName>ppt_x</p:attrName>
                                            </p:attrNameLst>
                                          </p:cBhvr>
                                          <p:tavLst>
                                            <p:tav tm="0">
                                              <p:val>
                                                <p:fltVal val="0.5"/>
                                              </p:val>
                                            </p:tav>
                                            <p:tav tm="100000">
                                              <p:val>
                                                <p:strVal val="#ppt_x"/>
                                              </p:val>
                                            </p:tav>
                                          </p:tavLst>
                                        </p:anim>
                                        <p:anim calcmode="lin" valueType="num">
                                          <p:cBhvr>
                                            <p:cTn id="43" dur="500" fill="hold"/>
                                            <p:tgtEl>
                                              <p:spTgt spid="5"/>
                                            </p:tgtEl>
                                            <p:attrNameLst>
                                              <p:attrName>ppt_y</p:attrName>
                                            </p:attrNameLst>
                                          </p:cBhvr>
                                          <p:tavLst>
                                            <p:tav tm="0">
                                              <p:val>
                                                <p:fltVal val="0.5"/>
                                              </p:val>
                                            </p:tav>
                                            <p:tav tm="100000">
                                              <p:val>
                                                <p:strVal val="#ppt_y"/>
                                              </p:val>
                                            </p:tav>
                                          </p:tavLst>
                                        </p:anim>
                                      </p:childTnLst>
                                    </p:cTn>
                                  </p:par>
                                  <p:par>
                                    <p:cTn id="44" presetID="53" presetClass="entr" presetSubtype="16" fill="hold" grpId="0" nodeType="withEffect">
                                      <p:stCondLst>
                                        <p:cond delay="31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2" presetClass="entr" presetSubtype="2" fill="hold" grpId="0" nodeType="withEffect">
                                      <p:stCondLst>
                                        <p:cond delay="36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53" presetClass="entr" presetSubtype="528" fill="hold" grpId="0" nodeType="withEffect">
                                      <p:stCondLst>
                                        <p:cond delay="36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anim calcmode="lin" valueType="num">
                                          <p:cBhvr>
                                            <p:cTn id="58" dur="500" fill="hold"/>
                                            <p:tgtEl>
                                              <p:spTgt spid="6"/>
                                            </p:tgtEl>
                                            <p:attrNameLst>
                                              <p:attrName>ppt_x</p:attrName>
                                            </p:attrNameLst>
                                          </p:cBhvr>
                                          <p:tavLst>
                                            <p:tav tm="0">
                                              <p:val>
                                                <p:fltVal val="0.5"/>
                                              </p:val>
                                            </p:tav>
                                            <p:tav tm="100000">
                                              <p:val>
                                                <p:strVal val="#ppt_x"/>
                                              </p:val>
                                            </p:tav>
                                          </p:tavLst>
                                        </p:anim>
                                        <p:anim calcmode="lin" valueType="num">
                                          <p:cBhvr>
                                            <p:cTn id="59" dur="500" fill="hold"/>
                                            <p:tgtEl>
                                              <p:spTgt spid="6"/>
                                            </p:tgtEl>
                                            <p:attrNameLst>
                                              <p:attrName>ppt_y</p:attrName>
                                            </p:attrNameLst>
                                          </p:cBhvr>
                                          <p:tavLst>
                                            <p:tav tm="0">
                                              <p:val>
                                                <p:fltVal val="0.5"/>
                                              </p:val>
                                            </p:tav>
                                            <p:tav tm="100000">
                                              <p:val>
                                                <p:strVal val="#ppt_y"/>
                                              </p:val>
                                            </p:tav>
                                          </p:tavLst>
                                        </p:anim>
                                      </p:childTnLst>
                                    </p:cTn>
                                  </p:par>
                                  <p:par>
                                    <p:cTn id="60" presetID="53" presetClass="entr" presetSubtype="16" fill="hold" grpId="0" nodeType="withEffect">
                                      <p:stCondLst>
                                        <p:cond delay="390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2" presetClass="entr" presetSubtype="2" fill="hold" grpId="0" nodeType="withEffect">
                                      <p:stCondLst>
                                        <p:cond delay="440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par>
                                    <p:cTn id="69" presetID="47" presetClass="entr" presetSubtype="0" fill="hold" grpId="0" nodeType="withEffect">
                                      <p:stCondLst>
                                        <p:cond delay="7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00"/>
                                            <p:tgtEl>
                                              <p:spTgt spid="21"/>
                                            </p:tgtEl>
                                          </p:cBhvr>
                                        </p:animEffect>
                                        <p:anim calcmode="lin" valueType="num">
                                          <p:cBhvr>
                                            <p:cTn id="72" dur="300" fill="hold"/>
                                            <p:tgtEl>
                                              <p:spTgt spid="21"/>
                                            </p:tgtEl>
                                            <p:attrNameLst>
                                              <p:attrName>ppt_x</p:attrName>
                                            </p:attrNameLst>
                                          </p:cBhvr>
                                          <p:tavLst>
                                            <p:tav tm="0">
                                              <p:val>
                                                <p:strVal val="#ppt_x"/>
                                              </p:val>
                                            </p:tav>
                                            <p:tav tm="100000">
                                              <p:val>
                                                <p:strVal val="#ppt_x"/>
                                              </p:val>
                                            </p:tav>
                                          </p:tavLst>
                                        </p:anim>
                                        <p:anim calcmode="lin" valueType="num">
                                          <p:cBhvr>
                                            <p:cTn id="73" dur="3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p:bldP spid="13" grpId="0"/>
          <p:bldP spid="14" grpId="0"/>
          <p:bldP spid="15" grpId="0"/>
          <p:bldP spid="16" grpId="0"/>
          <p:bldP spid="17" grpId="0"/>
          <p:bldP spid="18" grpId="0"/>
          <p:bldP spid="19" grpId="0"/>
          <p:bldP spid="2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49764" y="1820853"/>
            <a:ext cx="3452168" cy="3469835"/>
            <a:chOff x="5566133" y="1271866"/>
            <a:chExt cx="3407569" cy="3642122"/>
          </a:xfrm>
        </p:grpSpPr>
        <p:sp>
          <p:nvSpPr>
            <p:cNvPr id="11" name="MH_Other_1"/>
            <p:cNvSpPr/>
            <p:nvPr>
              <p:custDataLst>
                <p:tags r:id="rId1"/>
              </p:custDataLst>
            </p:nvPr>
          </p:nvSpPr>
          <p:spPr bwMode="auto">
            <a:xfrm>
              <a:off x="5566133" y="1271866"/>
              <a:ext cx="3152775" cy="3642122"/>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rgbClr val="F5F5F5"/>
            </a:solidFill>
            <a:ln>
              <a:noFill/>
            </a:ln>
            <a:effectLst>
              <a:outerShdw blurRad="228600" sx="102000" sy="102000" algn="ctr" rotWithShape="0">
                <a:prstClr val="black">
                  <a:alpha val="28000"/>
                </a:prstClr>
              </a:outerShdw>
            </a:effectLst>
          </p:spPr>
          <p:txBody>
            <a:bodyPr/>
            <a:lstStyle/>
            <a:p>
              <a:pPr defTabSz="6096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 name="MH_Other_3"/>
            <p:cNvSpPr/>
            <p:nvPr>
              <p:custDataLst>
                <p:tags r:id="rId2"/>
              </p:custDataLst>
            </p:nvPr>
          </p:nvSpPr>
          <p:spPr bwMode="auto">
            <a:xfrm>
              <a:off x="7936668" y="2493447"/>
              <a:ext cx="486965" cy="217885"/>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chemeClr val="accent3">
                <a:lumMod val="50000"/>
              </a:schemeClr>
            </a:solidFill>
            <a:ln>
              <a:noFill/>
            </a:ln>
          </p:spPr>
          <p:txBody>
            <a:bodyPr/>
            <a:lstStyle/>
            <a:p>
              <a:pPr defTabSz="6096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MH_SubTitle_3"/>
            <p:cNvSpPr/>
            <p:nvPr>
              <p:custDataLst>
                <p:tags r:id="rId3"/>
              </p:custDataLst>
            </p:nvPr>
          </p:nvSpPr>
          <p:spPr bwMode="auto">
            <a:xfrm>
              <a:off x="7872374" y="2456538"/>
              <a:ext cx="1101328" cy="1272778"/>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accent3"/>
            </a:solidFill>
            <a:ln>
              <a:noFill/>
            </a:ln>
            <a:effectLst>
              <a:outerShdw blurRad="50800" dist="38100" dir="2700000" algn="tl" rotWithShape="0">
                <a:prstClr val="black">
                  <a:alpha val="40000"/>
                </a:prstClr>
              </a:outerShdw>
            </a:effectLst>
          </p:spPr>
          <p:txBody>
            <a:bodyPr bIns="395877" anchor="b" anchorCtr="1">
              <a:normAutofit lnSpcReduction="10000"/>
            </a:bodyPr>
            <a:lstStyle/>
            <a:p>
              <a:pPr algn="ctr" defTabSz="609600">
                <a:lnSpc>
                  <a:spcPct val="110000"/>
                </a:lnSpc>
                <a:defRPr/>
              </a:pPr>
              <a:endPar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609600">
                <a:lnSpc>
                  <a:spcPct val="110000"/>
                </a:lnSpc>
                <a:defRPr/>
              </a:pPr>
              <a:endPar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609600">
                <a:lnSpc>
                  <a:spcPct val="110000"/>
                </a:lnSpc>
                <a:defRPr/>
              </a:pPr>
              <a:endPar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609600">
                <a:lnSpc>
                  <a:spcPct val="110000"/>
                </a:lnSpc>
                <a:defRPr/>
              </a:pPr>
              <a:r>
                <a:rPr lang="zh-CN" altLang="en-US" sz="1400" b="1" dirty="0">
                  <a:solidFill>
                    <a:srgbClr val="FFFFFF"/>
                  </a:solidFill>
                  <a:latin typeface="微软雅黑" panose="020B0503020204020204" pitchFamily="34" charset="-122"/>
                  <a:ea typeface="微软雅黑" panose="020B0503020204020204" pitchFamily="34" charset="-122"/>
                </a:rPr>
                <a:t>轴辐式合谋</a:t>
              </a:r>
              <a:endParaRPr lang="en-US" altLang="zh-CN" sz="1400" b="1" dirty="0">
                <a:solidFill>
                  <a:srgbClr val="FFFFFF"/>
                </a:solidFill>
                <a:latin typeface="微软雅黑" panose="020B0503020204020204" pitchFamily="34" charset="-122"/>
                <a:ea typeface="微软雅黑" panose="020B0503020204020204" pitchFamily="34" charset="-122"/>
              </a:endParaRPr>
            </a:p>
          </p:txBody>
        </p:sp>
        <p:sp>
          <p:nvSpPr>
            <p:cNvPr id="16" name="MH_Other_4"/>
            <p:cNvSpPr/>
            <p:nvPr>
              <p:custDataLst>
                <p:tags r:id="rId4"/>
              </p:custDataLst>
            </p:nvPr>
          </p:nvSpPr>
          <p:spPr bwMode="auto">
            <a:xfrm>
              <a:off x="6016189" y="3603110"/>
              <a:ext cx="486966" cy="217885"/>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chemeClr val="accent2">
                <a:lumMod val="50000"/>
              </a:schemeClr>
            </a:solidFill>
            <a:ln>
              <a:noFill/>
            </a:ln>
          </p:spPr>
          <p:txBody>
            <a:bodyPr/>
            <a:lstStyle/>
            <a:p>
              <a:pPr defTabSz="6096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MH_SubTitle_5"/>
            <p:cNvSpPr/>
            <p:nvPr>
              <p:custDataLst>
                <p:tags r:id="rId5"/>
              </p:custDataLst>
            </p:nvPr>
          </p:nvSpPr>
          <p:spPr bwMode="auto">
            <a:xfrm>
              <a:off x="5950705" y="3565010"/>
              <a:ext cx="1102519" cy="1273969"/>
            </a:xfrm>
            <a:custGeom>
              <a:avLst/>
              <a:gdLst>
                <a:gd name="T0" fmla="*/ 0 w 1171"/>
                <a:gd name="T1" fmla="*/ 1273166 h 1352"/>
                <a:gd name="T2" fmla="*/ 0 w 1171"/>
                <a:gd name="T3" fmla="*/ 424389 h 1352"/>
                <a:gd name="T4" fmla="*/ 735774 w 1171"/>
                <a:gd name="T5" fmla="*/ 0 h 1352"/>
                <a:gd name="T6" fmla="*/ 1470293 w 1171"/>
                <a:gd name="T7" fmla="*/ 424389 h 1352"/>
                <a:gd name="T8" fmla="*/ 1470293 w 1171"/>
                <a:gd name="T9" fmla="*/ 1273166 h 1352"/>
                <a:gd name="T10" fmla="*/ 735774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6" y="0"/>
                  </a:lnTo>
                  <a:lnTo>
                    <a:pt x="1171" y="338"/>
                  </a:lnTo>
                  <a:lnTo>
                    <a:pt x="1171" y="1014"/>
                  </a:lnTo>
                  <a:lnTo>
                    <a:pt x="586" y="1352"/>
                  </a:lnTo>
                  <a:lnTo>
                    <a:pt x="0" y="101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395877"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lnSpc>
                  <a:spcPct val="110000"/>
                </a:lnSpc>
                <a:defRPr/>
              </a:pPr>
              <a:r>
                <a:rPr lang="zh-CN" altLang="en-US" sz="1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默示共谋</a:t>
              </a:r>
              <a:endParaRPr lang="en-US" altLang="zh-CN" sz="1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MH_Other_6"/>
            <p:cNvSpPr/>
            <p:nvPr>
              <p:custDataLst>
                <p:tags r:id="rId6"/>
              </p:custDataLst>
            </p:nvPr>
          </p:nvSpPr>
          <p:spPr bwMode="auto">
            <a:xfrm>
              <a:off x="6016189" y="1384976"/>
              <a:ext cx="486966" cy="216694"/>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chemeClr val="accent1">
                <a:lumMod val="50000"/>
              </a:schemeClr>
            </a:solidFill>
            <a:ln>
              <a:noFill/>
            </a:ln>
          </p:spPr>
          <p:txBody>
            <a:bodyPr/>
            <a:lstStyle/>
            <a:p>
              <a:pPr defTabSz="6096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 name="MH_SubTitle_1"/>
            <p:cNvSpPr/>
            <p:nvPr>
              <p:custDataLst>
                <p:tags r:id="rId7"/>
              </p:custDataLst>
            </p:nvPr>
          </p:nvSpPr>
          <p:spPr bwMode="auto">
            <a:xfrm>
              <a:off x="5950705" y="1346876"/>
              <a:ext cx="1102519" cy="1272778"/>
            </a:xfrm>
            <a:custGeom>
              <a:avLst/>
              <a:gdLst>
                <a:gd name="T0" fmla="*/ 0 w 1171"/>
                <a:gd name="T1" fmla="*/ 1273166 h 1352"/>
                <a:gd name="T2" fmla="*/ 0 w 1171"/>
                <a:gd name="T3" fmla="*/ 424389 h 1352"/>
                <a:gd name="T4" fmla="*/ 735774 w 1171"/>
                <a:gd name="T5" fmla="*/ 0 h 1352"/>
                <a:gd name="T6" fmla="*/ 1470293 w 1171"/>
                <a:gd name="T7" fmla="*/ 424389 h 1352"/>
                <a:gd name="T8" fmla="*/ 1470293 w 1171"/>
                <a:gd name="T9" fmla="*/ 1273166 h 1352"/>
                <a:gd name="T10" fmla="*/ 735774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6" y="0"/>
                  </a:lnTo>
                  <a:lnTo>
                    <a:pt x="1171" y="338"/>
                  </a:lnTo>
                  <a:lnTo>
                    <a:pt x="1171" y="1014"/>
                  </a:lnTo>
                  <a:lnTo>
                    <a:pt x="586" y="1352"/>
                  </a:lnTo>
                  <a:lnTo>
                    <a:pt x="0" y="1014"/>
                  </a:lnTo>
                  <a:close/>
                </a:path>
              </a:pathLst>
            </a:custGeom>
            <a:solidFill>
              <a:schemeClr val="accent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395877"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lnSpc>
                  <a:spcPct val="110000"/>
                </a:lnSpc>
                <a:defRPr/>
              </a:pPr>
              <a:r>
                <a:rPr lang="zh-CN" altLang="en-US" sz="1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明示共谋</a:t>
              </a:r>
              <a:endParaRPr lang="en-US" altLang="zh-CN" sz="1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MH_Other_7"/>
            <p:cNvSpPr/>
            <p:nvPr>
              <p:custDataLst>
                <p:tags r:id="rId8"/>
              </p:custDataLst>
            </p:nvPr>
          </p:nvSpPr>
          <p:spPr bwMode="auto">
            <a:xfrm>
              <a:off x="6016189" y="1384975"/>
              <a:ext cx="406250"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lumMod val="75000"/>
              </a:schemeClr>
            </a:solidFill>
            <a:ln>
              <a:noFill/>
            </a:ln>
          </p:spPr>
          <p:txBody>
            <a:bodyPr anchor="b" anchorCtr="1"/>
            <a:lstStyle/>
            <a:p>
              <a:pPr defTabSz="609600">
                <a:defRPr/>
              </a:pPr>
              <a:r>
                <a:rPr lang="en-US" altLang="zh-CN" sz="1200" dirty="0">
                  <a:solidFill>
                    <a:srgbClr val="FFFFFF"/>
                  </a:solidFill>
                  <a:latin typeface="微软雅黑" panose="020B0503020204020204" pitchFamily="34" charset="-122"/>
                  <a:ea typeface="微软雅黑" panose="020B0503020204020204" pitchFamily="34" charset="-122"/>
                </a:rPr>
                <a:t>01</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7" name="MH_Other_11"/>
            <p:cNvSpPr/>
            <p:nvPr>
              <p:custDataLst>
                <p:tags r:id="rId9"/>
              </p:custDataLst>
            </p:nvPr>
          </p:nvSpPr>
          <p:spPr bwMode="auto">
            <a:xfrm>
              <a:off x="6016189" y="3603109"/>
              <a:ext cx="500217"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lumMod val="75000"/>
              </a:schemeClr>
            </a:solidFill>
            <a:ln>
              <a:noFill/>
            </a:ln>
            <a:effectLst>
              <a:outerShdw blurRad="50800" dist="38100" dir="2700000" algn="tl" rotWithShape="0">
                <a:prstClr val="black">
                  <a:alpha val="40000"/>
                </a:prstClr>
              </a:outerShdw>
            </a:effectLst>
          </p:spPr>
          <p:txBody>
            <a:bodyPr anchor="b" anchorCtr="1"/>
            <a:lstStyle/>
            <a:p>
              <a:pPr defTabSz="609600">
                <a:defRPr/>
              </a:pPr>
              <a:r>
                <a:rPr lang="en-US" altLang="zh-CN" sz="1200" dirty="0">
                  <a:solidFill>
                    <a:srgbClr val="FFFFFF"/>
                  </a:solidFill>
                  <a:latin typeface="微软雅黑" panose="020B0503020204020204" pitchFamily="34" charset="-122"/>
                  <a:ea typeface="微软雅黑" panose="020B0503020204020204" pitchFamily="34" charset="-122"/>
                </a:rPr>
                <a:t>03</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9" name="MH_Other_13"/>
            <p:cNvSpPr/>
            <p:nvPr>
              <p:custDataLst>
                <p:tags r:id="rId10"/>
              </p:custDataLst>
            </p:nvPr>
          </p:nvSpPr>
          <p:spPr bwMode="auto">
            <a:xfrm>
              <a:off x="7936667" y="2493447"/>
              <a:ext cx="486965"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lumMod val="75000"/>
              </a:schemeClr>
            </a:solidFill>
            <a:ln>
              <a:noFill/>
            </a:ln>
          </p:spPr>
          <p:txBody>
            <a:bodyPr anchor="b" anchorCtr="1"/>
            <a:lstStyle/>
            <a:p>
              <a:pPr defTabSz="609600">
                <a:defRPr/>
              </a:pPr>
              <a:r>
                <a:rPr lang="en-US" altLang="zh-CN" sz="1200" dirty="0">
                  <a:solidFill>
                    <a:srgbClr val="FFFFFF"/>
                  </a:solidFill>
                  <a:latin typeface="微软雅黑" panose="020B0503020204020204" pitchFamily="34" charset="-122"/>
                  <a:ea typeface="微软雅黑" panose="020B0503020204020204" pitchFamily="34" charset="-122"/>
                </a:rPr>
                <a:t>02</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30" name="MH_Other_14"/>
            <p:cNvSpPr/>
            <p:nvPr>
              <p:custDataLst>
                <p:tags r:id="rId11"/>
              </p:custDataLst>
            </p:nvPr>
          </p:nvSpPr>
          <p:spPr bwMode="auto">
            <a:xfrm>
              <a:off x="6953211" y="2562503"/>
              <a:ext cx="377428" cy="467916"/>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zh-CN" altLang="en-US" sz="2800">
                <a:solidFill>
                  <a:prstClr val="black"/>
                </a:solidFill>
                <a:latin typeface="微软雅黑" panose="020B0503020204020204" pitchFamily="34" charset="-122"/>
                <a:ea typeface="微软雅黑" panose="020B0503020204020204" pitchFamily="34" charset="-122"/>
              </a:endParaRPr>
            </a:p>
          </p:txBody>
        </p:sp>
        <p:sp>
          <p:nvSpPr>
            <p:cNvPr id="31" name="MH_Other_15"/>
            <p:cNvSpPr/>
            <p:nvPr>
              <p:custDataLst>
                <p:tags r:id="rId12"/>
              </p:custDataLst>
            </p:nvPr>
          </p:nvSpPr>
          <p:spPr bwMode="auto">
            <a:xfrm>
              <a:off x="6765093" y="2649419"/>
              <a:ext cx="240506" cy="381000"/>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zh-CN" altLang="en-US" sz="2800">
                <a:solidFill>
                  <a:prstClr val="black"/>
                </a:solidFill>
                <a:latin typeface="微软雅黑" panose="020B0503020204020204" pitchFamily="34" charset="-122"/>
                <a:ea typeface="微软雅黑" panose="020B0503020204020204" pitchFamily="34" charset="-122"/>
              </a:endParaRPr>
            </a:p>
          </p:txBody>
        </p:sp>
        <p:sp>
          <p:nvSpPr>
            <p:cNvPr id="32" name="MH_Other_16"/>
            <p:cNvSpPr/>
            <p:nvPr>
              <p:custDataLst>
                <p:tags r:id="rId13"/>
              </p:custDataLst>
            </p:nvPr>
          </p:nvSpPr>
          <p:spPr bwMode="auto">
            <a:xfrm>
              <a:off x="7279442" y="2649419"/>
              <a:ext cx="241697" cy="381000"/>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zh-CN" altLang="en-US" sz="2800">
                <a:solidFill>
                  <a:prstClr val="black"/>
                </a:solidFill>
                <a:latin typeface="微软雅黑" panose="020B0503020204020204" pitchFamily="34" charset="-122"/>
                <a:ea typeface="微软雅黑" panose="020B0503020204020204" pitchFamily="34" charset="-122"/>
              </a:endParaRPr>
            </a:p>
          </p:txBody>
        </p:sp>
        <p:sp>
          <p:nvSpPr>
            <p:cNvPr id="33" name="MH_Other_17"/>
            <p:cNvSpPr/>
            <p:nvPr>
              <p:custDataLst>
                <p:tags r:id="rId14"/>
              </p:custDataLst>
            </p:nvPr>
          </p:nvSpPr>
          <p:spPr bwMode="auto">
            <a:xfrm>
              <a:off x="6774618" y="2562503"/>
              <a:ext cx="735806" cy="467916"/>
            </a:xfrm>
            <a:custGeom>
              <a:avLst/>
              <a:gdLst>
                <a:gd name="connsiteX0" fmla="*/ 787131 w 980661"/>
                <a:gd name="connsiteY0" fmla="*/ 114940 h 622772"/>
                <a:gd name="connsiteX1" fmla="*/ 905903 w 980661"/>
                <a:gd name="connsiteY1" fmla="*/ 233307 h 622772"/>
                <a:gd name="connsiteX2" fmla="*/ 829276 w 980661"/>
                <a:gd name="connsiteY2" fmla="*/ 344037 h 622772"/>
                <a:gd name="connsiteX3" fmla="*/ 859927 w 980661"/>
                <a:gd name="connsiteY3" fmla="*/ 344037 h 622772"/>
                <a:gd name="connsiteX4" fmla="*/ 974867 w 980661"/>
                <a:gd name="connsiteY4" fmla="*/ 534952 h 622772"/>
                <a:gd name="connsiteX5" fmla="*/ 959542 w 980661"/>
                <a:gd name="connsiteY5" fmla="*/ 622772 h 622772"/>
                <a:gd name="connsiteX6" fmla="*/ 821613 w 980661"/>
                <a:gd name="connsiteY6" fmla="*/ 622772 h 622772"/>
                <a:gd name="connsiteX7" fmla="*/ 790962 w 980661"/>
                <a:gd name="connsiteY7" fmla="*/ 382220 h 622772"/>
                <a:gd name="connsiteX8" fmla="*/ 821613 w 980661"/>
                <a:gd name="connsiteY8" fmla="*/ 351674 h 622772"/>
                <a:gd name="connsiteX9" fmla="*/ 756480 w 980661"/>
                <a:gd name="connsiteY9" fmla="*/ 351674 h 622772"/>
                <a:gd name="connsiteX10" fmla="*/ 783300 w 980661"/>
                <a:gd name="connsiteY10" fmla="*/ 382220 h 622772"/>
                <a:gd name="connsiteX11" fmla="*/ 756480 w 980661"/>
                <a:gd name="connsiteY11" fmla="*/ 622772 h 622772"/>
                <a:gd name="connsiteX12" fmla="*/ 721998 w 980661"/>
                <a:gd name="connsiteY12" fmla="*/ 622772 h 622772"/>
                <a:gd name="connsiteX13" fmla="*/ 733492 w 980661"/>
                <a:gd name="connsiteY13" fmla="*/ 512042 h 622772"/>
                <a:gd name="connsiteX14" fmla="*/ 725829 w 980661"/>
                <a:gd name="connsiteY14" fmla="*/ 481496 h 622772"/>
                <a:gd name="connsiteX15" fmla="*/ 679853 w 980661"/>
                <a:gd name="connsiteY15" fmla="*/ 359310 h 622772"/>
                <a:gd name="connsiteX16" fmla="*/ 718167 w 980661"/>
                <a:gd name="connsiteY16" fmla="*/ 344037 h 622772"/>
                <a:gd name="connsiteX17" fmla="*/ 748817 w 980661"/>
                <a:gd name="connsiteY17" fmla="*/ 344037 h 622772"/>
                <a:gd name="connsiteX18" fmla="*/ 672190 w 980661"/>
                <a:gd name="connsiteY18" fmla="*/ 233307 h 622772"/>
                <a:gd name="connsiteX19" fmla="*/ 787131 w 980661"/>
                <a:gd name="connsiteY19" fmla="*/ 114940 h 622772"/>
                <a:gd name="connsiteX20" fmla="*/ 192273 w 980661"/>
                <a:gd name="connsiteY20" fmla="*/ 114940 h 622772"/>
                <a:gd name="connsiteX21" fmla="*/ 306468 w 980661"/>
                <a:gd name="connsiteY21" fmla="*/ 233307 h 622772"/>
                <a:gd name="connsiteX22" fmla="*/ 230338 w 980661"/>
                <a:gd name="connsiteY22" fmla="*/ 344037 h 622772"/>
                <a:gd name="connsiteX23" fmla="*/ 260790 w 980661"/>
                <a:gd name="connsiteY23" fmla="*/ 344037 h 622772"/>
                <a:gd name="connsiteX24" fmla="*/ 298855 w 980661"/>
                <a:gd name="connsiteY24" fmla="*/ 359310 h 622772"/>
                <a:gd name="connsiteX25" fmla="*/ 253177 w 980661"/>
                <a:gd name="connsiteY25" fmla="*/ 481496 h 622772"/>
                <a:gd name="connsiteX26" fmla="*/ 245564 w 980661"/>
                <a:gd name="connsiteY26" fmla="*/ 512042 h 622772"/>
                <a:gd name="connsiteX27" fmla="*/ 256984 w 980661"/>
                <a:gd name="connsiteY27" fmla="*/ 622772 h 622772"/>
                <a:gd name="connsiteX28" fmla="*/ 222725 w 980661"/>
                <a:gd name="connsiteY28" fmla="*/ 622772 h 622772"/>
                <a:gd name="connsiteX29" fmla="*/ 196080 w 980661"/>
                <a:gd name="connsiteY29" fmla="*/ 382220 h 622772"/>
                <a:gd name="connsiteX30" fmla="*/ 222725 w 980661"/>
                <a:gd name="connsiteY30" fmla="*/ 351674 h 622772"/>
                <a:gd name="connsiteX31" fmla="*/ 158015 w 980661"/>
                <a:gd name="connsiteY31" fmla="*/ 351674 h 622772"/>
                <a:gd name="connsiteX32" fmla="*/ 188467 w 980661"/>
                <a:gd name="connsiteY32" fmla="*/ 382220 h 622772"/>
                <a:gd name="connsiteX33" fmla="*/ 158015 w 980661"/>
                <a:gd name="connsiteY33" fmla="*/ 622772 h 622772"/>
                <a:gd name="connsiteX34" fmla="*/ 20982 w 980661"/>
                <a:gd name="connsiteY34" fmla="*/ 622772 h 622772"/>
                <a:gd name="connsiteX35" fmla="*/ 5756 w 980661"/>
                <a:gd name="connsiteY35" fmla="*/ 534952 h 622772"/>
                <a:gd name="connsiteX36" fmla="*/ 119950 w 980661"/>
                <a:gd name="connsiteY36" fmla="*/ 344037 h 622772"/>
                <a:gd name="connsiteX37" fmla="*/ 150402 w 980661"/>
                <a:gd name="connsiteY37" fmla="*/ 344037 h 622772"/>
                <a:gd name="connsiteX38" fmla="*/ 74273 w 980661"/>
                <a:gd name="connsiteY38" fmla="*/ 233307 h 622772"/>
                <a:gd name="connsiteX39" fmla="*/ 192273 w 980661"/>
                <a:gd name="connsiteY39" fmla="*/ 114940 h 622772"/>
                <a:gd name="connsiteX40" fmla="*/ 489328 w 980661"/>
                <a:gd name="connsiteY40" fmla="*/ 0 h 622772"/>
                <a:gd name="connsiteX41" fmla="*/ 634318 w 980661"/>
                <a:gd name="connsiteY41" fmla="*/ 145186 h 622772"/>
                <a:gd name="connsiteX42" fmla="*/ 538930 w 980661"/>
                <a:gd name="connsiteY42" fmla="*/ 278910 h 622772"/>
                <a:gd name="connsiteX43" fmla="*/ 577085 w 980661"/>
                <a:gd name="connsiteY43" fmla="*/ 278910 h 622772"/>
                <a:gd name="connsiteX44" fmla="*/ 718260 w 980661"/>
                <a:gd name="connsiteY44" fmla="*/ 515793 h 622772"/>
                <a:gd name="connsiteX45" fmla="*/ 699182 w 980661"/>
                <a:gd name="connsiteY45" fmla="*/ 622772 h 622772"/>
                <a:gd name="connsiteX46" fmla="*/ 527483 w 980661"/>
                <a:gd name="connsiteY46" fmla="*/ 622772 h 622772"/>
                <a:gd name="connsiteX47" fmla="*/ 493144 w 980661"/>
                <a:gd name="connsiteY47" fmla="*/ 328579 h 622772"/>
                <a:gd name="connsiteX48" fmla="*/ 531299 w 980661"/>
                <a:gd name="connsiteY48" fmla="*/ 290372 h 622772"/>
                <a:gd name="connsiteX49" fmla="*/ 447358 w 980661"/>
                <a:gd name="connsiteY49" fmla="*/ 290372 h 622772"/>
                <a:gd name="connsiteX50" fmla="*/ 485513 w 980661"/>
                <a:gd name="connsiteY50" fmla="*/ 328579 h 622772"/>
                <a:gd name="connsiteX51" fmla="*/ 451173 w 980661"/>
                <a:gd name="connsiteY51" fmla="*/ 622772 h 622772"/>
                <a:gd name="connsiteX52" fmla="*/ 279475 w 980661"/>
                <a:gd name="connsiteY52" fmla="*/ 622772 h 622772"/>
                <a:gd name="connsiteX53" fmla="*/ 260397 w 980661"/>
                <a:gd name="connsiteY53" fmla="*/ 515793 h 622772"/>
                <a:gd name="connsiteX54" fmla="*/ 401571 w 980661"/>
                <a:gd name="connsiteY54" fmla="*/ 278910 h 622772"/>
                <a:gd name="connsiteX55" fmla="*/ 439726 w 980661"/>
                <a:gd name="connsiteY55" fmla="*/ 278910 h 622772"/>
                <a:gd name="connsiteX56" fmla="*/ 344338 w 980661"/>
                <a:gd name="connsiteY56" fmla="*/ 145186 h 622772"/>
                <a:gd name="connsiteX57" fmla="*/ 489328 w 980661"/>
                <a:gd name="connsiteY57" fmla="*/ 0 h 6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80661" h="622772">
                  <a:moveTo>
                    <a:pt x="787131" y="114940"/>
                  </a:moveTo>
                  <a:cubicBezTo>
                    <a:pt x="852264" y="114940"/>
                    <a:pt x="905903" y="168396"/>
                    <a:pt x="905903" y="233307"/>
                  </a:cubicBezTo>
                  <a:cubicBezTo>
                    <a:pt x="905903" y="282945"/>
                    <a:pt x="871421" y="324946"/>
                    <a:pt x="829276" y="344037"/>
                  </a:cubicBezTo>
                  <a:cubicBezTo>
                    <a:pt x="829276" y="344037"/>
                    <a:pt x="829276" y="344037"/>
                    <a:pt x="859927" y="344037"/>
                  </a:cubicBezTo>
                  <a:cubicBezTo>
                    <a:pt x="921228" y="344037"/>
                    <a:pt x="959542" y="496769"/>
                    <a:pt x="974867" y="534952"/>
                  </a:cubicBezTo>
                  <a:cubicBezTo>
                    <a:pt x="994024" y="592226"/>
                    <a:pt x="959542" y="622772"/>
                    <a:pt x="959542" y="622772"/>
                  </a:cubicBezTo>
                  <a:cubicBezTo>
                    <a:pt x="959542" y="622772"/>
                    <a:pt x="959542" y="622772"/>
                    <a:pt x="821613" y="622772"/>
                  </a:cubicBezTo>
                  <a:cubicBezTo>
                    <a:pt x="821613" y="622772"/>
                    <a:pt x="821613" y="622772"/>
                    <a:pt x="790962" y="382220"/>
                  </a:cubicBezTo>
                  <a:cubicBezTo>
                    <a:pt x="790962" y="382220"/>
                    <a:pt x="790962" y="382220"/>
                    <a:pt x="821613" y="351674"/>
                  </a:cubicBezTo>
                  <a:cubicBezTo>
                    <a:pt x="821613" y="351674"/>
                    <a:pt x="821613" y="351674"/>
                    <a:pt x="756480" y="351674"/>
                  </a:cubicBezTo>
                  <a:cubicBezTo>
                    <a:pt x="756480" y="351674"/>
                    <a:pt x="756480" y="351674"/>
                    <a:pt x="783300" y="382220"/>
                  </a:cubicBezTo>
                  <a:cubicBezTo>
                    <a:pt x="783300" y="382220"/>
                    <a:pt x="783300" y="382220"/>
                    <a:pt x="756480" y="622772"/>
                  </a:cubicBezTo>
                  <a:cubicBezTo>
                    <a:pt x="756480" y="622772"/>
                    <a:pt x="756480" y="622772"/>
                    <a:pt x="721998" y="622772"/>
                  </a:cubicBezTo>
                  <a:cubicBezTo>
                    <a:pt x="737323" y="603681"/>
                    <a:pt x="756480" y="565498"/>
                    <a:pt x="733492" y="512042"/>
                  </a:cubicBezTo>
                  <a:cubicBezTo>
                    <a:pt x="733492" y="504405"/>
                    <a:pt x="729661" y="492950"/>
                    <a:pt x="725829" y="481496"/>
                  </a:cubicBezTo>
                  <a:cubicBezTo>
                    <a:pt x="714335" y="447131"/>
                    <a:pt x="699010" y="401312"/>
                    <a:pt x="679853" y="359310"/>
                  </a:cubicBezTo>
                  <a:cubicBezTo>
                    <a:pt x="691347" y="347856"/>
                    <a:pt x="702841" y="344037"/>
                    <a:pt x="718167" y="344037"/>
                  </a:cubicBezTo>
                  <a:cubicBezTo>
                    <a:pt x="718167" y="344037"/>
                    <a:pt x="718167" y="344037"/>
                    <a:pt x="748817" y="344037"/>
                  </a:cubicBezTo>
                  <a:cubicBezTo>
                    <a:pt x="702841" y="324946"/>
                    <a:pt x="672190" y="282945"/>
                    <a:pt x="672190" y="233307"/>
                  </a:cubicBezTo>
                  <a:cubicBezTo>
                    <a:pt x="672190" y="168396"/>
                    <a:pt x="721998" y="114940"/>
                    <a:pt x="787131" y="114940"/>
                  </a:cubicBezTo>
                  <a:close/>
                  <a:moveTo>
                    <a:pt x="192273" y="114940"/>
                  </a:moveTo>
                  <a:cubicBezTo>
                    <a:pt x="256984" y="114940"/>
                    <a:pt x="306468" y="168396"/>
                    <a:pt x="306468" y="233307"/>
                  </a:cubicBezTo>
                  <a:cubicBezTo>
                    <a:pt x="306468" y="282945"/>
                    <a:pt x="276016" y="324946"/>
                    <a:pt x="230338" y="344037"/>
                  </a:cubicBezTo>
                  <a:cubicBezTo>
                    <a:pt x="230338" y="344037"/>
                    <a:pt x="230338" y="344037"/>
                    <a:pt x="260790" y="344037"/>
                  </a:cubicBezTo>
                  <a:cubicBezTo>
                    <a:pt x="276016" y="344037"/>
                    <a:pt x="287435" y="347856"/>
                    <a:pt x="298855" y="359310"/>
                  </a:cubicBezTo>
                  <a:cubicBezTo>
                    <a:pt x="279822" y="401312"/>
                    <a:pt x="264597" y="447131"/>
                    <a:pt x="253177" y="481496"/>
                  </a:cubicBezTo>
                  <a:cubicBezTo>
                    <a:pt x="249371" y="492950"/>
                    <a:pt x="245564" y="504405"/>
                    <a:pt x="245564" y="512042"/>
                  </a:cubicBezTo>
                  <a:cubicBezTo>
                    <a:pt x="222725" y="565498"/>
                    <a:pt x="241758" y="603681"/>
                    <a:pt x="256984" y="622772"/>
                  </a:cubicBezTo>
                  <a:cubicBezTo>
                    <a:pt x="256984" y="622772"/>
                    <a:pt x="256984" y="622772"/>
                    <a:pt x="222725" y="622772"/>
                  </a:cubicBezTo>
                  <a:cubicBezTo>
                    <a:pt x="222725" y="622772"/>
                    <a:pt x="222725" y="622772"/>
                    <a:pt x="196080" y="382220"/>
                  </a:cubicBezTo>
                  <a:cubicBezTo>
                    <a:pt x="196080" y="382220"/>
                    <a:pt x="196080" y="382220"/>
                    <a:pt x="222725" y="351674"/>
                  </a:cubicBezTo>
                  <a:cubicBezTo>
                    <a:pt x="222725" y="351674"/>
                    <a:pt x="222725" y="351674"/>
                    <a:pt x="158015" y="351674"/>
                  </a:cubicBezTo>
                  <a:cubicBezTo>
                    <a:pt x="158015" y="351674"/>
                    <a:pt x="158015" y="351674"/>
                    <a:pt x="188467" y="382220"/>
                  </a:cubicBezTo>
                  <a:cubicBezTo>
                    <a:pt x="188467" y="382220"/>
                    <a:pt x="188467" y="382220"/>
                    <a:pt x="158015" y="622772"/>
                  </a:cubicBezTo>
                  <a:cubicBezTo>
                    <a:pt x="158015" y="622772"/>
                    <a:pt x="158015" y="622772"/>
                    <a:pt x="20982" y="622772"/>
                  </a:cubicBezTo>
                  <a:cubicBezTo>
                    <a:pt x="20982" y="622772"/>
                    <a:pt x="-13276" y="592226"/>
                    <a:pt x="5756" y="534952"/>
                  </a:cubicBezTo>
                  <a:cubicBezTo>
                    <a:pt x="20982" y="496769"/>
                    <a:pt x="59047" y="344037"/>
                    <a:pt x="119950" y="344037"/>
                  </a:cubicBezTo>
                  <a:cubicBezTo>
                    <a:pt x="119950" y="344037"/>
                    <a:pt x="119950" y="344037"/>
                    <a:pt x="150402" y="344037"/>
                  </a:cubicBezTo>
                  <a:cubicBezTo>
                    <a:pt x="108531" y="324946"/>
                    <a:pt x="74273" y="282945"/>
                    <a:pt x="74273" y="233307"/>
                  </a:cubicBezTo>
                  <a:cubicBezTo>
                    <a:pt x="74273" y="168396"/>
                    <a:pt x="127563" y="114940"/>
                    <a:pt x="192273" y="114940"/>
                  </a:cubicBezTo>
                  <a:close/>
                  <a:moveTo>
                    <a:pt x="489328" y="0"/>
                  </a:moveTo>
                  <a:cubicBezTo>
                    <a:pt x="569454" y="0"/>
                    <a:pt x="634318" y="64952"/>
                    <a:pt x="634318" y="145186"/>
                  </a:cubicBezTo>
                  <a:cubicBezTo>
                    <a:pt x="634318" y="206317"/>
                    <a:pt x="592347" y="259807"/>
                    <a:pt x="538930" y="278910"/>
                  </a:cubicBezTo>
                  <a:cubicBezTo>
                    <a:pt x="538930" y="278910"/>
                    <a:pt x="538930" y="278910"/>
                    <a:pt x="577085" y="278910"/>
                  </a:cubicBezTo>
                  <a:cubicBezTo>
                    <a:pt x="653396" y="278910"/>
                    <a:pt x="699182" y="469945"/>
                    <a:pt x="718260" y="515793"/>
                  </a:cubicBezTo>
                  <a:cubicBezTo>
                    <a:pt x="741153" y="584565"/>
                    <a:pt x="699182" y="622772"/>
                    <a:pt x="699182" y="622772"/>
                  </a:cubicBezTo>
                  <a:cubicBezTo>
                    <a:pt x="699182" y="622772"/>
                    <a:pt x="699182" y="622772"/>
                    <a:pt x="527483" y="622772"/>
                  </a:cubicBezTo>
                  <a:cubicBezTo>
                    <a:pt x="527483" y="622772"/>
                    <a:pt x="527483" y="622772"/>
                    <a:pt x="493144" y="328579"/>
                  </a:cubicBezTo>
                  <a:cubicBezTo>
                    <a:pt x="493144" y="328579"/>
                    <a:pt x="493144" y="328579"/>
                    <a:pt x="531299" y="290372"/>
                  </a:cubicBezTo>
                  <a:cubicBezTo>
                    <a:pt x="531299" y="290372"/>
                    <a:pt x="531299" y="290372"/>
                    <a:pt x="447358" y="290372"/>
                  </a:cubicBezTo>
                  <a:cubicBezTo>
                    <a:pt x="447358" y="290372"/>
                    <a:pt x="447358" y="290372"/>
                    <a:pt x="485513" y="328579"/>
                  </a:cubicBezTo>
                  <a:cubicBezTo>
                    <a:pt x="485513" y="328579"/>
                    <a:pt x="485513" y="328579"/>
                    <a:pt x="451173" y="622772"/>
                  </a:cubicBezTo>
                  <a:cubicBezTo>
                    <a:pt x="451173" y="622772"/>
                    <a:pt x="451173" y="622772"/>
                    <a:pt x="279475" y="622772"/>
                  </a:cubicBezTo>
                  <a:cubicBezTo>
                    <a:pt x="279475" y="622772"/>
                    <a:pt x="237504" y="584565"/>
                    <a:pt x="260397" y="515793"/>
                  </a:cubicBezTo>
                  <a:cubicBezTo>
                    <a:pt x="279475" y="469945"/>
                    <a:pt x="325261" y="278910"/>
                    <a:pt x="401571" y="278910"/>
                  </a:cubicBezTo>
                  <a:cubicBezTo>
                    <a:pt x="401571" y="278910"/>
                    <a:pt x="401571" y="278910"/>
                    <a:pt x="439726" y="278910"/>
                  </a:cubicBezTo>
                  <a:cubicBezTo>
                    <a:pt x="386309" y="259807"/>
                    <a:pt x="344338" y="206317"/>
                    <a:pt x="344338" y="145186"/>
                  </a:cubicBezTo>
                  <a:cubicBezTo>
                    <a:pt x="344338" y="64952"/>
                    <a:pt x="409202" y="0"/>
                    <a:pt x="48932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zh-CN" altLang="en-US" sz="2800">
                <a:solidFill>
                  <a:prstClr val="black"/>
                </a:solidFill>
                <a:latin typeface="微软雅黑" panose="020B0503020204020204" pitchFamily="34" charset="-122"/>
                <a:ea typeface="微软雅黑" panose="020B0503020204020204" pitchFamily="34" charset="-122"/>
              </a:endParaRPr>
            </a:p>
          </p:txBody>
        </p:sp>
        <p:sp>
          <p:nvSpPr>
            <p:cNvPr id="34" name="MH_Title_1"/>
            <p:cNvSpPr txBox="1">
              <a:spLocks noChangeArrowheads="1"/>
            </p:cNvSpPr>
            <p:nvPr>
              <p:custDataLst>
                <p:tags r:id="rId15"/>
              </p:custDataLst>
            </p:nvPr>
          </p:nvSpPr>
          <p:spPr bwMode="auto">
            <a:xfrm>
              <a:off x="6412668" y="3030420"/>
              <a:ext cx="1459706"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defRPr/>
              </a:pPr>
              <a:r>
                <a:rPr lang="zh-CN" altLang="en-US" b="1"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ahoma" panose="020B0604030504040204" pitchFamily="34" charset="0"/>
                </a:rPr>
                <a:t>算法共谋</a:t>
              </a:r>
              <a:endParaRPr lang="zh-CN" altLang="en-US" b="1"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ahoma" panose="020B0604030504040204" pitchFamily="34" charset="0"/>
              </a:endParaRPr>
            </a:p>
          </p:txBody>
        </p:sp>
      </p:grpSp>
      <p:sp>
        <p:nvSpPr>
          <p:cNvPr id="35" name="文本框 34"/>
          <p:cNvSpPr txBox="1"/>
          <p:nvPr/>
        </p:nvSpPr>
        <p:spPr>
          <a:xfrm>
            <a:off x="1237018" y="1759247"/>
            <a:ext cx="6199161" cy="3742178"/>
          </a:xfrm>
          <a:prstGeom prst="rect">
            <a:avLst/>
          </a:prstGeom>
          <a:noFill/>
        </p:spPr>
        <p:txBody>
          <a:bodyPr wrap="square" rtlCol="0">
            <a:spAutoFit/>
          </a:bodyPr>
          <a:lstStyle/>
          <a:p>
            <a:pPr algn="just" defTabSz="914400">
              <a:lnSpc>
                <a:spcPct val="150000"/>
              </a:lnSpc>
              <a:defRPr/>
            </a:pPr>
            <a:r>
              <a:rPr lang="en-US" altLang="zh-CN" sz="1600" b="1" dirty="0">
                <a:solidFill>
                  <a:srgbClr val="4472C4">
                    <a:lumMod val="50000"/>
                  </a:srgbClr>
                </a:solidFill>
                <a:latin typeface="微软雅黑" panose="020B0503020204020204" pitchFamily="34" charset="-122"/>
                <a:ea typeface="微软雅黑" panose="020B0503020204020204" pitchFamily="34" charset="-122"/>
              </a:rPr>
              <a:t>2021</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b="1" dirty="0">
                <a:solidFill>
                  <a:srgbClr val="4472C4">
                    <a:lumMod val="50000"/>
                  </a:srgbClr>
                </a:solidFill>
                <a:latin typeface="微软雅黑" panose="020B0503020204020204" pitchFamily="34" charset="-122"/>
                <a:ea typeface="微软雅黑" panose="020B0503020204020204" pitchFamily="34" charset="-122"/>
              </a:rPr>
              <a:t>1</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月，英国</a:t>
            </a:r>
            <a:r>
              <a:rPr lang="en-US" altLang="zh-CN" sz="1600" b="1" dirty="0">
                <a:solidFill>
                  <a:srgbClr val="4472C4">
                    <a:lumMod val="50000"/>
                  </a:srgbClr>
                </a:solidFill>
                <a:latin typeface="微软雅黑" panose="020B0503020204020204" pitchFamily="34" charset="-122"/>
                <a:ea typeface="微软雅黑" panose="020B0503020204020204" pitchFamily="34" charset="-122"/>
              </a:rPr>
              <a:t>CMA</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发布调研称，算法共谋可能表现在三个方面</a:t>
            </a:r>
            <a:endParaRPr lang="en-US" altLang="zh-CN" sz="1600" b="1" dirty="0">
              <a:solidFill>
                <a:srgbClr val="4472C4">
                  <a:lumMod val="50000"/>
                </a:srgbClr>
              </a:solidFill>
              <a:latin typeface="微软雅黑" panose="020B0503020204020204" pitchFamily="34" charset="-122"/>
              <a:ea typeface="微软雅黑" panose="020B0503020204020204" pitchFamily="34" charset="-122"/>
            </a:endParaRPr>
          </a:p>
          <a:p>
            <a:pPr algn="just" defTabSz="914400">
              <a:lnSpc>
                <a:spcPct val="150000"/>
              </a:lnSpc>
              <a:defRPr/>
            </a:pP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4400">
              <a:lnSpc>
                <a:spcPct val="150000"/>
              </a:lnSpc>
              <a:buFont typeface="Wingdings" panose="05000000000000000000" pitchFamily="2" charset="2"/>
              <a:buChar char="p"/>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明示共谋行为：实时监测</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智能算法，企业间能够更好地实现协同定价的协议</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lvl="1" algn="just" defTabSz="914400">
              <a:lnSpc>
                <a:spcPct val="150000"/>
              </a:lnSpc>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4400">
              <a:lnSpc>
                <a:spcPct val="150000"/>
              </a:lnSpc>
              <a:buFont typeface="Wingdings" panose="05000000000000000000" pitchFamily="2" charset="2"/>
              <a:buChar char="p"/>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轴辐式合谋：平台通过统一的中介媒体，为平台上分散的卖家统一推荐平台提供的“指导定价”</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lvl="1" algn="just" defTabSz="914400">
              <a:lnSpc>
                <a:spcPct val="150000"/>
              </a:lnSpc>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4400">
              <a:lnSpc>
                <a:spcPct val="150000"/>
              </a:lnSpc>
              <a:buFont typeface="Wingdings" panose="05000000000000000000" pitchFamily="2" charset="2"/>
              <a:buChar char="p"/>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默示共谋：鉴于目前人工智能日益发展，算法可以通过机器学习实现默示共谋定价，而不需要人工干预</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24"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数据</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&amp;</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算法的其他反垄断风险</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算法共谋</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anim calcmode="lin" valueType="num">
                                      <p:cBhvr>
                                        <p:cTn id="8" dur="300" fill="hold"/>
                                        <p:tgtEl>
                                          <p:spTgt spid="24"/>
                                        </p:tgtEl>
                                        <p:attrNameLst>
                                          <p:attrName>ppt_x</p:attrName>
                                        </p:attrNameLst>
                                      </p:cBhvr>
                                      <p:tavLst>
                                        <p:tav tm="0">
                                          <p:val>
                                            <p:strVal val="#ppt_x"/>
                                          </p:val>
                                        </p:tav>
                                        <p:tav tm="100000">
                                          <p:val>
                                            <p:strVal val="#ppt_x"/>
                                          </p:val>
                                        </p:tav>
                                      </p:tavLst>
                                    </p:anim>
                                    <p:anim calcmode="lin" valueType="num">
                                      <p:cBhvr>
                                        <p:cTn id="9" dur="3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6245" y="1368658"/>
            <a:ext cx="6744930" cy="4480842"/>
          </a:xfrm>
          <a:prstGeom prst="rect">
            <a:avLst/>
          </a:prstGeom>
        </p:spPr>
        <p:txBody>
          <a:bodyPr wrap="square">
            <a:spAutoFit/>
          </a:bodyPr>
          <a:lstStyle/>
          <a:p>
            <a:pPr marL="285750" indent="-285750" algn="just" defTabSz="914400">
              <a:lnSpc>
                <a:spcPct val="150000"/>
              </a:lnSpc>
              <a:buFont typeface="Wingdings" panose="05000000000000000000" pitchFamily="2" charset="2"/>
              <a:buChar char="p"/>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2017</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5</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a:t>
            </a:r>
            <a:r>
              <a:rPr lang="en-US" altLang="zh-CN" sz="1600" b="1" dirty="0">
                <a:solidFill>
                  <a:schemeClr val="accent6">
                    <a:lumMod val="75000"/>
                  </a:schemeClr>
                </a:solidFill>
                <a:latin typeface="微软雅黑" panose="020B0503020204020204" pitchFamily="34" charset="-122"/>
                <a:ea typeface="微软雅黑" panose="020B0503020204020204" pitchFamily="34" charset="-122"/>
              </a:rPr>
              <a:t>OECD</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报告专门指出算法定价的问题：</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4400">
              <a:lnSpc>
                <a:spcPct val="150000"/>
              </a:lnSpc>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促进竞争的效果（提高市场效率）</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4400">
              <a:lnSpc>
                <a:spcPct val="150000"/>
              </a:lnSpc>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遏止竞争的风险（共谋行为）</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4400">
              <a:lnSpc>
                <a:spcPct val="150000"/>
              </a:lnSpc>
              <a:buFont typeface="Wingdings" panose="05000000000000000000" pitchFamily="2" charset="2"/>
              <a:buChar char="p"/>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2019</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11</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德国</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执法机构</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发布</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算法与竞争</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报告，重点指出算法共谋的反垄断风险</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742950" lvl="1" indent="-285750" algn="just" defTabSz="914400">
              <a:lnSpc>
                <a:spcPct val="150000"/>
              </a:lnSpc>
              <a:buFont typeface="Wingdings" panose="05000000000000000000" pitchFamily="2" charset="2"/>
              <a:buChar char="ü"/>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强调执法机构需要更强的调查能力，更新的取证方式，以应对算法的复杂特性</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4400">
              <a:lnSpc>
                <a:spcPct val="150000"/>
              </a:lnSpc>
              <a:buFont typeface="Wingdings" panose="05000000000000000000" pitchFamily="2" charset="2"/>
              <a:buChar char="p"/>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自</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2020</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6</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月起，</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欧盟</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正式讨论</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NCT</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new competition tool), </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包括算法共谋在内的数字经济垄断行为将受到更强监管</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4400">
              <a:lnSpc>
                <a:spcPct val="150000"/>
              </a:lnSpc>
              <a:buFont typeface="Wingdings" panose="05000000000000000000" pitchFamily="2" charset="2"/>
              <a:buChar char="p"/>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2020</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6</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葡萄牙</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执法机构对线上房产中介开展调查，指控其通过算法进行协同定价的行为</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4400">
              <a:lnSpc>
                <a:spcPct val="150000"/>
              </a:lnSpc>
              <a:buFont typeface="Wingdings" panose="05000000000000000000" pitchFamily="2" charset="2"/>
              <a:buChar char="p"/>
              <a:defRPr/>
            </a:pP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1026" name="Picture 2" descr="algorithm collusio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58632" y="2058168"/>
            <a:ext cx="3433368" cy="27416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数据</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&amp;</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算法的其他反垄断风险</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算法共谋</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818836" y="1805733"/>
            <a:ext cx="9384253" cy="3246536"/>
          </a:xfrm>
          <a:prstGeom prst="homePlate">
            <a:avLst/>
          </a:prstGeom>
          <a:solidFill>
            <a:srgbClr val="3278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文本框 2"/>
          <p:cNvSpPr txBox="1"/>
          <p:nvPr/>
        </p:nvSpPr>
        <p:spPr>
          <a:xfrm>
            <a:off x="4096834" y="3076405"/>
            <a:ext cx="1349663" cy="830997"/>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04</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5231342" y="2937905"/>
            <a:ext cx="6900029" cy="1107996"/>
          </a:xfrm>
          <a:prstGeom prst="rect">
            <a:avLst/>
          </a:prstGeom>
        </p:spPr>
        <p:txBody>
          <a:bodyPr wrap="square" lIns="0" tIns="0" rIns="0" bIns="0">
            <a:spAutoFit/>
          </a:bodyPr>
          <a:lstStyle/>
          <a:p>
            <a:pPr lvl="0" algn="ctr" defTabSz="1219200"/>
            <a:r>
              <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hiQ</a:t>
            </a:r>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案</a:t>
            </a:r>
            <a:r>
              <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爬虫的</a:t>
            </a:r>
            <a:endParaRPr lang="en-US" altLang="zh-CN"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9200"/>
            <a:r>
              <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反不正当竞争与反垄断边界</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16"/>
          <p:cNvSpPr/>
          <p:nvPr/>
        </p:nvSpPr>
        <p:spPr>
          <a:xfrm>
            <a:off x="2" y="610168"/>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B32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0" name="图片 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54497" y="338129"/>
            <a:ext cx="2558660" cy="3946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40000">
                                          <p:cBhvr additive="base">
                                            <p:cTn id="11"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iQ linkedi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8740" y="-12736"/>
            <a:ext cx="6773186" cy="688347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4" name="组合 3"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a:off x="11601301" y="480808"/>
            <a:ext cx="399956" cy="194493"/>
            <a:chOff x="1964988" y="-992222"/>
            <a:chExt cx="300060" cy="145915"/>
          </a:xfrm>
        </p:grpSpPr>
        <p:cxnSp>
          <p:nvCxnSpPr>
            <p:cNvPr id="5" name="直接连接符 4"/>
            <p:cNvCxnSpPr/>
            <p:nvPr/>
          </p:nvCxnSpPr>
          <p:spPr>
            <a:xfrm>
              <a:off x="1964988" y="-992222"/>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64988" y="-919265"/>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64988" y="-846307"/>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矩形 15"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SpPr/>
          <p:nvPr/>
        </p:nvSpPr>
        <p:spPr>
          <a:xfrm>
            <a:off x="764923" y="1711913"/>
            <a:ext cx="6407582" cy="3738972"/>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41" name="AutoShape 2" descr="查看源图像"/>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AutoShape 8" descr="hiQ linkedin 的图像结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文本框 48"/>
          <p:cNvSpPr txBox="1"/>
          <p:nvPr/>
        </p:nvSpPr>
        <p:spPr>
          <a:xfrm>
            <a:off x="1030104" y="2332214"/>
            <a:ext cx="5877219" cy="2264851"/>
          </a:xfrm>
          <a:prstGeom prst="rect">
            <a:avLst/>
          </a:prstGeom>
          <a:noFill/>
        </p:spPr>
        <p:txBody>
          <a:bodyPr wrap="square" rtlCol="0">
            <a:spAutoFit/>
          </a:bodyPr>
          <a:lstStyle/>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是一家职业数据分析公司，其通过提取</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的公开用户信息，分析员工的人力资本、被“挖墙脚”的风险等等。</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禁止</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抓取其公开的用户信息后，</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起诉。</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一审中胜诉，法院要求</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不得禁止</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获取数据；随后二审法院进一步维持原判。</a:t>
            </a:r>
            <a:endPar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案情简介</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anim calcmode="lin" valueType="num">
                                      <p:cBhvr>
                                        <p:cTn id="8" dur="300" fill="hold"/>
                                        <p:tgtEl>
                                          <p:spTgt spid="15"/>
                                        </p:tgtEl>
                                        <p:attrNameLst>
                                          <p:attrName>ppt_x</p:attrName>
                                        </p:attrNameLst>
                                      </p:cBhvr>
                                      <p:tavLst>
                                        <p:tav tm="0">
                                          <p:val>
                                            <p:strVal val="#ppt_x"/>
                                          </p:val>
                                        </p:tav>
                                        <p:tav tm="100000">
                                          <p:val>
                                            <p:strVal val="#ppt_x"/>
                                          </p:val>
                                        </p:tav>
                                      </p:tavLst>
                                    </p:anim>
                                    <p:anim calcmode="lin" valueType="num">
                                      <p:cBhvr>
                                        <p:cTn id="9"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4" name="组合 3"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a:off x="11601301" y="480808"/>
            <a:ext cx="399956" cy="194493"/>
            <a:chOff x="1964988" y="-992222"/>
            <a:chExt cx="300060" cy="145915"/>
          </a:xfrm>
        </p:grpSpPr>
        <p:cxnSp>
          <p:nvCxnSpPr>
            <p:cNvPr id="5" name="直接连接符 4"/>
            <p:cNvCxnSpPr/>
            <p:nvPr/>
          </p:nvCxnSpPr>
          <p:spPr>
            <a:xfrm>
              <a:off x="1964988" y="-992222"/>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64988" y="-919265"/>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64988" y="-846307"/>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AutoShape 2" descr="查看源图像"/>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AutoShape 8" descr="hiQ linkedin 的图像结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5" name="组合 14"/>
          <p:cNvGrpSpPr/>
          <p:nvPr/>
        </p:nvGrpSpPr>
        <p:grpSpPr>
          <a:xfrm>
            <a:off x="476714" y="1341314"/>
            <a:ext cx="11238573" cy="4363987"/>
            <a:chOff x="463550" y="1386553"/>
            <a:chExt cx="8428930" cy="3272991"/>
          </a:xfrm>
        </p:grpSpPr>
        <p:sp>
          <p:nvSpPr>
            <p:cNvPr id="16" name="任意多边形 7"/>
            <p:cNvSpPr/>
            <p:nvPr/>
          </p:nvSpPr>
          <p:spPr>
            <a:xfrm>
              <a:off x="463550" y="1464460"/>
              <a:ext cx="8428930" cy="494386"/>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accent5">
                <a:lumMod val="40000"/>
                <a:lumOff val="60000"/>
                <a:alpha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任意多边形 8"/>
            <p:cNvSpPr/>
            <p:nvPr/>
          </p:nvSpPr>
          <p:spPr>
            <a:xfrm rot="18900000">
              <a:off x="1423526" y="1397669"/>
              <a:ext cx="619273" cy="619356"/>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p:spPr>
          <p:style>
            <a:lnRef idx="1">
              <a:schemeClr val="accent6"/>
            </a:lnRef>
            <a:fillRef idx="2">
              <a:schemeClr val="accent6"/>
            </a:fillRef>
            <a:effectRef idx="1">
              <a:schemeClr val="accent6"/>
            </a:effectRef>
            <a:fontRef idx="minor">
              <a:schemeClr val="dk1"/>
            </a:fontRef>
          </p:style>
          <p:txBody>
            <a:bodyPr lIns="91424" tIns="45713" rIns="91424" bIns="45713"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0" name="文本框 25"/>
            <p:cNvSpPr txBox="1"/>
            <p:nvPr/>
          </p:nvSpPr>
          <p:spPr>
            <a:xfrm>
              <a:off x="796349" y="1519581"/>
              <a:ext cx="749987" cy="392309"/>
            </a:xfrm>
            <a:prstGeom prst="rect">
              <a:avLst/>
            </a:prstGeom>
            <a:noFill/>
          </p:spPr>
          <p:txBody>
            <a:bodyPr wrap="square" lIns="91424" tIns="45713" rIns="91424" bIns="45713"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2017</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1" name="任意多边形 10"/>
            <p:cNvSpPr/>
            <p:nvPr/>
          </p:nvSpPr>
          <p:spPr>
            <a:xfrm rot="18900000">
              <a:off x="3040923" y="1406058"/>
              <a:ext cx="619273" cy="619356"/>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p:spPr>
          <p:style>
            <a:lnRef idx="1">
              <a:schemeClr val="accent6"/>
            </a:lnRef>
            <a:fillRef idx="2">
              <a:schemeClr val="accent6"/>
            </a:fillRef>
            <a:effectRef idx="1">
              <a:schemeClr val="accent6"/>
            </a:effectRef>
            <a:fontRef idx="minor">
              <a:schemeClr val="dk1"/>
            </a:fontRef>
          </p:style>
          <p:txBody>
            <a:bodyPr lIns="91424" tIns="45713" rIns="91424" bIns="45713"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2" name="文本框 26"/>
            <p:cNvSpPr txBox="1"/>
            <p:nvPr/>
          </p:nvSpPr>
          <p:spPr>
            <a:xfrm>
              <a:off x="2312098" y="1511192"/>
              <a:ext cx="749987" cy="392309"/>
            </a:xfrm>
            <a:prstGeom prst="rect">
              <a:avLst/>
            </a:prstGeom>
            <a:noFill/>
          </p:spPr>
          <p:txBody>
            <a:bodyPr wrap="square" lIns="91424" tIns="45713" rIns="91424" bIns="45713"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2017</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3" name="任意多边形 12"/>
            <p:cNvSpPr/>
            <p:nvPr/>
          </p:nvSpPr>
          <p:spPr>
            <a:xfrm rot="18900000">
              <a:off x="4971506" y="1392342"/>
              <a:ext cx="619273" cy="619356"/>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p:spPr>
          <p:style>
            <a:lnRef idx="1">
              <a:schemeClr val="accent6"/>
            </a:lnRef>
            <a:fillRef idx="2">
              <a:schemeClr val="accent6"/>
            </a:fillRef>
            <a:effectRef idx="1">
              <a:schemeClr val="accent6"/>
            </a:effectRef>
            <a:fontRef idx="minor">
              <a:schemeClr val="dk1"/>
            </a:fontRef>
          </p:style>
          <p:txBody>
            <a:bodyPr lIns="91424" tIns="45713" rIns="91424" bIns="45713"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4" name="文本框 27"/>
            <p:cNvSpPr txBox="1"/>
            <p:nvPr/>
          </p:nvSpPr>
          <p:spPr>
            <a:xfrm>
              <a:off x="3980339" y="1519581"/>
              <a:ext cx="749987" cy="392309"/>
            </a:xfrm>
            <a:prstGeom prst="rect">
              <a:avLst/>
            </a:prstGeom>
            <a:noFill/>
          </p:spPr>
          <p:txBody>
            <a:bodyPr wrap="square" lIns="91424" tIns="45713" rIns="91424" bIns="45713"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2019</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5" name="任意多边形 14"/>
            <p:cNvSpPr/>
            <p:nvPr/>
          </p:nvSpPr>
          <p:spPr>
            <a:xfrm rot="18900000">
              <a:off x="7167375" y="1386553"/>
              <a:ext cx="619273" cy="619356"/>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p:spPr>
          <p:style>
            <a:lnRef idx="1">
              <a:schemeClr val="accent6"/>
            </a:lnRef>
            <a:fillRef idx="2">
              <a:schemeClr val="accent6"/>
            </a:fillRef>
            <a:effectRef idx="1">
              <a:schemeClr val="accent6"/>
            </a:effectRef>
            <a:fontRef idx="minor">
              <a:schemeClr val="dk1"/>
            </a:fontRef>
          </p:style>
          <p:txBody>
            <a:bodyPr lIns="91424" tIns="45713" rIns="91424" bIns="45713"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6" name="文本框 28"/>
            <p:cNvSpPr txBox="1"/>
            <p:nvPr/>
          </p:nvSpPr>
          <p:spPr>
            <a:xfrm>
              <a:off x="6138645" y="1519581"/>
              <a:ext cx="749987" cy="392309"/>
            </a:xfrm>
            <a:prstGeom prst="rect">
              <a:avLst/>
            </a:prstGeom>
            <a:noFill/>
          </p:spPr>
          <p:txBody>
            <a:bodyPr wrap="square" lIns="91424" tIns="45713" rIns="91424" bIns="45713"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2020</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7" name="文本框 29"/>
            <p:cNvSpPr txBox="1"/>
            <p:nvPr/>
          </p:nvSpPr>
          <p:spPr>
            <a:xfrm>
              <a:off x="7821591" y="1504057"/>
              <a:ext cx="749987" cy="392309"/>
            </a:xfrm>
            <a:prstGeom prst="rect">
              <a:avLst/>
            </a:prstGeom>
            <a:noFill/>
          </p:spPr>
          <p:txBody>
            <a:bodyPr wrap="square" lIns="91424" tIns="45713" rIns="91424" bIns="45713"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2021</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nvGrpSpPr>
            <p:cNvPr id="28" name="组合 27"/>
            <p:cNvGrpSpPr/>
            <p:nvPr/>
          </p:nvGrpSpPr>
          <p:grpSpPr>
            <a:xfrm>
              <a:off x="718531" y="2143639"/>
              <a:ext cx="1106796" cy="2463954"/>
              <a:chOff x="1110441" y="2888664"/>
              <a:chExt cx="1918599" cy="3285273"/>
            </a:xfrm>
          </p:grpSpPr>
          <p:sp>
            <p:nvSpPr>
              <p:cNvPr id="58" name="圆角矩形 18"/>
              <p:cNvSpPr/>
              <p:nvPr/>
            </p:nvSpPr>
            <p:spPr>
              <a:xfrm>
                <a:off x="1118413" y="3193806"/>
                <a:ext cx="1900268"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9" name="组合 58"/>
              <p:cNvGrpSpPr/>
              <p:nvPr/>
            </p:nvGrpSpPr>
            <p:grpSpPr>
              <a:xfrm>
                <a:off x="1110441" y="2888664"/>
                <a:ext cx="1918599" cy="2873364"/>
                <a:chOff x="1955925" y="3857031"/>
                <a:chExt cx="1880772" cy="1514363"/>
              </a:xfrm>
            </p:grpSpPr>
            <p:grpSp>
              <p:nvGrpSpPr>
                <p:cNvPr id="60" name="组合 59"/>
                <p:cNvGrpSpPr/>
                <p:nvPr/>
              </p:nvGrpSpPr>
              <p:grpSpPr>
                <a:xfrm>
                  <a:off x="1955925" y="3857031"/>
                  <a:ext cx="1880772" cy="498045"/>
                  <a:chOff x="1955925" y="3857031"/>
                  <a:chExt cx="1880772" cy="498045"/>
                </a:xfrm>
              </p:grpSpPr>
              <p:sp>
                <p:nvSpPr>
                  <p:cNvPr id="62" name="圆角矩形 26"/>
                  <p:cNvSpPr/>
                  <p:nvPr/>
                </p:nvSpPr>
                <p:spPr>
                  <a:xfrm>
                    <a:off x="1963738" y="3857031"/>
                    <a:ext cx="1872959" cy="49804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3" name="文本框 63"/>
                  <p:cNvSpPr txBox="1"/>
                  <p:nvPr/>
                </p:nvSpPr>
                <p:spPr>
                  <a:xfrm>
                    <a:off x="1955925" y="3928936"/>
                    <a:ext cx="1862799" cy="35152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向领英提起诉讼</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1" name="文本框 61"/>
                <p:cNvSpPr txBox="1"/>
                <p:nvPr/>
              </p:nvSpPr>
              <p:spPr>
                <a:xfrm>
                  <a:off x="2052521" y="4414360"/>
                  <a:ext cx="1695391" cy="957034"/>
                </a:xfrm>
                <a:prstGeom prst="rect">
                  <a:avLst/>
                </a:prstGeom>
                <a:noFill/>
              </p:spPr>
              <p:txBody>
                <a:bodyPr wrap="square" rtlCol="0">
                  <a:spAutoFit/>
                </a:bodyPr>
                <a:lstStyle/>
                <a:p>
                  <a:pPr marL="0" marR="0" lvl="0" indent="0" algn="just" defTabSz="1219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指控领英违反了反垄断法</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反诉</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违反了</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CFAA</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9" name="组合 28"/>
            <p:cNvGrpSpPr/>
            <p:nvPr/>
          </p:nvGrpSpPr>
          <p:grpSpPr>
            <a:xfrm>
              <a:off x="1990026" y="2138527"/>
              <a:ext cx="1294046" cy="2463958"/>
              <a:chOff x="1118412" y="2888662"/>
              <a:chExt cx="2860661" cy="3285275"/>
            </a:xfrm>
          </p:grpSpPr>
          <p:sp>
            <p:nvSpPr>
              <p:cNvPr id="52" name="圆角矩形 18"/>
              <p:cNvSpPr/>
              <p:nvPr/>
            </p:nvSpPr>
            <p:spPr>
              <a:xfrm>
                <a:off x="1118412" y="3193806"/>
                <a:ext cx="2860661"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3" name="组合 52"/>
              <p:cNvGrpSpPr/>
              <p:nvPr/>
            </p:nvGrpSpPr>
            <p:grpSpPr>
              <a:xfrm>
                <a:off x="1118414" y="2888662"/>
                <a:ext cx="2823747" cy="2881944"/>
                <a:chOff x="1963740" y="3857031"/>
                <a:chExt cx="2768072" cy="1518885"/>
              </a:xfrm>
            </p:grpSpPr>
            <p:grpSp>
              <p:nvGrpSpPr>
                <p:cNvPr id="54" name="组合 53"/>
                <p:cNvGrpSpPr/>
                <p:nvPr/>
              </p:nvGrpSpPr>
              <p:grpSpPr>
                <a:xfrm>
                  <a:off x="1963740" y="3857031"/>
                  <a:ext cx="2768072" cy="498045"/>
                  <a:chOff x="1963740" y="3857031"/>
                  <a:chExt cx="2768072" cy="498045"/>
                </a:xfrm>
              </p:grpSpPr>
              <p:sp>
                <p:nvSpPr>
                  <p:cNvPr id="56" name="圆角矩形 26"/>
                  <p:cNvSpPr/>
                  <p:nvPr/>
                </p:nvSpPr>
                <p:spPr>
                  <a:xfrm>
                    <a:off x="1963740" y="3857031"/>
                    <a:ext cx="2768072" cy="49804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文本框 63"/>
                  <p:cNvSpPr txBox="1"/>
                  <p:nvPr/>
                </p:nvSpPr>
                <p:spPr>
                  <a:xfrm>
                    <a:off x="2067072" y="3932781"/>
                    <a:ext cx="2621307" cy="340639"/>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加州地区法院</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临时救济措施</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5" name="文本框 61"/>
                <p:cNvSpPr txBox="1"/>
                <p:nvPr/>
              </p:nvSpPr>
              <p:spPr>
                <a:xfrm>
                  <a:off x="2034320" y="4418883"/>
                  <a:ext cx="2626146" cy="957033"/>
                </a:xfrm>
                <a:prstGeom prst="rect">
                  <a:avLst/>
                </a:prstGeom>
                <a:noFill/>
              </p:spPr>
              <p:txBody>
                <a:bodyPr wrap="square" rtlCol="0">
                  <a:spAutoFit/>
                </a:bodyPr>
                <a:lstStyle/>
                <a:p>
                  <a:pPr marL="0" marR="0" lvl="0" indent="0" algn="just" defTabSz="1219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支持</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的临时措施，要求领英继续向</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开放相关数据</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auto" latinLnBrk="0" hangingPunct="1">
                    <a:lnSpc>
                      <a:spcPct val="100000"/>
                    </a:lnSpc>
                    <a:spcBef>
                      <a:spcPts val="0"/>
                    </a:spcBef>
                    <a:spcAft>
                      <a:spcPts val="0"/>
                    </a:spcAft>
                    <a:buClrTx/>
                    <a:buSzTx/>
                    <a:buFontTx/>
                    <a:buNone/>
                    <a:defRP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marR="0" lvl="0" indent="0" algn="just" defTabSz="1219200" rtl="0" eaLnBrk="1" fontAlgn="auto" latinLnBrk="0" hangingPunct="1">
                    <a:lnSpc>
                      <a:spcPct val="100000"/>
                    </a:lnSpc>
                    <a:spcBef>
                      <a:spcPts val="0"/>
                    </a:spcBef>
                    <a:spcAft>
                      <a:spcPts val="0"/>
                    </a:spcAft>
                    <a:buClrTx/>
                    <a:buSzTx/>
                    <a:buFontTx/>
                    <a:buNone/>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未作出实体裁判</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marR="0" lvl="0" indent="0" algn="just" defTabSz="1219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0" name="组合 29"/>
            <p:cNvGrpSpPr/>
            <p:nvPr/>
          </p:nvGrpSpPr>
          <p:grpSpPr>
            <a:xfrm>
              <a:off x="3506405" y="2155073"/>
              <a:ext cx="1577196" cy="2461682"/>
              <a:chOff x="1401757" y="2888670"/>
              <a:chExt cx="882754" cy="3285267"/>
            </a:xfrm>
          </p:grpSpPr>
          <p:sp>
            <p:nvSpPr>
              <p:cNvPr id="45" name="圆角矩形 18"/>
              <p:cNvSpPr/>
              <p:nvPr/>
            </p:nvSpPr>
            <p:spPr>
              <a:xfrm>
                <a:off x="1401757" y="3193806"/>
                <a:ext cx="879406"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6" name="组合 45"/>
              <p:cNvGrpSpPr/>
              <p:nvPr/>
            </p:nvGrpSpPr>
            <p:grpSpPr>
              <a:xfrm>
                <a:off x="1401757" y="2888670"/>
                <a:ext cx="882754" cy="3108632"/>
                <a:chOff x="2241494" y="3857031"/>
                <a:chExt cx="865348" cy="1638356"/>
              </a:xfrm>
            </p:grpSpPr>
            <p:grpSp>
              <p:nvGrpSpPr>
                <p:cNvPr id="47" name="组合 46"/>
                <p:cNvGrpSpPr/>
                <p:nvPr/>
              </p:nvGrpSpPr>
              <p:grpSpPr>
                <a:xfrm>
                  <a:off x="2241494" y="3857031"/>
                  <a:ext cx="865348" cy="486424"/>
                  <a:chOff x="2241494" y="3857031"/>
                  <a:chExt cx="865348" cy="486424"/>
                </a:xfrm>
              </p:grpSpPr>
              <p:sp>
                <p:nvSpPr>
                  <p:cNvPr id="50" name="圆角矩形 26"/>
                  <p:cNvSpPr/>
                  <p:nvPr/>
                </p:nvSpPr>
                <p:spPr>
                  <a:xfrm>
                    <a:off x="2244774" y="3857031"/>
                    <a:ext cx="862068" cy="48642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文本框 63"/>
                  <p:cNvSpPr txBox="1"/>
                  <p:nvPr/>
                </p:nvSpPr>
                <p:spPr>
                  <a:xfrm>
                    <a:off x="2241494" y="3934354"/>
                    <a:ext cx="865347" cy="351844"/>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第九巡回法院</a:t>
                    </a:r>
                    <a:endParaRPr kumimoji="0" lang="en-US" altLang="zh-CN"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维持临时措施</a:t>
                    </a:r>
                    <a:endPar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9" name="文本框 61"/>
                <p:cNvSpPr txBox="1"/>
                <p:nvPr/>
              </p:nvSpPr>
              <p:spPr>
                <a:xfrm>
                  <a:off x="2324951" y="4407586"/>
                  <a:ext cx="720180" cy="1087801"/>
                </a:xfrm>
                <a:prstGeom prst="rect">
                  <a:avLst/>
                </a:prstGeom>
                <a:noFill/>
              </p:spPr>
              <p:txBody>
                <a:bodyPr wrap="square" rtlCol="0">
                  <a:spAutoFit/>
                </a:bodyPr>
                <a:lstStyle/>
                <a:p>
                  <a:pPr marL="0" marR="0" lvl="0" indent="0" algn="just" defTabSz="1219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就该措施提起上诉，第九巡回法院维持地区法院的决定</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基于本案的特殊事实做出的特殊裁决</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1" name="组合 30"/>
            <p:cNvGrpSpPr/>
            <p:nvPr/>
          </p:nvGrpSpPr>
          <p:grpSpPr>
            <a:xfrm>
              <a:off x="5585045" y="2155416"/>
              <a:ext cx="1766952" cy="2504128"/>
              <a:chOff x="-1078035" y="2888664"/>
              <a:chExt cx="3830367" cy="3338837"/>
            </a:xfrm>
          </p:grpSpPr>
          <p:sp>
            <p:nvSpPr>
              <p:cNvPr id="37" name="圆角矩形 18"/>
              <p:cNvSpPr/>
              <p:nvPr/>
            </p:nvSpPr>
            <p:spPr>
              <a:xfrm>
                <a:off x="-1041839" y="3193806"/>
                <a:ext cx="3794171"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8" name="组合 37"/>
              <p:cNvGrpSpPr/>
              <p:nvPr/>
            </p:nvGrpSpPr>
            <p:grpSpPr>
              <a:xfrm>
                <a:off x="-1078035" y="2888664"/>
                <a:ext cx="3818519" cy="3338837"/>
                <a:chOff x="-189403" y="3857030"/>
                <a:chExt cx="3743231" cy="1759683"/>
              </a:xfrm>
            </p:grpSpPr>
            <p:grpSp>
              <p:nvGrpSpPr>
                <p:cNvPr id="39" name="组合 38"/>
                <p:cNvGrpSpPr/>
                <p:nvPr/>
              </p:nvGrpSpPr>
              <p:grpSpPr>
                <a:xfrm>
                  <a:off x="-189403" y="3857030"/>
                  <a:ext cx="3743231" cy="536129"/>
                  <a:chOff x="-189403" y="3857030"/>
                  <a:chExt cx="3743231" cy="536129"/>
                </a:xfrm>
              </p:grpSpPr>
              <p:sp>
                <p:nvSpPr>
                  <p:cNvPr id="43" name="圆角矩形 26"/>
                  <p:cNvSpPr/>
                  <p:nvPr/>
                </p:nvSpPr>
                <p:spPr>
                  <a:xfrm>
                    <a:off x="-189403" y="3857030"/>
                    <a:ext cx="3743231" cy="5361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文本框 63"/>
                  <p:cNvSpPr txBox="1"/>
                  <p:nvPr/>
                </p:nvSpPr>
                <p:spPr>
                  <a:xfrm>
                    <a:off x="143205" y="3930118"/>
                    <a:ext cx="3245455" cy="35152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加州地区法院</a:t>
                    </a:r>
                    <a:endParaRPr kumimoji="0" lang="en-US" altLang="zh-CN"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部分驳回</a:t>
                    </a:r>
                    <a:r>
                      <a:rPr kumimoji="0" lang="en-US" altLang="zh-CN"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诉求</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0" name="文本框 61"/>
                <p:cNvSpPr txBox="1"/>
                <p:nvPr/>
              </p:nvSpPr>
              <p:spPr>
                <a:xfrm>
                  <a:off x="49599" y="4400146"/>
                  <a:ext cx="3339061" cy="1216567"/>
                </a:xfrm>
                <a:prstGeom prst="rect">
                  <a:avLst/>
                </a:prstGeom>
                <a:noFill/>
              </p:spPr>
              <p:txBody>
                <a:bodyPr wrap="square" rtlCol="0">
                  <a:spAutoFit/>
                </a:bodyPr>
                <a:lstStyle/>
                <a:p>
                  <a:pPr marL="0" marR="0" lvl="0" indent="0" algn="just" defTabSz="1219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案件聚焦于反垄断问题；领英请求法院驳回</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的诉求</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法院驳回</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的大部分诉求，仅剩必要设施原则和拒绝交易。</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可在限期内修改诉求，重新主张</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2" name="组合 31"/>
            <p:cNvGrpSpPr/>
            <p:nvPr/>
          </p:nvGrpSpPr>
          <p:grpSpPr>
            <a:xfrm>
              <a:off x="7670079" y="2157098"/>
              <a:ext cx="1020765" cy="2463955"/>
              <a:chOff x="1110444" y="2888664"/>
              <a:chExt cx="2006890" cy="3285273"/>
            </a:xfrm>
          </p:grpSpPr>
          <p:sp>
            <p:nvSpPr>
              <p:cNvPr id="33" name="圆角矩形 18"/>
              <p:cNvSpPr/>
              <p:nvPr/>
            </p:nvSpPr>
            <p:spPr>
              <a:xfrm>
                <a:off x="1118413" y="3193806"/>
                <a:ext cx="1900268"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4" name="组合 33"/>
              <p:cNvGrpSpPr/>
              <p:nvPr/>
            </p:nvGrpSpPr>
            <p:grpSpPr>
              <a:xfrm>
                <a:off x="1110444" y="2888664"/>
                <a:ext cx="2006890" cy="1671247"/>
                <a:chOff x="1955927" y="3857030"/>
                <a:chExt cx="1967322" cy="880805"/>
              </a:xfrm>
            </p:grpSpPr>
            <p:sp>
              <p:nvSpPr>
                <p:cNvPr id="35" name="圆角矩形 26"/>
                <p:cNvSpPr/>
                <p:nvPr/>
              </p:nvSpPr>
              <p:spPr>
                <a:xfrm>
                  <a:off x="1963738" y="3857030"/>
                  <a:ext cx="1862801" cy="88080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文本框 63"/>
                <p:cNvSpPr txBox="1"/>
                <p:nvPr/>
              </p:nvSpPr>
              <p:spPr>
                <a:xfrm>
                  <a:off x="1955927" y="3928936"/>
                  <a:ext cx="1967322" cy="654378"/>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未再次主张，反垄断诉求审理终结</a:t>
                  </a:r>
                  <a:endPar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pic>
        <p:nvPicPr>
          <p:cNvPr id="65" name="图片 64"/>
          <p:cNvPicPr>
            <a:picLocks noChangeAspect="1"/>
          </p:cNvPicPr>
          <p:nvPr/>
        </p:nvPicPr>
        <p:blipFill>
          <a:blip r:embed="rId1"/>
          <a:stretch>
            <a:fillRect/>
          </a:stretch>
        </p:blipFill>
        <p:spPr>
          <a:xfrm>
            <a:off x="10023916" y="4358096"/>
            <a:ext cx="1422523" cy="1450512"/>
          </a:xfrm>
          <a:prstGeom prst="rect">
            <a:avLst/>
          </a:prstGeom>
        </p:spPr>
      </p:pic>
      <p:sp>
        <p:nvSpPr>
          <p:cNvPr id="66" name="文本框 63"/>
          <p:cNvSpPr txBox="1"/>
          <p:nvPr/>
        </p:nvSpPr>
        <p:spPr>
          <a:xfrm>
            <a:off x="10189504" y="4464069"/>
            <a:ext cx="1256935" cy="954300"/>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LinkedIn</a:t>
            </a: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向</a:t>
            </a:r>
            <a:r>
              <a:rPr kumimoji="0" lang="en-US" altLang="zh-CN"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提起诉讼</a:t>
            </a:r>
            <a:endPar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7"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案情简介</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anim calcmode="lin" valueType="num">
                                      <p:cBhvr>
                                        <p:cTn id="8" dur="300" fill="hold"/>
                                        <p:tgtEl>
                                          <p:spTgt spid="67"/>
                                        </p:tgtEl>
                                        <p:attrNameLst>
                                          <p:attrName>ppt_x</p:attrName>
                                        </p:attrNameLst>
                                      </p:cBhvr>
                                      <p:tavLst>
                                        <p:tav tm="0">
                                          <p:val>
                                            <p:strVal val="#ppt_x"/>
                                          </p:val>
                                        </p:tav>
                                        <p:tav tm="100000">
                                          <p:val>
                                            <p:strVal val="#ppt_x"/>
                                          </p:val>
                                        </p:tav>
                                      </p:tavLst>
                                    </p:anim>
                                    <p:anim calcmode="lin" valueType="num">
                                      <p:cBhvr>
                                        <p:cTn id="9" dur="3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iQ linkedi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736"/>
            <a:ext cx="12171926" cy="688347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4" name="组合 3"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a:off x="11601301" y="480808"/>
            <a:ext cx="399956" cy="194493"/>
            <a:chOff x="1964988" y="-992222"/>
            <a:chExt cx="300060" cy="145915"/>
          </a:xfrm>
        </p:grpSpPr>
        <p:cxnSp>
          <p:nvCxnSpPr>
            <p:cNvPr id="5" name="直接连接符 4"/>
            <p:cNvCxnSpPr/>
            <p:nvPr/>
          </p:nvCxnSpPr>
          <p:spPr>
            <a:xfrm>
              <a:off x="1964988" y="-992222"/>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64988" y="-919265"/>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64988" y="-846307"/>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AutoShape 2" descr="查看源图像"/>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AutoShape 8" descr="hiQ linkedin 的图像结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1199456" y="1641979"/>
            <a:ext cx="5877219" cy="4850174"/>
          </a:xfrm>
          <a:prstGeom prst="rect">
            <a:avLst/>
          </a:prstGeom>
          <a:solidFill>
            <a:schemeClr val="accent1">
              <a:lumMod val="20000"/>
              <a:lumOff val="80000"/>
            </a:schemeClr>
          </a:solidFill>
        </p:spPr>
        <p:txBody>
          <a:bodyPr wrap="square" rtlCol="0">
            <a:spAutoFit/>
          </a:bodyPr>
          <a:lstStyle/>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r>
              <a:rPr kumimoji="0" lang="en-US" altLang="zh-CN"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在诉讼过程中主张</a:t>
            </a:r>
            <a:r>
              <a:rPr kumimoji="0" lang="en-US" altLang="zh-CN"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的行为构成</a:t>
            </a:r>
            <a:r>
              <a:rPr lang="zh-CN" altLang="en-US" sz="1600" b="1" u="sng" dirty="0">
                <a:solidFill>
                  <a:srgbClr val="4472C4">
                    <a:lumMod val="50000"/>
                  </a:srgbClr>
                </a:solidFill>
                <a:latin typeface="微软雅黑" panose="020B0503020204020204" pitchFamily="34" charset="-122"/>
                <a:ea typeface="微软雅黑" panose="020B0503020204020204" pitchFamily="34" charset="-122"/>
              </a:rPr>
              <a:t>市场支配力量的</a:t>
            </a:r>
            <a:r>
              <a:rPr kumimoji="0" lang="zh-CN" altLang="en-US"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传导</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认为</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独占了大量用户数据，阻止</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的主要目的为了在数据分析市场获得不正当的竞争优势，此举有违美国反垄断法的精神。</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一审法院在说理过程中，基本肯定了垄断传导（</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monopoly leverage</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）理论，认为</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把持着关键数据，试图将自己在职场社交网络上的支配地位“传导”至职业数据分析市场，通过对数据的控制来排挤</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重要细节</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1</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：证据显示，</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企图进入职业数据分析市场，并且与</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竞争</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重要细节</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2</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有向案外第三人提供类似数据</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endPar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8" name="图示 17"/>
          <p:cNvGraphicFramePr/>
          <p:nvPr/>
        </p:nvGraphicFramePr>
        <p:xfrm>
          <a:off x="7536062" y="2192586"/>
          <a:ext cx="4533398" cy="3414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的反垄断诉由</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anim calcmode="lin" valueType="num">
                                      <p:cBhvr>
                                        <p:cTn id="8" dur="300" fill="hold"/>
                                        <p:tgtEl>
                                          <p:spTgt spid="16"/>
                                        </p:tgtEl>
                                        <p:attrNameLst>
                                          <p:attrName>ppt_x</p:attrName>
                                        </p:attrNameLst>
                                      </p:cBhvr>
                                      <p:tavLst>
                                        <p:tav tm="0">
                                          <p:val>
                                            <p:strVal val="#ppt_x"/>
                                          </p:val>
                                        </p:tav>
                                        <p:tav tm="100000">
                                          <p:val>
                                            <p:strVal val="#ppt_x"/>
                                          </p:val>
                                        </p:tav>
                                      </p:tavLst>
                                    </p:anim>
                                    <p:anim calcmode="lin" valueType="num">
                                      <p:cBhvr>
                                        <p:cTn id="9" dur="3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iQ linkedi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8745" y="-25470"/>
            <a:ext cx="6843181" cy="688347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4" name="组合 3"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a:off x="11601301" y="480808"/>
            <a:ext cx="399956" cy="194493"/>
            <a:chOff x="1964988" y="-992222"/>
            <a:chExt cx="300060" cy="145915"/>
          </a:xfrm>
        </p:grpSpPr>
        <p:cxnSp>
          <p:nvCxnSpPr>
            <p:cNvPr id="5" name="直接连接符 4"/>
            <p:cNvCxnSpPr/>
            <p:nvPr/>
          </p:nvCxnSpPr>
          <p:spPr>
            <a:xfrm>
              <a:off x="1964988" y="-992222"/>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64988" y="-919265"/>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64988" y="-846307"/>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AutoShape 2" descr="查看源图像"/>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AutoShape 8" descr="hiQ linkedin 的图像结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文本框 13"/>
          <p:cNvSpPr txBox="1"/>
          <p:nvPr/>
        </p:nvSpPr>
        <p:spPr>
          <a:xfrm>
            <a:off x="1280058" y="1525645"/>
            <a:ext cx="9596364" cy="4111510"/>
          </a:xfrm>
          <a:prstGeom prst="rect">
            <a:avLst/>
          </a:prstGeom>
          <a:solidFill>
            <a:schemeClr val="accent1">
              <a:lumMod val="75000"/>
            </a:schemeClr>
          </a:solidFill>
        </p:spPr>
        <p:txBody>
          <a:bodyPr wrap="square" rtlCol="0">
            <a:spAutoFit/>
          </a:bodyPr>
          <a:lstStyle/>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r>
              <a:rPr kumimoji="0" lang="en-US" altLang="zh-CN" sz="1600" b="1" i="0" u="sng"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600" b="1" i="0" u="sng"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在审理过程中主张</a:t>
            </a:r>
            <a:r>
              <a:rPr kumimoji="0" lang="en-US" altLang="zh-CN" sz="1600" b="1" i="0" u="sng"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essential facility doctrine</a:t>
            </a:r>
            <a:r>
              <a:rPr kumimoji="0" lang="zh-CN" altLang="en-US" sz="1600" b="1" i="0" u="sng"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en-US" altLang="zh-CN" sz="1600" b="1" i="0" u="sng"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EED</a:t>
            </a:r>
            <a:r>
              <a:rPr kumimoji="0" lang="zh-CN" altLang="en-US" sz="1600" b="1" i="0" u="sng"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认为</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独占了大量用户数据，而这些数据对于</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来说属于经营的“必要设施”，且无法找到相应的替代品。根据</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LinkedIn</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不得禁止</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获取必要的数据。</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对于控制大数据的平台企业来说，其掌握的数据存在被认定为必要设施的可能。</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一审法院并未正面肯定</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。这也是因为，此前美国最高法院在</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Verizon v. </a:t>
            </a:r>
            <a:r>
              <a:rPr kumimoji="0" lang="en-US" altLang="zh-CN" sz="16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Trinko</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一案中表示“我院没有明确认可过</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在美国反垄断法历史上存在多年，</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21</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世纪后式微。</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随着数字经济的不断发展，在最近美国国会司法委员会发布的</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数字经济竞争调查报告</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中，不少专家学者呼吁重视</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在数字经济领域的适用。</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未来，数据很可能受到更强的反垄断法规制。</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的反垄断诉由</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anim calcmode="lin" valueType="num">
                                      <p:cBhvr>
                                        <p:cTn id="8" dur="300" fill="hold"/>
                                        <p:tgtEl>
                                          <p:spTgt spid="13"/>
                                        </p:tgtEl>
                                        <p:attrNameLst>
                                          <p:attrName>ppt_x</p:attrName>
                                        </p:attrNameLst>
                                      </p:cBhvr>
                                      <p:tavLst>
                                        <p:tav tm="0">
                                          <p:val>
                                            <p:strVal val="#ppt_x"/>
                                          </p:val>
                                        </p:tav>
                                        <p:tav tm="100000">
                                          <p:val>
                                            <p:strVal val="#ppt_x"/>
                                          </p:val>
                                        </p:tav>
                                      </p:tavLst>
                                    </p:anim>
                                    <p:anim calcmode="lin" valueType="num">
                                      <p:cBhvr>
                                        <p:cTn id="9" dur="3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iQ linkedi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736"/>
            <a:ext cx="12171926" cy="688347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4" name="组合 3"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a:off x="11601301" y="480808"/>
            <a:ext cx="399956" cy="194493"/>
            <a:chOff x="1964988" y="-992222"/>
            <a:chExt cx="300060" cy="145915"/>
          </a:xfrm>
        </p:grpSpPr>
        <p:cxnSp>
          <p:nvCxnSpPr>
            <p:cNvPr id="5" name="直接连接符 4"/>
            <p:cNvCxnSpPr/>
            <p:nvPr/>
          </p:nvCxnSpPr>
          <p:spPr>
            <a:xfrm>
              <a:off x="1964988" y="-992222"/>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64988" y="-919265"/>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64988" y="-846307"/>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AutoShape 2" descr="查看源图像"/>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AutoShape 8" descr="hiQ linkedin 的图像结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3289548" y="1399986"/>
            <a:ext cx="5917703" cy="458908"/>
          </a:xfrm>
          <a:prstGeom prst="rect">
            <a:avLst/>
          </a:prstGeom>
          <a:noFill/>
        </p:spPr>
        <p:txBody>
          <a:bodyPr wrap="square" rtlCol="0">
            <a:spAutoFit/>
          </a:bodyPr>
          <a:lstStyle/>
          <a:p>
            <a:pPr marR="0" lvl="0" algn="l" defTabSz="913765" rtl="0" eaLnBrk="1" fontAlgn="auto" latinLnBrk="0" hangingPunct="1">
              <a:lnSpc>
                <a:spcPct val="150000"/>
              </a:lnSpc>
              <a:spcBef>
                <a:spcPts val="0"/>
              </a:spcBef>
              <a:spcAft>
                <a:spcPts val="0"/>
              </a:spcAft>
              <a:buClr>
                <a:srgbClr val="F79646">
                  <a:lumMod val="75000"/>
                </a:srgbClr>
              </a:buClr>
              <a:buSzTx/>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同样是数据抓取行为，抓取方同样提出过反垄断事由</a:t>
            </a:r>
            <a:endPar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6" name="图示 15"/>
          <p:cNvGraphicFramePr/>
          <p:nvPr/>
        </p:nvGraphicFramePr>
        <p:xfrm>
          <a:off x="2469930" y="2251587"/>
          <a:ext cx="7690069" cy="401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与其他案例的对比</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iQ linkedi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46560" y="-12737"/>
            <a:ext cx="7221554" cy="688347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4" name="组合 3"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a:off x="11601301" y="480808"/>
            <a:ext cx="399956" cy="194493"/>
            <a:chOff x="1964988" y="-992222"/>
            <a:chExt cx="300060" cy="145915"/>
          </a:xfrm>
        </p:grpSpPr>
        <p:cxnSp>
          <p:nvCxnSpPr>
            <p:cNvPr id="5" name="直接连接符 4"/>
            <p:cNvCxnSpPr/>
            <p:nvPr/>
          </p:nvCxnSpPr>
          <p:spPr>
            <a:xfrm>
              <a:off x="1964988" y="-992222"/>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64988" y="-919265"/>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64988" y="-846307"/>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AutoShape 2" descr="查看源图像"/>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AutoShape 8" descr="hiQ linkedin 的图像结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1480845" y="1421862"/>
            <a:ext cx="6135409" cy="4850174"/>
          </a:xfrm>
          <a:prstGeom prst="rect">
            <a:avLst/>
          </a:prstGeom>
          <a:solidFill>
            <a:schemeClr val="accent1">
              <a:lumMod val="20000"/>
              <a:lumOff val="80000"/>
            </a:schemeClr>
          </a:solidFill>
        </p:spPr>
        <p:txBody>
          <a:bodyPr wrap="square" rtlCol="0">
            <a:spAutoFit/>
          </a:bodyPr>
          <a:lstStyle/>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r>
              <a:rPr kumimoji="0" lang="en-US" altLang="zh-CN"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反垄断的诉求均遭驳回</a:t>
            </a:r>
            <a:endParaRPr kumimoji="0" lang="en-US" altLang="zh-CN"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endParaRPr kumimoji="0" lang="en-US" altLang="zh-CN"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此前法院所发布的仅为临时措施，在</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2020</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年</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9</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月的审理中，</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提出的反垄断主张，如拒绝交易均被法院驳回。</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R="0" lvl="0" algn="just" defTabSz="913765" rtl="0" eaLnBrk="1" fontAlgn="auto" latinLnBrk="0" hangingPunct="1">
              <a:lnSpc>
                <a:spcPct val="150000"/>
              </a:lnSpc>
              <a:spcBef>
                <a:spcPts val="0"/>
              </a:spcBef>
              <a:spcAft>
                <a:spcPts val="0"/>
              </a:spcAft>
              <a:buClr>
                <a:srgbClr val="F79646">
                  <a:lumMod val="75000"/>
                </a:srgbClr>
              </a:buClr>
              <a:buSzTx/>
              <a:defRPr/>
            </a:pP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目前，</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唯一的希望寄托在必要设施理论（</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）上，但是法院鲜少将某一产品视作必要设施。有评论指出，在目前大部分数据已经集中的少数平台企业上的情况下，</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这类数据分析企业确有主张</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的可能</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不过，主张</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的前提是界定相关市场</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如何界定下游市场，即数据分析市场，是目前主张</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EED</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较大的障碍。由于</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随后没有进一步主张，法院没有就必须设要原则和数据抓取问题做出实体裁判。</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R="0" lvl="0" algn="just" defTabSz="913765" rtl="0" eaLnBrk="1" fontAlgn="auto" latinLnBrk="0" hangingPunct="1">
              <a:lnSpc>
                <a:spcPct val="150000"/>
              </a:lnSpc>
              <a:spcBef>
                <a:spcPts val="0"/>
              </a:spcBef>
              <a:spcAft>
                <a:spcPts val="0"/>
              </a:spcAft>
              <a:buClr>
                <a:srgbClr val="F79646">
                  <a:lumMod val="75000"/>
                </a:srgbClr>
              </a:buClr>
              <a:buSzTx/>
              <a:defRPr/>
            </a:pPr>
            <a:endPar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hiQ</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rPr>
              <a:t>法院未认定构成垄断</a:t>
            </a:r>
            <a:endParaRPr lang="zh-CN" altLang="en-US" sz="2665" b="1" dirty="0">
              <a:solidFill>
                <a:schemeClr val="accent6">
                  <a:lumMod val="75000"/>
                </a:scheme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anim calcmode="lin" valueType="num">
                                      <p:cBhvr>
                                        <p:cTn id="8" dur="300" fill="hold"/>
                                        <p:tgtEl>
                                          <p:spTgt spid="16"/>
                                        </p:tgtEl>
                                        <p:attrNameLst>
                                          <p:attrName>ppt_x</p:attrName>
                                        </p:attrNameLst>
                                      </p:cBhvr>
                                      <p:tavLst>
                                        <p:tav tm="0">
                                          <p:val>
                                            <p:strVal val="#ppt_x"/>
                                          </p:val>
                                        </p:tav>
                                        <p:tav tm="100000">
                                          <p:val>
                                            <p:strVal val="#ppt_x"/>
                                          </p:val>
                                        </p:tav>
                                      </p:tavLst>
                                    </p:anim>
                                    <p:anim calcmode="lin" valueType="num">
                                      <p:cBhvr>
                                        <p:cTn id="9" dur="3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案情简介</a:t>
            </a:r>
            <a:endPar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2" name="文本框 11"/>
          <p:cNvSpPr txBox="1"/>
          <p:nvPr/>
        </p:nvSpPr>
        <p:spPr>
          <a:xfrm>
            <a:off x="1219120" y="1927242"/>
            <a:ext cx="5877219" cy="3742178"/>
          </a:xfrm>
          <a:prstGeom prst="rect">
            <a:avLst/>
          </a:prstGeom>
          <a:noFill/>
        </p:spPr>
        <p:txBody>
          <a:bodyPr wrap="square" rtlCol="0">
            <a:spAutoFit/>
          </a:bodyPr>
          <a:lstStyle/>
          <a:p>
            <a:pPr algn="just" defTabSz="913765">
              <a:lnSpc>
                <a:spcPct val="150000"/>
              </a:lnSpc>
              <a:buClr>
                <a:srgbClr val="F79646">
                  <a:lumMod val="75000"/>
                </a:srgbClr>
              </a:buClr>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2019</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年</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2</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月，德国联邦反垄断执法机构（</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）查处了</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在未经用户许可的情况下收集用户信息的行为，认为其滥用了市场支配地位；</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随即发布禁令，要求</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中止相关的收集用户数据的行为。</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该禁令曾被德国杜塞尔多夫法院裁定暂缓执行，但德国最高法院支持了</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的禁令。随后，杜塞尔多夫法院就实体问题审理本案，鉴于其中存在</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GDPR</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与反垄断法的交叉问题，杜塞尔多夫法院向欧洲法院（</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Court of Justice of the European Union</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）提交了申请，寻求欧洲法院的解释。</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487840" y="2094186"/>
            <a:ext cx="3714750" cy="266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iQ linkedi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81903" y="-12736"/>
            <a:ext cx="7190022" cy="688347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065"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065"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4" name="组合 3"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a:off x="11601301" y="480808"/>
            <a:ext cx="399956" cy="194493"/>
            <a:chOff x="1964988" y="-992222"/>
            <a:chExt cx="300060" cy="145915"/>
          </a:xfrm>
        </p:grpSpPr>
        <p:cxnSp>
          <p:nvCxnSpPr>
            <p:cNvPr id="5" name="直接连接符 4"/>
            <p:cNvCxnSpPr/>
            <p:nvPr/>
          </p:nvCxnSpPr>
          <p:spPr>
            <a:xfrm>
              <a:off x="1964988" y="-992222"/>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64988" y="-919265"/>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64988" y="-846307"/>
              <a:ext cx="3000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AutoShape 2" descr="查看源图像"/>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AutoShape 8" descr="hiQ linkedin 的图像结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Rectangle 18"/>
          <p:cNvSpPr>
            <a:spLocks noChangeArrowheads="1"/>
          </p:cNvSpPr>
          <p:nvPr/>
        </p:nvSpPr>
        <p:spPr bwMode="auto">
          <a:xfrm>
            <a:off x="410804" y="412732"/>
            <a:ext cx="9391957"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rPr>
              <a:t>数据抓取的边界</a:t>
            </a:r>
            <a:r>
              <a:rPr kumimoji="0" lang="en-US" altLang="zh-CN" sz="2665"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665"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rPr>
              <a:t>待解答的问题</a:t>
            </a:r>
            <a:endParaRPr kumimoji="0" lang="zh-CN" altLang="en-US" sz="2665"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17" name="文本框 16"/>
          <p:cNvSpPr txBox="1"/>
          <p:nvPr/>
        </p:nvSpPr>
        <p:spPr>
          <a:xfrm>
            <a:off x="1475598" y="1629256"/>
            <a:ext cx="4291954" cy="3372846"/>
          </a:xfrm>
          <a:prstGeom prst="rect">
            <a:avLst/>
          </a:prstGeom>
          <a:solidFill>
            <a:schemeClr val="accent1">
              <a:lumMod val="20000"/>
              <a:lumOff val="80000"/>
            </a:schemeClr>
          </a:solidFill>
        </p:spPr>
        <p:txBody>
          <a:bodyPr wrap="square" rtlCol="0">
            <a:spAutoFit/>
          </a:bodyPr>
          <a:lstStyle/>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r>
              <a:rPr kumimoji="0" lang="zh-CN" altLang="en-US"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抓取数据≠合法</a:t>
            </a:r>
            <a:endParaRPr kumimoji="0" lang="en-US" altLang="zh-CN"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由于此前法院的说理主要涉及程序问题，即是否应当授予</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临时禁令，因此法院并没有对数据抓取问题做出实体裁判</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从第九巡回法院的分析来看，法院倾向于认为领英对于用户公开的数据没有财产权益</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本案双方相对特殊的竞争关系一定程度上影响了法院的裁决</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6553200" y="1629256"/>
            <a:ext cx="4144947" cy="3372846"/>
          </a:xfrm>
          <a:prstGeom prst="rect">
            <a:avLst/>
          </a:prstGeom>
          <a:solidFill>
            <a:schemeClr val="accent1">
              <a:lumMod val="20000"/>
              <a:lumOff val="80000"/>
            </a:schemeClr>
          </a:solidFill>
        </p:spPr>
        <p:txBody>
          <a:bodyPr wrap="square" rtlCol="0">
            <a:spAutoFit/>
          </a:bodyPr>
          <a:lstStyle/>
          <a:p>
            <a:pPr marL="0" marR="0" lvl="0" indent="0" algn="just" defTabSz="913765" rtl="0" eaLnBrk="1" fontAlgn="auto" latinLnBrk="0" hangingPunct="1">
              <a:lnSpc>
                <a:spcPct val="150000"/>
              </a:lnSpc>
              <a:spcBef>
                <a:spcPts val="0"/>
              </a:spcBef>
              <a:spcAft>
                <a:spcPts val="0"/>
              </a:spcAft>
              <a:buClr>
                <a:srgbClr val="F79646">
                  <a:lumMod val="75000"/>
                </a:srgbClr>
              </a:buClr>
              <a:buSzTx/>
              <a:buFontTx/>
              <a:buNone/>
              <a:defRPr/>
            </a:pPr>
            <a:r>
              <a:rPr kumimoji="0" lang="zh-CN" altLang="en-US"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反垄断诉求</a:t>
            </a:r>
            <a:endParaRPr kumimoji="0" lang="en-US" altLang="zh-CN" sz="1600" b="1" i="0" u="sng"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h</a:t>
            </a:r>
            <a:r>
              <a:rPr kumimoji="0" lang="en-US" altLang="zh-CN" sz="1600" b="0" i="0" u="none" strike="noStrike" kern="1200" cap="none" spc="0" normalizeH="0" baseline="0" noProof="0" dirty="0" err="1">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的主张并不充分，这是法院驳回的主要原因。由于</a:t>
            </a:r>
            <a:r>
              <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hiQ</a:t>
            </a: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没有进一步主张，法院也就没有进一步表态</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遗留的竞争法问题</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互联网平台的公开数据是否构成必要设施？</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742950" marR="0" lvl="1" indent="-285750" algn="just" defTabSz="913765"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如何进一步证明平台拒绝交易的行为？</a:t>
            </a:r>
            <a:endParaRPr kumimoji="0" lang="en-US" altLang="zh-CN" sz="16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bwMode="auto">
          <a:xfrm>
            <a:off x="1199456" y="1316766"/>
            <a:ext cx="1899501" cy="1555709"/>
          </a:xfrm>
          <a:prstGeom prst="rect">
            <a:avLst/>
          </a:prstGeom>
          <a:noFill/>
          <a:ln>
            <a:noFill/>
          </a:ln>
        </p:spPr>
      </p:pic>
      <p:sp>
        <p:nvSpPr>
          <p:cNvPr id="15" name="矩形 14"/>
          <p:cNvSpPr/>
          <p:nvPr/>
        </p:nvSpPr>
        <p:spPr>
          <a:xfrm>
            <a:off x="1103446" y="3332990"/>
            <a:ext cx="3167375" cy="1569660"/>
          </a:xfrm>
          <a:prstGeom prst="rect">
            <a:avLst/>
          </a:prstGeom>
        </p:spPr>
        <p:txBody>
          <a:bodyPr wrap="square">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郑孜青</a:t>
            </a:r>
            <a:endParaRPr kumimoji="0" lang="zh-CN" altLang="en-US"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中伦律师事务所</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 </a:t>
            </a:r>
            <a:r>
              <a:rPr kumimoji="0" lang="en-US" altLang="zh-CN" sz="1600" b="0"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86-135 2076 6711</a:t>
            </a:r>
            <a:endParaRPr kumimoji="0" lang="en-US" altLang="zh-CN" sz="1600" b="0"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 86-10-5780 8318</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Times New Roman" panose="02020603050405020304" pitchFamily="18" charset="0"/>
                <a:hlinkClick r:id="rId2"/>
              </a:rPr>
              <a:t>zhengziqing@zhonglun.com</a:t>
            </a:r>
            <a:endParaRPr kumimoji="0" lang="en-US" altLang="zh-CN" sz="1600" b="0"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中国和美国纽约州律师资格</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4126859" y="797510"/>
            <a:ext cx="6900421"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郑孜青律师是中伦律师事务所</a:t>
            </a:r>
            <a:r>
              <a:rPr kumimoji="0" lang="zh-CN" altLang="en-US"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北京</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办公室</a:t>
            </a:r>
            <a:r>
              <a:rPr kumimoji="0" lang="zh-CN" altLang="en-US"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合规与政府监管部</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合伙人，从事</a:t>
            </a:r>
            <a:r>
              <a:rPr kumimoji="0" lang="zh-CN" altLang="en-US"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反垄断和竞争法、网络安全和数据保护、贸易合规和救济</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法律业务，为中外客户提供中国和世界各主要司法辖区有关反垄断、数据保护、贸易制裁与出口管制等合规体系建设、合规问题咨询与行政调查应对等法律服务。</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郑律师是中国最早专职从事反垄断业务的律师之一，曾多次陪同</a:t>
            </a:r>
            <a:r>
              <a:rPr kumimoji="0" lang="zh-CN" altLang="en-US"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市场总局</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的执法人员与</a:t>
            </a:r>
            <a:r>
              <a:rPr kumimoji="0" lang="zh-CN" altLang="en-US"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欧盟委员会</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执法人员进行交流。</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2020</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6</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月，郑律师协助国资委和市场总局进行了有关欧盟反外国补贴白皮书的研究。郑律师代理过</a:t>
            </a:r>
            <a:r>
              <a:rPr kumimoji="0" lang="en-US" altLang="zh-CN"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170</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多个经营者集中申报，包括数起附加限制性条件的申报以及数起并行的国家安全审查。郑律师代理美国新礼来动保</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76</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亿美元收购拜耳动保业务的交易在中国的经营者集中申报，并在全球司法辖区中第一个获得了批准。郑律师还在英伟达以</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400</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亿英磅收购</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ARM</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的经营者集中申报中代理</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ARM</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。郑律师代理某国内企业参与了涉及阿里巴巴的反垄断调查案件；代理中外知名企业应对市场总局的反垄断调查并提供反垄断合规常年法律顾问服务。</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郑律师受邀参加了</a:t>
            </a:r>
            <a:r>
              <a:rPr kumimoji="0" lang="zh-CN" altLang="en-US"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国务院网信办</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普法宣传，为网信办提供有关美国平台责任立法趋势的信息，作为唯一的律师专家受网信办的邀请参加了</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儿童个人信息网络保护规定</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的立法研讨会。受</a:t>
            </a:r>
            <a:r>
              <a:rPr kumimoji="0" lang="zh-CN" altLang="en-US" sz="14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工信部中国信息通信研究院</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邀请参加了</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未成年人网络保护条例</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立法研讨会，作为唯一的律师专家为</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2019</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年“信息通信行业法治热点专题研修班”授课。</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郑律师曾多次参加商务部组织的立法咨询，是</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2020</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年涉外商事法律直播间“贸易制裁与出口管制风险防范”讲师。</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2017</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至今，为中外客户提供贸易合规体系建设、不可靠实体清单及出口管制法方面的法律服务。为客户的供应链和商业模式在中国、美国和欧盟法下可能涉及的合规问题提供咨询，并协助客户建立和完善贸易合规体系。</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descr="logo.png"/>
          <p:cNvPicPr>
            <a:picLocks noChangeAspect="1"/>
          </p:cNvPicPr>
          <p:nvPr/>
        </p:nvPicPr>
        <p:blipFill rotWithShape="1">
          <a:blip r:embed="rId3" cstate="print">
            <a:extLst>
              <a:ext uri="{28A0092B-C50C-407E-A947-70E740481C1C}">
                <a14:useLocalDpi xmlns:a14="http://schemas.microsoft.com/office/drawing/2010/main" val="0"/>
              </a:ext>
            </a:extLst>
          </a:blip>
          <a:srcRect l="4220" t="7934" r="69244" b="74403"/>
          <a:stretch>
            <a:fillRect/>
          </a:stretch>
        </p:blipFill>
        <p:spPr>
          <a:xfrm>
            <a:off x="297096" y="6309000"/>
            <a:ext cx="956225" cy="35785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54094" y="233375"/>
            <a:ext cx="5974986" cy="502766"/>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mn-cs"/>
              </a:rPr>
              <a:t>中伦合规与政府监管部助力您的成功！</a:t>
            </a:r>
            <a:endParaRPr kumimoji="0" lang="zh-CN" altLang="en-US" sz="2665"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mn-cs"/>
            </a:endParaRPr>
          </a:p>
        </p:txBody>
      </p:sp>
      <p:sp>
        <p:nvSpPr>
          <p:cNvPr id="10" name="Freeform 8"/>
          <p:cNvSpPr/>
          <p:nvPr/>
        </p:nvSpPr>
        <p:spPr bwMode="auto">
          <a:xfrm>
            <a:off x="1" y="1059"/>
            <a:ext cx="429783" cy="85806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Freeform 9"/>
          <p:cNvSpPr/>
          <p:nvPr/>
        </p:nvSpPr>
        <p:spPr bwMode="auto">
          <a:xfrm>
            <a:off x="133179" y="301289"/>
            <a:ext cx="288151" cy="5773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545996" y="1225228"/>
            <a:ext cx="9624767" cy="4896597"/>
          </a:xfrm>
          <a:prstGeom prst="rect">
            <a:avLst/>
          </a:prstGeom>
        </p:spPr>
        <p:txBody>
          <a:bodyPr wrap="square">
            <a:spAutoFit/>
          </a:bodyPr>
          <a:lstStyle/>
          <a:p>
            <a:pPr marL="285750" marR="0" lvl="1" indent="-285750" algn="l" defTabSz="914400" rtl="0" eaLnBrk="1" fontAlgn="auto" latinLnBrk="0" hangingPunct="1">
              <a:lnSpc>
                <a:spcPct val="150000"/>
              </a:lnSpc>
              <a:spcBef>
                <a:spcPts val="450"/>
              </a:spcBef>
              <a:spcAft>
                <a:spcPts val="450"/>
              </a:spcAft>
              <a:buClr>
                <a:srgbClr val="F79646">
                  <a:lumMod val="75000"/>
                </a:srgbClr>
              </a:buClr>
              <a:buSzPct val="100000"/>
              <a:buFont typeface="Wingdings" panose="05000000000000000000" pitchFamily="2" charset="2"/>
              <a:buChar char="n"/>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中伦设立了独立的</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合规与政府监管部</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，能够在全所范围内进行资源调动和人员安排，根据客户需求抽调各个细分专业领域的律师为客户服务。</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1" indent="-285750" algn="l" defTabSz="914400" rtl="0" eaLnBrk="1" fontAlgn="auto" latinLnBrk="0" hangingPunct="1">
              <a:lnSpc>
                <a:spcPct val="150000"/>
              </a:lnSpc>
              <a:spcBef>
                <a:spcPts val="450"/>
              </a:spcBef>
              <a:spcAft>
                <a:spcPts val="450"/>
              </a:spcAft>
              <a:buClr>
                <a:srgbClr val="F79646">
                  <a:lumMod val="75000"/>
                </a:srgbClr>
              </a:buClr>
              <a:buSzPct val="100000"/>
              <a:buFont typeface="Wingdings" panose="05000000000000000000" pitchFamily="2" charset="2"/>
              <a:buChar char="n"/>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中伦在合规</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政府监管业务领域拥有由三十九名境内外合伙人以及超过一百名专业人士组成的优秀团队，为客户提供</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强大的人员和资源保障</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1" indent="-285750" algn="l" defTabSz="685800" rtl="0" eaLnBrk="1" fontAlgn="auto" latinLnBrk="0" hangingPunct="1">
              <a:lnSpc>
                <a:spcPct val="150000"/>
              </a:lnSpc>
              <a:spcBef>
                <a:spcPts val="450"/>
              </a:spcBef>
              <a:spcAft>
                <a:spcPts val="450"/>
              </a:spcAft>
              <a:buClr>
                <a:srgbClr val="F79646">
                  <a:lumMod val="75000"/>
                </a:srgbClr>
              </a:buClr>
              <a:buSzPct val="100000"/>
              <a:buFont typeface="Wingdings" panose="05000000000000000000" pitchFamily="2" charset="2"/>
              <a:buChar char="n"/>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中伦的经办律师均毕业于国内外一流法学院，具备</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优秀的专业能力和极强的语言优势</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，深谙国内外法律制度和监管环境差异，拥有</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第一手的合规法律服务经验</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685800" rtl="0" eaLnBrk="1" fontAlgn="auto" latinLnBrk="0" hangingPunct="1">
              <a:lnSpc>
                <a:spcPct val="150000"/>
              </a:lnSpc>
              <a:spcBef>
                <a:spcPts val="450"/>
              </a:spcBef>
              <a:spcAft>
                <a:spcPts val="450"/>
              </a:spcAft>
              <a:buClr>
                <a:srgbClr val="F79646">
                  <a:lumMod val="75000"/>
                </a:srgbClr>
              </a:buClr>
              <a:buSzTx/>
              <a:buFont typeface="Wingdings" panose="05000000000000000000" pitchFamily="2" charset="2"/>
              <a:buChar char="n"/>
              <a:defRPr/>
            </a:pP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中伦在出口管制</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和经济制裁</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领域拥有极为出色的合伙人团队和业绩。我们的合伙人包括</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曾在</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商务部</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、海关等</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相关</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政府部门</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工作多年的官员、</a:t>
            </a:r>
            <a:r>
              <a:rPr kumimoji="0" lang="en-US"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Chambers</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常年排名最高等级</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的资深律师和帮助中</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外</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企业</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处理大量实务</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案例</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的资深合伙人。</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685800" rtl="0" eaLnBrk="1" fontAlgn="auto" latinLnBrk="0" hangingPunct="1">
              <a:lnSpc>
                <a:spcPct val="150000"/>
              </a:lnSpc>
              <a:spcBef>
                <a:spcPts val="450"/>
              </a:spcBef>
              <a:spcAft>
                <a:spcPts val="450"/>
              </a:spcAft>
              <a:buClr>
                <a:srgbClr val="F79646">
                  <a:lumMod val="75000"/>
                </a:srgbClr>
              </a:buClr>
              <a:buSzTx/>
              <a:buFont typeface="Wingdings" panose="05000000000000000000" pitchFamily="2" charset="2"/>
              <a:buChar char="n"/>
              <a:defRPr/>
            </a:pP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中伦合规团队在</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出口管制和经济制裁</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合规领域为多家包括央企在内的大型国有企业和民营企业提供专业法律服务，包括</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风险评估审查、合规体系建设以及监管调查应对</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等，多次</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成功</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帮助中国企业有效防范制裁风险和应对美国政府的调查和执法，为企业</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减轻</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或挽回了损失。</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685800" rtl="0" eaLnBrk="1" fontAlgn="auto" latinLnBrk="0" hangingPunct="1">
              <a:lnSpc>
                <a:spcPct val="150000"/>
              </a:lnSpc>
              <a:spcBef>
                <a:spcPts val="450"/>
              </a:spcBef>
              <a:spcAft>
                <a:spcPts val="450"/>
              </a:spcAft>
              <a:buClr>
                <a:srgbClr val="F79646">
                  <a:lumMod val="75000"/>
                </a:srgbClr>
              </a:buClr>
              <a:buSzTx/>
              <a:buFont typeface="Wingdings" panose="05000000000000000000" pitchFamily="2" charset="2"/>
              <a:buChar char="n"/>
              <a:defRPr/>
            </a:pP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中伦合规团队一直</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紧密跟踪</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中外出口管制和经济制裁</a:t>
            </a:r>
            <a:r>
              <a:rPr kumimoji="0" lang="zh-CN" altLang="zh-CN"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领域的立法、执法和司法前沿热点</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，对中国</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企业</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防范和应对</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合规</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风险进行了深入调研，</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并</a:t>
            </a: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承担了大量的各部委相关课题研究项目</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97096" y="6309000"/>
            <a:ext cx="956225" cy="357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9"/>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34266" t="12124" r="4293" b="33229"/>
          <a:stretch>
            <a:fillRect/>
          </a:stretch>
        </p:blipFill>
        <p:spPr>
          <a:xfrm>
            <a:off x="4652233" y="1078743"/>
            <a:ext cx="7490897" cy="3744415"/>
          </a:xfrm>
          <a:prstGeom prst="rect">
            <a:avLst/>
          </a:prstGeom>
        </p:spPr>
      </p:pic>
      <p:sp>
        <p:nvSpPr>
          <p:cNvPr id="24" name="TextBox 23"/>
          <p:cNvSpPr txBox="1"/>
          <p:nvPr/>
        </p:nvSpPr>
        <p:spPr>
          <a:xfrm>
            <a:off x="815414" y="3524037"/>
            <a:ext cx="8016213" cy="2395305"/>
          </a:xfrm>
          <a:prstGeom prst="rect">
            <a:avLst/>
          </a:prstGeom>
          <a:noFill/>
        </p:spPr>
        <p:txBody>
          <a:bodyPr wrap="square" lIns="96744" tIns="48372" rIns="96744" bIns="48372"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1" lang="zh-CN" altLang="en-US" sz="21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中伦律师事务所创立于</a:t>
            </a:r>
            <a:r>
              <a:rPr kumimoji="0" lang="en-US" altLang="zh-CN" sz="2135" b="0" i="0" u="none" strike="noStrike" kern="1200" cap="none" spc="0" normalizeH="0" baseline="0" noProof="0" dirty="0">
                <a:ln>
                  <a:noFill/>
                </a:ln>
                <a:solidFill>
                  <a:srgbClr val="F79646">
                    <a:lumMod val="75000"/>
                  </a:srgbClr>
                </a:solidFill>
                <a:effectLst/>
                <a:uLnTx/>
                <a:uFillTx/>
                <a:latin typeface="Calibri" panose="020F0502020204030204"/>
                <a:ea typeface="微软雅黑" panose="020B0503020204020204" pitchFamily="34" charset="-122"/>
                <a:cs typeface="+mn-cs"/>
              </a:rPr>
              <a:t>1993</a:t>
            </a:r>
            <a:r>
              <a:rPr kumimoji="1" lang="zh-CN" altLang="en-US" sz="21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年，是中国司法部最早批准设立的合伙制律师事务所之一。经过数年快速、稳健的发展壮大，中伦已成为中国规模最大的综合性律师事务所之一。</a:t>
            </a:r>
            <a:endParaRPr kumimoji="1" lang="en-US" altLang="zh-CN" sz="21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auto" latinLnBrk="0" hangingPunct="1">
              <a:lnSpc>
                <a:spcPct val="100000"/>
              </a:lnSpc>
              <a:spcBef>
                <a:spcPts val="0"/>
              </a:spcBef>
              <a:spcAft>
                <a:spcPts val="0"/>
              </a:spcAft>
              <a:buClrTx/>
              <a:buSzTx/>
              <a:buFontTx/>
              <a:buNone/>
              <a:defRPr/>
            </a:pPr>
            <a:endParaRPr kumimoji="0" lang="en-US" altLang="zh-CN" sz="21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auto" latinLnBrk="0" hangingPunct="1">
              <a:lnSpc>
                <a:spcPct val="100000"/>
              </a:lnSpc>
              <a:spcBef>
                <a:spcPts val="0"/>
              </a:spcBef>
              <a:spcAft>
                <a:spcPts val="0"/>
              </a:spcAft>
              <a:buClrTx/>
              <a:buSzTx/>
              <a:buFontTx/>
              <a:buNone/>
              <a:defRPr/>
            </a:pPr>
            <a:r>
              <a:rPr kumimoji="1" lang="zh-CN" altLang="en-US" sz="21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中伦目前在北京、上海、深圳、广州、武汉、成都、重庆、青岛、杭州、南京、海口、东京、香港、伦敦、纽约、洛杉矶、旧金山和阿拉木图</a:t>
            </a:r>
            <a:r>
              <a:rPr kumimoji="0" lang="en-US" altLang="zh-CN" sz="2135" b="0" i="0" u="none" strike="noStrike" kern="1200" cap="none" spc="0" normalizeH="0" baseline="0" noProof="0" dirty="0">
                <a:ln>
                  <a:noFill/>
                </a:ln>
                <a:solidFill>
                  <a:srgbClr val="F79646">
                    <a:lumMod val="75000"/>
                  </a:srgbClr>
                </a:solidFill>
                <a:effectLst/>
                <a:uLnTx/>
                <a:uFillTx/>
                <a:latin typeface="Calibri" panose="020F0502020204030204"/>
                <a:ea typeface="微软雅黑" panose="020B0503020204020204" pitchFamily="34" charset="-122"/>
                <a:cs typeface="+mn-cs"/>
              </a:rPr>
              <a:t>18</a:t>
            </a:r>
            <a:r>
              <a:rPr kumimoji="1" lang="zh-CN" altLang="en-US" sz="21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个城市设有办公室。</a:t>
            </a:r>
            <a:endParaRPr kumimoji="1" lang="zh-CN" altLang="en-US" sz="21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415772" y="174035"/>
            <a:ext cx="4568370" cy="1410997"/>
          </a:xfrm>
          <a:prstGeom prst="rect">
            <a:avLst/>
          </a:prstGeom>
          <a:noFill/>
        </p:spPr>
        <p:txBody>
          <a:bodyPr wrap="none" lIns="96744" tIns="48372" rIns="96744" bIns="48372" rtlCol="0">
            <a:spAutoFit/>
          </a:bodyPr>
          <a:lstStyle>
            <a:defPPr>
              <a:defRPr lang="zh-CN"/>
            </a:defPPr>
            <a:lvl1pPr>
              <a:defRPr kumimoji="1" sz="36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1219200" rtl="0" eaLnBrk="1" fontAlgn="auto" latinLnBrk="0" hangingPunct="1">
              <a:lnSpc>
                <a:spcPct val="100000"/>
              </a:lnSpc>
              <a:spcBef>
                <a:spcPts val="0"/>
              </a:spcBef>
              <a:spcAft>
                <a:spcPts val="0"/>
              </a:spcAft>
              <a:buClrTx/>
              <a:buSzTx/>
              <a:buFontTx/>
              <a:buNone/>
              <a:defRPr/>
            </a:pPr>
            <a:r>
              <a:rPr kumimoji="1" lang="zh-CN" altLang="en-US" sz="42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中国领先的</a:t>
            </a:r>
            <a:endParaRPr kumimoji="1" lang="en-US" altLang="zh-CN" sz="42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auto" latinLnBrk="0" hangingPunct="1">
              <a:lnSpc>
                <a:spcPct val="100000"/>
              </a:lnSpc>
              <a:spcBef>
                <a:spcPts val="0"/>
              </a:spcBef>
              <a:spcAft>
                <a:spcPts val="0"/>
              </a:spcAft>
              <a:buClrTx/>
              <a:buSzTx/>
              <a:buFontTx/>
              <a:buNone/>
              <a:defRPr/>
            </a:pPr>
            <a:r>
              <a:rPr kumimoji="1" lang="zh-CN" altLang="en-US" sz="42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综合性律师事务所</a:t>
            </a:r>
            <a:endParaRPr kumimoji="1" lang="en-US" altLang="zh-CN" sz="42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pic>
        <p:nvPicPr>
          <p:cNvPr id="7" name="图片 6"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10608502" y="6296245"/>
            <a:ext cx="1581433" cy="5918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373a4396b56cb4187bf911af3e474d3d"/>
          <p:cNvPicPr>
            <a:picLocks noChangeAspect="1"/>
          </p:cNvPicPr>
          <p:nvPr/>
        </p:nvPicPr>
        <p:blipFill>
          <a:blip r:embed="rId1"/>
          <a:stretch>
            <a:fillRect/>
          </a:stretch>
        </p:blipFill>
        <p:spPr>
          <a:xfrm>
            <a:off x="5039849" y="2716624"/>
            <a:ext cx="2062023" cy="2030553"/>
          </a:xfrm>
          <a:prstGeom prst="rect">
            <a:avLst/>
          </a:prstGeom>
        </p:spPr>
      </p:pic>
      <p:sp>
        <p:nvSpPr>
          <p:cNvPr id="9" name="Oval 56"/>
          <p:cNvSpPr>
            <a:spLocks noChangeArrowheads="1"/>
          </p:cNvSpPr>
          <p:nvPr/>
        </p:nvSpPr>
        <p:spPr bwMode="auto">
          <a:xfrm>
            <a:off x="4930326" y="2138352"/>
            <a:ext cx="578272" cy="578272"/>
          </a:xfrm>
          <a:prstGeom prst="ellipse">
            <a:avLst/>
          </a:prstGeom>
          <a:solidFill>
            <a:schemeClr val="accent1"/>
          </a:solidFill>
          <a:ln>
            <a:noFill/>
          </a:ln>
        </p:spPr>
        <p:txBody>
          <a:bodyPr vert="horz" wrap="square" lIns="0" tIns="0" rIns="0" bIns="0" numCol="1" anchor="t" anchorCtr="0" compatLnSpc="1"/>
          <a:lstStyle/>
          <a:p>
            <a:pPr algn="ctr" defTabSz="1219200">
              <a:defRPr/>
            </a:pPr>
            <a:r>
              <a:rPr lang="en-US" altLang="zh-CN" sz="2400" dirty="0">
                <a:solidFill>
                  <a:prstClr val="white"/>
                </a:solidFill>
                <a:latin typeface="微软雅黑" panose="020B0503020204020204" pitchFamily="34" charset="-122"/>
                <a:ea typeface="微软雅黑" panose="020B0503020204020204" pitchFamily="34" charset="-122"/>
              </a:rPr>
              <a:t>01</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0" name="Oval 57"/>
          <p:cNvSpPr>
            <a:spLocks noChangeArrowheads="1"/>
          </p:cNvSpPr>
          <p:nvPr/>
        </p:nvSpPr>
        <p:spPr bwMode="auto">
          <a:xfrm>
            <a:off x="4262145" y="3298005"/>
            <a:ext cx="578272" cy="580949"/>
          </a:xfrm>
          <a:prstGeom prst="ellipse">
            <a:avLst/>
          </a:prstGeom>
          <a:solidFill>
            <a:schemeClr val="accent2"/>
          </a:solidFill>
          <a:ln>
            <a:noFill/>
          </a:ln>
        </p:spPr>
        <p:txBody>
          <a:bodyPr vert="horz" wrap="square" lIns="0" tIns="0" rIns="0" bIns="0" numCol="1" anchor="t" anchorCtr="0" compatLnSpc="1"/>
          <a:lstStyle/>
          <a:p>
            <a:pPr algn="ctr" defTabSz="1219200">
              <a:defRPr/>
            </a:pPr>
            <a:r>
              <a:rPr lang="en-US" altLang="zh-CN" sz="2400" dirty="0">
                <a:solidFill>
                  <a:prstClr val="white"/>
                </a:solidFill>
                <a:latin typeface="微软雅黑" panose="020B0503020204020204" pitchFamily="34" charset="-122"/>
                <a:ea typeface="微软雅黑" panose="020B0503020204020204" pitchFamily="34" charset="-122"/>
              </a:rPr>
              <a:t>02</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Oval 58"/>
          <p:cNvSpPr>
            <a:spLocks noChangeArrowheads="1"/>
          </p:cNvSpPr>
          <p:nvPr/>
        </p:nvSpPr>
        <p:spPr bwMode="auto">
          <a:xfrm>
            <a:off x="4814600" y="4501553"/>
            <a:ext cx="578272" cy="578272"/>
          </a:xfrm>
          <a:prstGeom prst="ellipse">
            <a:avLst/>
          </a:prstGeom>
          <a:solidFill>
            <a:schemeClr val="accent3"/>
          </a:solidFill>
          <a:ln>
            <a:noFill/>
          </a:ln>
        </p:spPr>
        <p:txBody>
          <a:bodyPr vert="horz" wrap="square" lIns="0" tIns="0" rIns="0" bIns="0" numCol="1" anchor="t" anchorCtr="0" compatLnSpc="1"/>
          <a:lstStyle/>
          <a:p>
            <a:pPr algn="ctr" defTabSz="1219200">
              <a:defRPr/>
            </a:pPr>
            <a:r>
              <a:rPr lang="en-US" altLang="zh-CN" sz="2400" dirty="0">
                <a:solidFill>
                  <a:prstClr val="white"/>
                </a:solidFill>
                <a:latin typeface="微软雅黑" panose="020B0503020204020204" pitchFamily="34" charset="-122"/>
                <a:ea typeface="微软雅黑" panose="020B0503020204020204" pitchFamily="34" charset="-122"/>
              </a:rPr>
              <a:t>03</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2" name="Oval 59"/>
          <p:cNvSpPr>
            <a:spLocks noChangeArrowheads="1"/>
          </p:cNvSpPr>
          <p:nvPr/>
        </p:nvSpPr>
        <p:spPr bwMode="auto">
          <a:xfrm>
            <a:off x="6634784" y="2143104"/>
            <a:ext cx="580949" cy="578272"/>
          </a:xfrm>
          <a:prstGeom prst="ellipse">
            <a:avLst/>
          </a:prstGeom>
          <a:solidFill>
            <a:schemeClr val="accent4"/>
          </a:solidFill>
          <a:ln>
            <a:noFill/>
          </a:ln>
        </p:spPr>
        <p:txBody>
          <a:bodyPr vert="horz" wrap="square" lIns="0" tIns="0" rIns="0" bIns="0" numCol="1" anchor="t" anchorCtr="0" compatLnSpc="1"/>
          <a:lstStyle/>
          <a:p>
            <a:pPr algn="ctr" defTabSz="1219200">
              <a:defRPr/>
            </a:pPr>
            <a:r>
              <a:rPr lang="en-US" altLang="zh-CN" sz="2400" dirty="0">
                <a:solidFill>
                  <a:prstClr val="white"/>
                </a:solidFill>
                <a:latin typeface="微软雅黑" panose="020B0503020204020204" pitchFamily="34" charset="-122"/>
                <a:ea typeface="微软雅黑" panose="020B0503020204020204" pitchFamily="34" charset="-122"/>
              </a:rPr>
              <a:t>04</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3" name="Oval 60"/>
          <p:cNvSpPr>
            <a:spLocks noChangeArrowheads="1"/>
          </p:cNvSpPr>
          <p:nvPr/>
        </p:nvSpPr>
        <p:spPr bwMode="auto">
          <a:xfrm>
            <a:off x="7304208" y="3337929"/>
            <a:ext cx="580949" cy="580949"/>
          </a:xfrm>
          <a:prstGeom prst="ellipse">
            <a:avLst/>
          </a:prstGeom>
          <a:solidFill>
            <a:schemeClr val="accent5"/>
          </a:solidFill>
          <a:ln>
            <a:noFill/>
          </a:ln>
        </p:spPr>
        <p:txBody>
          <a:bodyPr vert="horz" wrap="square" lIns="0" tIns="0" rIns="0" bIns="0" numCol="1" anchor="t" anchorCtr="0" compatLnSpc="1"/>
          <a:lstStyle/>
          <a:p>
            <a:pPr algn="ctr" defTabSz="1219200">
              <a:defRPr/>
            </a:pPr>
            <a:r>
              <a:rPr lang="en-US" altLang="zh-CN" sz="2400" dirty="0">
                <a:solidFill>
                  <a:prstClr val="white"/>
                </a:solidFill>
                <a:latin typeface="微软雅黑" panose="020B0503020204020204" pitchFamily="34" charset="-122"/>
                <a:ea typeface="微软雅黑" panose="020B0503020204020204" pitchFamily="34" charset="-122"/>
              </a:rPr>
              <a:t>05</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4" name="Oval 61"/>
          <p:cNvSpPr>
            <a:spLocks noChangeArrowheads="1"/>
          </p:cNvSpPr>
          <p:nvPr/>
        </p:nvSpPr>
        <p:spPr bwMode="auto">
          <a:xfrm>
            <a:off x="6895936" y="4458041"/>
            <a:ext cx="578272" cy="578272"/>
          </a:xfrm>
          <a:prstGeom prst="ellipse">
            <a:avLst/>
          </a:prstGeom>
          <a:solidFill>
            <a:schemeClr val="accent6"/>
          </a:solidFill>
          <a:ln>
            <a:noFill/>
          </a:ln>
        </p:spPr>
        <p:txBody>
          <a:bodyPr vert="horz" wrap="square" lIns="0" tIns="0" rIns="0" bIns="0" numCol="1" anchor="t" anchorCtr="0" compatLnSpc="1"/>
          <a:lstStyle/>
          <a:p>
            <a:pPr algn="ctr" defTabSz="1219200">
              <a:defRPr/>
            </a:pPr>
            <a:r>
              <a:rPr lang="en-US" altLang="zh-CN" sz="2400" dirty="0">
                <a:solidFill>
                  <a:prstClr val="white"/>
                </a:solidFill>
                <a:latin typeface="微软雅黑" panose="020B0503020204020204" pitchFamily="34" charset="-122"/>
                <a:ea typeface="微软雅黑" panose="020B0503020204020204" pitchFamily="34" charset="-122"/>
              </a:rPr>
              <a:t>06</a:t>
            </a:r>
            <a:endParaRPr lang="zh-CN" altLang="en-US" sz="2400" dirty="0">
              <a:solidFill>
                <a:prstClr val="white"/>
              </a:solidFill>
              <a:latin typeface="微软雅黑" panose="020B0503020204020204" pitchFamily="34" charset="-122"/>
              <a:ea typeface="微软雅黑" panose="020B0503020204020204" pitchFamily="34" charset="-122"/>
            </a:endParaRPr>
          </a:p>
        </p:txBody>
      </p:sp>
      <p:pic>
        <p:nvPicPr>
          <p:cNvPr id="30" name="图片 29"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97096" y="6309000"/>
            <a:ext cx="956225" cy="357856"/>
          </a:xfrm>
          <a:prstGeom prst="rect">
            <a:avLst/>
          </a:prstGeom>
        </p:spPr>
      </p:pic>
      <p:sp>
        <p:nvSpPr>
          <p:cNvPr id="31" name="Rectangle 24"/>
          <p:cNvSpPr>
            <a:spLocks noChangeArrowheads="1"/>
          </p:cNvSpPr>
          <p:nvPr/>
        </p:nvSpPr>
        <p:spPr bwMode="auto">
          <a:xfrm>
            <a:off x="703757" y="1084804"/>
            <a:ext cx="3578623" cy="14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2019</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年</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2</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月</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-FCO</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调查决定</a:t>
            </a:r>
            <a:endPar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en-US" altLang="zh-CN" sz="1400" dirty="0">
                <a:solidFill>
                  <a:prstClr val="white">
                    <a:lumMod val="50000"/>
                  </a:prstClr>
                </a:solidFill>
                <a:latin typeface="微软雅黑" panose="020B0503020204020204" pitchFamily="34" charset="-122"/>
                <a:ea typeface="微软雅黑" panose="020B0503020204020204" pitchFamily="34" charset="-122"/>
              </a:rPr>
              <a:t>FCO</a:t>
            </a:r>
            <a:r>
              <a:rPr lang="zh-CN" altLang="en-US" sz="1400" dirty="0">
                <a:solidFill>
                  <a:prstClr val="white">
                    <a:lumMod val="50000"/>
                  </a:prstClr>
                </a:solidFill>
                <a:latin typeface="微软雅黑" panose="020B0503020204020204" pitchFamily="34" charset="-122"/>
                <a:ea typeface="微软雅黑" panose="020B0503020204020204" pitchFamily="34" charset="-122"/>
              </a:rPr>
              <a:t>自</a:t>
            </a:r>
            <a:r>
              <a:rPr lang="en-US" altLang="zh-CN" sz="1400" dirty="0">
                <a:solidFill>
                  <a:prstClr val="white">
                    <a:lumMod val="50000"/>
                  </a:prstClr>
                </a:solidFill>
                <a:latin typeface="微软雅黑" panose="020B0503020204020204" pitchFamily="34" charset="-122"/>
                <a:ea typeface="微软雅黑" panose="020B0503020204020204" pitchFamily="34" charset="-122"/>
              </a:rPr>
              <a:t>2016</a:t>
            </a:r>
            <a:r>
              <a:rPr lang="zh-CN" altLang="en-US" sz="1400" dirty="0">
                <a:solidFill>
                  <a:prstClr val="white">
                    <a:lumMod val="50000"/>
                  </a:prstClr>
                </a:solidFill>
                <a:latin typeface="微软雅黑" panose="020B0503020204020204" pitchFamily="34" charset="-122"/>
                <a:ea typeface="微软雅黑" panose="020B0503020204020204" pitchFamily="34" charset="-122"/>
              </a:rPr>
              <a:t>年起对</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Facebook</a:t>
            </a:r>
            <a:r>
              <a:rPr lang="zh-CN" altLang="en-US" sz="1400" dirty="0">
                <a:solidFill>
                  <a:prstClr val="white">
                    <a:lumMod val="50000"/>
                  </a:prstClr>
                </a:solidFill>
                <a:latin typeface="微软雅黑" panose="020B0503020204020204" pitchFamily="34" charset="-122"/>
                <a:ea typeface="微软雅黑" panose="020B0503020204020204" pitchFamily="34" charset="-122"/>
              </a:rPr>
              <a:t>进行调查，并于</a:t>
            </a:r>
            <a:r>
              <a:rPr lang="en-US" altLang="zh-CN" sz="1400" dirty="0">
                <a:solidFill>
                  <a:prstClr val="white">
                    <a:lumMod val="50000"/>
                  </a:prstClr>
                </a:solidFill>
                <a:latin typeface="微软雅黑" panose="020B0503020204020204" pitchFamily="34" charset="-122"/>
                <a:ea typeface="微软雅黑" panose="020B0503020204020204" pitchFamily="34" charset="-122"/>
              </a:rPr>
              <a:t>2019</a:t>
            </a:r>
            <a:r>
              <a:rPr lang="zh-CN" altLang="en-US" sz="1400" dirty="0">
                <a:solidFill>
                  <a:prstClr val="white">
                    <a:lumMod val="50000"/>
                  </a:prstClr>
                </a:solidFill>
                <a:latin typeface="微软雅黑" panose="020B0503020204020204" pitchFamily="34" charset="-122"/>
                <a:ea typeface="微软雅黑" panose="020B0503020204020204" pitchFamily="34" charset="-122"/>
              </a:rPr>
              <a:t>年得出初步结论，同时发出</a:t>
            </a:r>
            <a:r>
              <a:rPr lang="zh-CN" altLang="en-US" sz="1400" b="1" dirty="0">
                <a:solidFill>
                  <a:srgbClr val="558ED5"/>
                </a:solidFill>
                <a:latin typeface="微软雅黑" panose="020B0503020204020204" pitchFamily="34" charset="-122"/>
                <a:ea typeface="微软雅黑" panose="020B0503020204020204" pitchFamily="34" charset="-122"/>
              </a:rPr>
              <a:t>禁令</a:t>
            </a:r>
            <a:r>
              <a:rPr lang="zh-CN" altLang="en-US" sz="1400" dirty="0">
                <a:solidFill>
                  <a:prstClr val="white">
                    <a:lumMod val="50000"/>
                  </a:prstClr>
                </a:solidFill>
                <a:latin typeface="微软雅黑" panose="020B0503020204020204" pitchFamily="34" charset="-122"/>
                <a:ea typeface="微软雅黑" panose="020B0503020204020204" pitchFamily="34" charset="-122"/>
              </a:rPr>
              <a:t>，要求</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Facebook</a:t>
            </a:r>
            <a:r>
              <a:rPr lang="zh-CN" altLang="en-US" sz="1400" dirty="0">
                <a:solidFill>
                  <a:prstClr val="white">
                    <a:lumMod val="50000"/>
                  </a:prstClr>
                </a:solidFill>
                <a:latin typeface="微软雅黑" panose="020B0503020204020204" pitchFamily="34" charset="-122"/>
                <a:ea typeface="微软雅黑" panose="020B0503020204020204" pitchFamily="34" charset="-122"/>
              </a:rPr>
              <a:t>中止其收集用户数据的行为，直至获取用户授权</a:t>
            </a:r>
            <a:endParaRPr lang="en-US" altLang="zh-CN" sz="1400" b="1" dirty="0">
              <a:solidFill>
                <a:srgbClr val="558ED5"/>
              </a:solidFill>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33395" y="2738054"/>
            <a:ext cx="3883462" cy="15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2019</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年</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8</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月</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杜塞尔多夫法院</a:t>
            </a:r>
            <a:endPar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就禁令进行一审</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针对</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FCO</a:t>
            </a:r>
            <a:r>
              <a:rPr lang="zh-CN" altLang="en-US" sz="1400" dirty="0">
                <a:solidFill>
                  <a:prstClr val="white">
                    <a:lumMod val="50000"/>
                  </a:prstClr>
                </a:solidFill>
                <a:latin typeface="微软雅黑" panose="020B0503020204020204" pitchFamily="34" charset="-122"/>
                <a:ea typeface="微软雅黑" panose="020B0503020204020204" pitchFamily="34" charset="-122"/>
              </a:rPr>
              <a:t>禁令，</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Facebook</a:t>
            </a:r>
            <a:r>
              <a:rPr lang="zh-CN" altLang="en-US" sz="1400" dirty="0">
                <a:solidFill>
                  <a:prstClr val="white">
                    <a:lumMod val="50000"/>
                  </a:prstClr>
                </a:solidFill>
                <a:latin typeface="微软雅黑" panose="020B0503020204020204" pitchFamily="34" charset="-122"/>
                <a:ea typeface="微软雅黑" panose="020B0503020204020204" pitchFamily="34" charset="-122"/>
              </a:rPr>
              <a:t>诉诸法院。</a:t>
            </a:r>
            <a:r>
              <a:rPr lang="en-US" altLang="zh-CN" sz="1400" dirty="0">
                <a:solidFill>
                  <a:prstClr val="white">
                    <a:lumMod val="50000"/>
                  </a:prstClr>
                </a:solidFill>
                <a:latin typeface="微软雅黑" panose="020B0503020204020204" pitchFamily="34" charset="-122"/>
                <a:ea typeface="微软雅黑" panose="020B0503020204020204" pitchFamily="34" charset="-122"/>
              </a:rPr>
              <a:t>2019</a:t>
            </a:r>
            <a:r>
              <a:rPr lang="zh-CN" altLang="en-US" sz="1400" dirty="0">
                <a:solidFill>
                  <a:prstClr val="white">
                    <a:lumMod val="50000"/>
                  </a:prstClr>
                </a:solidFill>
                <a:latin typeface="微软雅黑" panose="020B0503020204020204" pitchFamily="34" charset="-122"/>
                <a:ea typeface="微软雅黑" panose="020B0503020204020204" pitchFamily="34" charset="-122"/>
              </a:rPr>
              <a:t>年，杜塞尔多夫地区法院</a:t>
            </a:r>
            <a:r>
              <a:rPr lang="zh-CN" altLang="en-US" sz="1400" b="1" dirty="0">
                <a:solidFill>
                  <a:srgbClr val="558ED5"/>
                </a:solidFill>
                <a:latin typeface="微软雅黑" panose="020B0503020204020204" pitchFamily="34" charset="-122"/>
                <a:ea typeface="微软雅黑" panose="020B0503020204020204" pitchFamily="34" charset="-122"/>
              </a:rPr>
              <a:t>裁定暂缓执行</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FCO</a:t>
            </a:r>
            <a:r>
              <a:rPr lang="zh-CN" altLang="en-US" sz="1400" dirty="0">
                <a:solidFill>
                  <a:prstClr val="white">
                    <a:lumMod val="50000"/>
                  </a:prstClr>
                </a:solidFill>
                <a:latin typeface="微软雅黑" panose="020B0503020204020204" pitchFamily="34" charset="-122"/>
                <a:ea typeface="微软雅黑" panose="020B0503020204020204" pitchFamily="34" charset="-122"/>
              </a:rPr>
              <a:t>对</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Facebook</a:t>
            </a:r>
            <a:r>
              <a:rPr lang="zh-CN" altLang="en-US" sz="1400" dirty="0">
                <a:solidFill>
                  <a:prstClr val="white">
                    <a:lumMod val="50000"/>
                  </a:prstClr>
                </a:solidFill>
                <a:latin typeface="微软雅黑" panose="020B0503020204020204" pitchFamily="34" charset="-122"/>
                <a:ea typeface="微软雅黑" panose="020B0503020204020204" pitchFamily="34" charset="-122"/>
              </a:rPr>
              <a:t>下达的禁令</a:t>
            </a:r>
            <a:endParaRPr lang="en-US" altLang="zh-CN" sz="1400" dirty="0">
              <a:solidFill>
                <a:prstClr val="white">
                  <a:lumMod val="50000"/>
                </a:prstClr>
              </a:solidFill>
              <a:latin typeface="Calibri" panose="020F0502020204030204"/>
              <a:ea typeface="宋体" panose="02010600030101010101" pitchFamily="2" charset="-122"/>
            </a:endParaRPr>
          </a:p>
        </p:txBody>
      </p:sp>
      <p:sp>
        <p:nvSpPr>
          <p:cNvPr id="33" name="Rectangle 24"/>
          <p:cNvSpPr>
            <a:spLocks noChangeArrowheads="1"/>
          </p:cNvSpPr>
          <p:nvPr/>
        </p:nvSpPr>
        <p:spPr bwMode="auto">
          <a:xfrm>
            <a:off x="683522" y="4651759"/>
            <a:ext cx="3578623" cy="15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2020</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年</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6</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月</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德国最高法院</a:t>
            </a:r>
            <a:endPar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就禁令进行二审</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en-US" altLang="zh-CN" sz="1400" dirty="0">
                <a:solidFill>
                  <a:prstClr val="white">
                    <a:lumMod val="50000"/>
                  </a:prstClr>
                </a:solidFill>
                <a:latin typeface="微软雅黑" panose="020B0503020204020204" pitchFamily="34" charset="-122"/>
                <a:ea typeface="微软雅黑" panose="020B0503020204020204" pitchFamily="34" charset="-122"/>
              </a:rPr>
              <a:t>FCO</a:t>
            </a:r>
            <a:r>
              <a:rPr lang="zh-CN" altLang="en-US" sz="1400" dirty="0">
                <a:solidFill>
                  <a:prstClr val="white">
                    <a:lumMod val="50000"/>
                  </a:prstClr>
                </a:solidFill>
                <a:latin typeface="微软雅黑" panose="020B0503020204020204" pitchFamily="34" charset="-122"/>
                <a:ea typeface="微软雅黑" panose="020B0503020204020204" pitchFamily="34" charset="-122"/>
              </a:rPr>
              <a:t>随后就该裁决上诉，</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Federal State Court</a:t>
            </a:r>
            <a:r>
              <a:rPr lang="zh-CN" altLang="en-US" sz="1400" dirty="0">
                <a:solidFill>
                  <a:prstClr val="white">
                    <a:lumMod val="50000"/>
                  </a:prstClr>
                </a:solidFill>
                <a:latin typeface="微软雅黑" panose="020B0503020204020204" pitchFamily="34" charset="-122"/>
                <a:ea typeface="微软雅黑" panose="020B0503020204020204" pitchFamily="34" charset="-122"/>
              </a:rPr>
              <a:t>认为，</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Facebook</a:t>
            </a:r>
            <a:r>
              <a:rPr lang="zh-CN" altLang="en-US" sz="1400" dirty="0">
                <a:solidFill>
                  <a:prstClr val="white">
                    <a:lumMod val="50000"/>
                  </a:prstClr>
                </a:solidFill>
                <a:latin typeface="微软雅黑" panose="020B0503020204020204" pitchFamily="34" charset="-122"/>
                <a:ea typeface="微软雅黑" panose="020B0503020204020204" pitchFamily="34" charset="-122"/>
              </a:rPr>
              <a:t>的行为可能构成滥用市场支配地位，故</a:t>
            </a:r>
            <a:r>
              <a:rPr lang="zh-CN" altLang="en-US" sz="1400" b="1" dirty="0">
                <a:solidFill>
                  <a:srgbClr val="558ED5"/>
                </a:solidFill>
                <a:latin typeface="微软雅黑" panose="020B0503020204020204" pitchFamily="34" charset="-122"/>
                <a:ea typeface="微软雅黑" panose="020B0503020204020204" pitchFamily="34" charset="-122"/>
              </a:rPr>
              <a:t>维持了</a:t>
            </a:r>
            <a:r>
              <a:rPr lang="en-US" altLang="zh-CN" sz="1400" b="1" dirty="0">
                <a:solidFill>
                  <a:srgbClr val="558ED5"/>
                </a:solidFill>
                <a:latin typeface="微软雅黑" panose="020B0503020204020204" pitchFamily="34" charset="-122"/>
                <a:ea typeface="微软雅黑" panose="020B0503020204020204" pitchFamily="34" charset="-122"/>
              </a:rPr>
              <a:t>FCO</a:t>
            </a:r>
            <a:r>
              <a:rPr lang="zh-CN" altLang="en-US" sz="1400" b="1" dirty="0">
                <a:solidFill>
                  <a:srgbClr val="558ED5"/>
                </a:solidFill>
                <a:latin typeface="微软雅黑" panose="020B0503020204020204" pitchFamily="34" charset="-122"/>
                <a:ea typeface="微软雅黑" panose="020B0503020204020204" pitchFamily="34" charset="-122"/>
              </a:rPr>
              <a:t>的禁令</a:t>
            </a:r>
            <a:endParaRPr lang="en-US" altLang="zh-CN" sz="1400" b="1" dirty="0">
              <a:solidFill>
                <a:srgbClr val="558ED5"/>
              </a:solidFill>
              <a:latin typeface="微软雅黑" panose="020B0503020204020204" pitchFamily="34" charset="-122"/>
              <a:ea typeface="微软雅黑" panose="020B0503020204020204" pitchFamily="34" charset="-122"/>
            </a:endParaRPr>
          </a:p>
        </p:txBody>
      </p:sp>
      <p:sp>
        <p:nvSpPr>
          <p:cNvPr id="34" name="Rectangle 24"/>
          <p:cNvSpPr>
            <a:spLocks noChangeArrowheads="1"/>
          </p:cNvSpPr>
          <p:nvPr/>
        </p:nvSpPr>
        <p:spPr bwMode="auto">
          <a:xfrm>
            <a:off x="7777655" y="1146632"/>
            <a:ext cx="3686123" cy="11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2021</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年</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1</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月</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德国国会修改相关法律</a:t>
            </a:r>
            <a:endPar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德国国会修改了竞争法相关的程序条款，宣布德国联邦最高法院对于</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FCO</a:t>
            </a:r>
            <a:r>
              <a:rPr lang="zh-CN" altLang="en-US" sz="1400" dirty="0">
                <a:solidFill>
                  <a:prstClr val="white">
                    <a:lumMod val="50000"/>
                  </a:prstClr>
                </a:solidFill>
                <a:latin typeface="微软雅黑" panose="020B0503020204020204" pitchFamily="34" charset="-122"/>
                <a:ea typeface="微软雅黑" panose="020B0503020204020204" pitchFamily="34" charset="-122"/>
              </a:rPr>
              <a:t>的执法决定有一审终审的管辖权</a:t>
            </a:r>
            <a:endParaRPr lang="en-US" altLang="zh-CN" sz="1400" b="1" dirty="0">
              <a:solidFill>
                <a:srgbClr val="558ED5"/>
              </a:solidFill>
              <a:latin typeface="微软雅黑" panose="020B0503020204020204" pitchFamily="34" charset="-122"/>
              <a:ea typeface="微软雅黑" panose="020B0503020204020204" pitchFamily="34" charset="-122"/>
            </a:endParaRPr>
          </a:p>
        </p:txBody>
      </p:sp>
      <p:sp>
        <p:nvSpPr>
          <p:cNvPr id="35" name="Rectangle 24"/>
          <p:cNvSpPr>
            <a:spLocks noChangeArrowheads="1"/>
          </p:cNvSpPr>
          <p:nvPr/>
        </p:nvSpPr>
        <p:spPr bwMode="auto">
          <a:xfrm>
            <a:off x="8291654" y="2789350"/>
            <a:ext cx="3481815" cy="149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2021</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年</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3</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月</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杜塞尔多夫法院行政诉讼</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杜塞尔多夫法院</a:t>
            </a:r>
            <a:r>
              <a:rPr lang="zh-CN" altLang="en-US" sz="1400" b="1" dirty="0">
                <a:solidFill>
                  <a:srgbClr val="558ED5"/>
                </a:solidFill>
                <a:latin typeface="微软雅黑" panose="020B0503020204020204" pitchFamily="34" charset="-122"/>
                <a:ea typeface="微软雅黑" panose="020B0503020204020204" pitchFamily="34" charset="-122"/>
              </a:rPr>
              <a:t>开始审理</a:t>
            </a:r>
            <a:r>
              <a:rPr lang="en-US" altLang="zh-CN" sz="1400" dirty="0">
                <a:solidFill>
                  <a:prstClr val="white">
                    <a:lumMod val="50000"/>
                  </a:prstClr>
                </a:solidFill>
                <a:latin typeface="微软雅黑" panose="020B0503020204020204" pitchFamily="34" charset="-122"/>
                <a:ea typeface="微软雅黑" panose="020B0503020204020204" pitchFamily="34" charset="-122"/>
              </a:rPr>
              <a:t>Facebook</a:t>
            </a:r>
            <a:r>
              <a:rPr lang="zh-CN" altLang="en-US" sz="1400" dirty="0">
                <a:solidFill>
                  <a:prstClr val="white">
                    <a:lumMod val="50000"/>
                  </a:prstClr>
                </a:solidFill>
                <a:latin typeface="微软雅黑" panose="020B0503020204020204" pitchFamily="34" charset="-122"/>
                <a:ea typeface="微软雅黑" panose="020B0503020204020204" pitchFamily="34" charset="-122"/>
              </a:rPr>
              <a:t>是否违反数据保护的规定，以及是否因此构成反垄断法下的滥用市场支配地位</a:t>
            </a:r>
            <a:endParaRPr lang="en-US" altLang="zh-CN" sz="1400" dirty="0">
              <a:solidFill>
                <a:prstClr val="white">
                  <a:lumMod val="50000"/>
                </a:prstClr>
              </a:solidFill>
              <a:latin typeface="Calibri" panose="020F0502020204030204"/>
              <a:ea typeface="宋体" panose="02010600030101010101" pitchFamily="2" charset="-122"/>
            </a:endParaRPr>
          </a:p>
        </p:txBody>
      </p:sp>
      <p:sp>
        <p:nvSpPr>
          <p:cNvPr id="36" name="Rectangle 24"/>
          <p:cNvSpPr>
            <a:spLocks noChangeArrowheads="1"/>
          </p:cNvSpPr>
          <p:nvPr/>
        </p:nvSpPr>
        <p:spPr bwMode="auto">
          <a:xfrm>
            <a:off x="7885157" y="4723552"/>
            <a:ext cx="3578621" cy="11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2021</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年</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3</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月</a:t>
            </a:r>
            <a:r>
              <a:rPr lang="en-US" altLang="zh-CN" sz="1865" b="1"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865" b="1" dirty="0">
                <a:solidFill>
                  <a:prstClr val="black">
                    <a:lumMod val="75000"/>
                    <a:lumOff val="25000"/>
                  </a:prstClr>
                </a:solidFill>
                <a:latin typeface="微软雅黑" panose="020B0503020204020204" pitchFamily="34" charset="-122"/>
                <a:ea typeface="微软雅黑" panose="020B0503020204020204" pitchFamily="34" charset="-122"/>
              </a:rPr>
              <a:t>申请欧洲法院解释</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400" dirty="0">
                <a:solidFill>
                  <a:prstClr val="white">
                    <a:lumMod val="50000"/>
                  </a:prstClr>
                </a:solidFill>
                <a:latin typeface="微软雅黑" panose="020B0503020204020204" pitchFamily="34" charset="-122"/>
                <a:ea typeface="微软雅黑" panose="020B0503020204020204" pitchFamily="34" charset="-122"/>
              </a:rPr>
              <a:t>由于案件涉及对</a:t>
            </a:r>
            <a:r>
              <a:rPr lang="en-US" altLang="zh-CN" sz="1400" dirty="0">
                <a:solidFill>
                  <a:prstClr val="white">
                    <a:lumMod val="50000"/>
                  </a:prstClr>
                </a:solidFill>
                <a:latin typeface="微软雅黑" panose="020B0503020204020204" pitchFamily="34" charset="-122"/>
                <a:ea typeface="微软雅黑" panose="020B0503020204020204" pitchFamily="34" charset="-122"/>
              </a:rPr>
              <a:t>GDPR</a:t>
            </a:r>
            <a:r>
              <a:rPr lang="zh-CN" altLang="en-US" sz="1400" dirty="0">
                <a:solidFill>
                  <a:prstClr val="white">
                    <a:lumMod val="50000"/>
                  </a:prstClr>
                </a:solidFill>
                <a:latin typeface="微软雅黑" panose="020B0503020204020204" pitchFamily="34" charset="-122"/>
                <a:ea typeface="微软雅黑" panose="020B0503020204020204" pitchFamily="34" charset="-122"/>
              </a:rPr>
              <a:t>的解释，杜塞尔多夫法院现已将相关问题</a:t>
            </a:r>
            <a:r>
              <a:rPr lang="zh-CN" altLang="en-US" sz="1400" b="1" dirty="0">
                <a:solidFill>
                  <a:srgbClr val="558ED5"/>
                </a:solidFill>
                <a:latin typeface="微软雅黑" panose="020B0503020204020204" pitchFamily="34" charset="-122"/>
                <a:ea typeface="微软雅黑" panose="020B0503020204020204" pitchFamily="34" charset="-122"/>
              </a:rPr>
              <a:t>提交给欧洲法院</a:t>
            </a:r>
            <a:r>
              <a:rPr lang="zh-CN" altLang="en-US" sz="1400" dirty="0">
                <a:solidFill>
                  <a:prstClr val="white">
                    <a:lumMod val="50000"/>
                  </a:prstClr>
                </a:solidFill>
                <a:latin typeface="微软雅黑" panose="020B0503020204020204" pitchFamily="34" charset="-122"/>
                <a:ea typeface="微软雅黑" panose="020B0503020204020204" pitchFamily="34" charset="-122"/>
              </a:rPr>
              <a:t>，目前案件仍在等待欧洲法院的解释</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案情简介</a:t>
            </a:r>
            <a:endPar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24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29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34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39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44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2" presetClass="entr" presetSubtype="8" fill="hold" grpId="0" nodeType="withEffect" p14:presetBounceEnd="60000">
                                      <p:stCondLst>
                                        <p:cond delay="2000"/>
                                      </p:stCondLst>
                                      <p:childTnLst>
                                        <p:set>
                                          <p:cBhvr>
                                            <p:cTn id="36" dur="1" fill="hold">
                                              <p:stCondLst>
                                                <p:cond delay="0"/>
                                              </p:stCondLst>
                                            </p:cTn>
                                            <p:tgtEl>
                                              <p:spTgt spid="31"/>
                                            </p:tgtEl>
                                            <p:attrNameLst>
                                              <p:attrName>style.visibility</p:attrName>
                                            </p:attrNameLst>
                                          </p:cBhvr>
                                          <p:to>
                                            <p:strVal val="visible"/>
                                          </p:to>
                                        </p:set>
                                        <p:anim calcmode="lin" valueType="num" p14:bounceEnd="60000">
                                          <p:cBhvr additive="base">
                                            <p:cTn id="37" dur="50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14:presetBounceEnd="60000">
                                      <p:stCondLst>
                                        <p:cond delay="2800"/>
                                      </p:stCondLst>
                                      <p:childTnLst>
                                        <p:set>
                                          <p:cBhvr>
                                            <p:cTn id="40" dur="1" fill="hold">
                                              <p:stCondLst>
                                                <p:cond delay="0"/>
                                              </p:stCondLst>
                                            </p:cTn>
                                            <p:tgtEl>
                                              <p:spTgt spid="32"/>
                                            </p:tgtEl>
                                            <p:attrNameLst>
                                              <p:attrName>style.visibility</p:attrName>
                                            </p:attrNameLst>
                                          </p:cBhvr>
                                          <p:to>
                                            <p:strVal val="visible"/>
                                          </p:to>
                                        </p:set>
                                        <p:anim calcmode="lin" valueType="num" p14:bounceEnd="60000">
                                          <p:cBhvr additive="base">
                                            <p:cTn id="41" dur="500" fill="hold"/>
                                            <p:tgtEl>
                                              <p:spTgt spid="32"/>
                                            </p:tgtEl>
                                            <p:attrNameLst>
                                              <p:attrName>ppt_x</p:attrName>
                                            </p:attrNameLst>
                                          </p:cBhvr>
                                          <p:tavLst>
                                            <p:tav tm="0">
                                              <p:val>
                                                <p:strVal val="0-#ppt_w/2"/>
                                              </p:val>
                                            </p:tav>
                                            <p:tav tm="100000">
                                              <p:val>
                                                <p:strVal val="#ppt_x"/>
                                              </p:val>
                                            </p:tav>
                                          </p:tavLst>
                                        </p:anim>
                                        <p:anim calcmode="lin" valueType="num" p14:bounceEnd="60000">
                                          <p:cBhvr additive="base">
                                            <p:cTn id="42" dur="5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60000">
                                      <p:stCondLst>
                                        <p:cond delay="3600"/>
                                      </p:stCondLst>
                                      <p:childTnLst>
                                        <p:set>
                                          <p:cBhvr>
                                            <p:cTn id="44" dur="1" fill="hold">
                                              <p:stCondLst>
                                                <p:cond delay="0"/>
                                              </p:stCondLst>
                                            </p:cTn>
                                            <p:tgtEl>
                                              <p:spTgt spid="33"/>
                                            </p:tgtEl>
                                            <p:attrNameLst>
                                              <p:attrName>style.visibility</p:attrName>
                                            </p:attrNameLst>
                                          </p:cBhvr>
                                          <p:to>
                                            <p:strVal val="visible"/>
                                          </p:to>
                                        </p:set>
                                        <p:anim calcmode="lin" valueType="num" p14:bounceEnd="60000">
                                          <p:cBhvr additive="base">
                                            <p:cTn id="45" dur="50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60000">
                                      <p:stCondLst>
                                        <p:cond delay="2000"/>
                                      </p:stCondLst>
                                      <p:childTnLst>
                                        <p:set>
                                          <p:cBhvr>
                                            <p:cTn id="48" dur="1" fill="hold">
                                              <p:stCondLst>
                                                <p:cond delay="0"/>
                                              </p:stCondLst>
                                            </p:cTn>
                                            <p:tgtEl>
                                              <p:spTgt spid="34"/>
                                            </p:tgtEl>
                                            <p:attrNameLst>
                                              <p:attrName>style.visibility</p:attrName>
                                            </p:attrNameLst>
                                          </p:cBhvr>
                                          <p:to>
                                            <p:strVal val="visible"/>
                                          </p:to>
                                        </p:set>
                                        <p:anim calcmode="lin" valueType="num" p14:bounceEnd="60000">
                                          <p:cBhvr additive="base">
                                            <p:cTn id="49" dur="500" fill="hold"/>
                                            <p:tgtEl>
                                              <p:spTgt spid="34"/>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60000">
                                      <p:stCondLst>
                                        <p:cond delay="2800"/>
                                      </p:stCondLst>
                                      <p:childTnLst>
                                        <p:set>
                                          <p:cBhvr>
                                            <p:cTn id="52" dur="1" fill="hold">
                                              <p:stCondLst>
                                                <p:cond delay="0"/>
                                              </p:stCondLst>
                                            </p:cTn>
                                            <p:tgtEl>
                                              <p:spTgt spid="35"/>
                                            </p:tgtEl>
                                            <p:attrNameLst>
                                              <p:attrName>style.visibility</p:attrName>
                                            </p:attrNameLst>
                                          </p:cBhvr>
                                          <p:to>
                                            <p:strVal val="visible"/>
                                          </p:to>
                                        </p:set>
                                        <p:anim calcmode="lin" valueType="num" p14:bounceEnd="60000">
                                          <p:cBhvr additive="base">
                                            <p:cTn id="53" dur="500" fill="hold"/>
                                            <p:tgtEl>
                                              <p:spTgt spid="35"/>
                                            </p:tgtEl>
                                            <p:attrNameLst>
                                              <p:attrName>ppt_x</p:attrName>
                                            </p:attrNameLst>
                                          </p:cBhvr>
                                          <p:tavLst>
                                            <p:tav tm="0">
                                              <p:val>
                                                <p:strVal val="0-#ppt_w/2"/>
                                              </p:val>
                                            </p:tav>
                                            <p:tav tm="100000">
                                              <p:val>
                                                <p:strVal val="#ppt_x"/>
                                              </p:val>
                                            </p:tav>
                                          </p:tavLst>
                                        </p:anim>
                                        <p:anim calcmode="lin" valueType="num" p14:bounceEnd="60000">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60000">
                                      <p:stCondLst>
                                        <p:cond delay="2800"/>
                                      </p:stCondLst>
                                      <p:childTnLst>
                                        <p:set>
                                          <p:cBhvr>
                                            <p:cTn id="56" dur="1" fill="hold">
                                              <p:stCondLst>
                                                <p:cond delay="0"/>
                                              </p:stCondLst>
                                            </p:cTn>
                                            <p:tgtEl>
                                              <p:spTgt spid="36"/>
                                            </p:tgtEl>
                                            <p:attrNameLst>
                                              <p:attrName>style.visibility</p:attrName>
                                            </p:attrNameLst>
                                          </p:cBhvr>
                                          <p:to>
                                            <p:strVal val="visible"/>
                                          </p:to>
                                        </p:set>
                                        <p:anim calcmode="lin" valueType="num" p14:bounceEnd="6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60000">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47" presetClass="entr" presetSubtype="0" fill="hold" grpId="0" nodeType="withEffect">
                                      <p:stCondLst>
                                        <p:cond delay="7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300"/>
                                            <p:tgtEl>
                                              <p:spTgt spid="21"/>
                                            </p:tgtEl>
                                          </p:cBhvr>
                                        </p:animEffect>
                                        <p:anim calcmode="lin" valueType="num">
                                          <p:cBhvr>
                                            <p:cTn id="62" dur="300" fill="hold"/>
                                            <p:tgtEl>
                                              <p:spTgt spid="21"/>
                                            </p:tgtEl>
                                            <p:attrNameLst>
                                              <p:attrName>ppt_x</p:attrName>
                                            </p:attrNameLst>
                                          </p:cBhvr>
                                          <p:tavLst>
                                            <p:tav tm="0">
                                              <p:val>
                                                <p:strVal val="#ppt_x"/>
                                              </p:val>
                                            </p:tav>
                                            <p:tav tm="100000">
                                              <p:val>
                                                <p:strVal val="#ppt_x"/>
                                              </p:val>
                                            </p:tav>
                                          </p:tavLst>
                                        </p:anim>
                                        <p:anim calcmode="lin" valueType="num">
                                          <p:cBhvr>
                                            <p:cTn id="63" dur="3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31" grpId="0"/>
          <p:bldP spid="32" grpId="0"/>
          <p:bldP spid="33" grpId="0"/>
          <p:bldP spid="34" grpId="0"/>
          <p:bldP spid="35" grpId="0"/>
          <p:bldP spid="36"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24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29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34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39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44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2" presetClass="entr" presetSubtype="8" fill="hold" grpId="0" nodeType="withEffect">
                                      <p:stCondLst>
                                        <p:cond delay="2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8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360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1+#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20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8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0-#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47" presetClass="entr" presetSubtype="0" fill="hold" grpId="0" nodeType="withEffect">
                                      <p:stCondLst>
                                        <p:cond delay="7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300"/>
                                            <p:tgtEl>
                                              <p:spTgt spid="21"/>
                                            </p:tgtEl>
                                          </p:cBhvr>
                                        </p:animEffect>
                                        <p:anim calcmode="lin" valueType="num">
                                          <p:cBhvr>
                                            <p:cTn id="62" dur="300" fill="hold"/>
                                            <p:tgtEl>
                                              <p:spTgt spid="21"/>
                                            </p:tgtEl>
                                            <p:attrNameLst>
                                              <p:attrName>ppt_x</p:attrName>
                                            </p:attrNameLst>
                                          </p:cBhvr>
                                          <p:tavLst>
                                            <p:tav tm="0">
                                              <p:val>
                                                <p:strVal val="#ppt_x"/>
                                              </p:val>
                                            </p:tav>
                                            <p:tav tm="100000">
                                              <p:val>
                                                <p:strVal val="#ppt_x"/>
                                              </p:val>
                                            </p:tav>
                                          </p:tavLst>
                                        </p:anim>
                                        <p:anim calcmode="lin" valueType="num">
                                          <p:cBhvr>
                                            <p:cTn id="63" dur="3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31" grpId="0"/>
          <p:bldP spid="32" grpId="0"/>
          <p:bldP spid="33" grpId="0"/>
          <p:bldP spid="34" grpId="0"/>
          <p:bldP spid="35" grpId="0"/>
          <p:bldP spid="36"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620128" y="1369658"/>
            <a:ext cx="8722051" cy="4111510"/>
          </a:xfrm>
          <a:prstGeom prst="rect">
            <a:avLst/>
          </a:prstGeom>
          <a:noFill/>
        </p:spPr>
        <p:txBody>
          <a:bodyPr wrap="square" rtlCol="0">
            <a:spAutoFit/>
          </a:bodyPr>
          <a:lstStyle/>
          <a:p>
            <a:pPr algn="just" defTabSz="913765">
              <a:lnSpc>
                <a:spcPct val="150000"/>
              </a:lnSpc>
              <a:buClr>
                <a:srgbClr val="F79646">
                  <a:lumMod val="75000"/>
                </a:srgbClr>
              </a:buClr>
              <a:defRPr/>
            </a:pPr>
            <a:r>
              <a:rPr lang="en-US" altLang="zh-CN" sz="1600" b="1"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经调查认为</a:t>
            </a:r>
            <a:r>
              <a:rPr lang="en-US" altLang="zh-CN" sz="1600" b="1"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从事了以下行为：</a:t>
            </a:r>
            <a:endParaRPr lang="en-US" altLang="zh-CN" sz="1600" b="1"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在其网站之外，包括</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WhatsApp</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和</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Instagram</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的智能手机应用程序上收集用户数据；并且通过对数据的处理分析，实现针对用户的精准广告推送。</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r>
              <a:rPr lang="en-US" altLang="zh-CN" sz="1600" b="1" dirty="0">
                <a:solidFill>
                  <a:srgbClr val="4472C4">
                    <a:lumMod val="50000"/>
                  </a:srgbClr>
                </a:solidFill>
                <a:latin typeface="微软雅黑" panose="020B0503020204020204" pitchFamily="34" charset="-122"/>
                <a:ea typeface="微软雅黑" panose="020B0503020204020204" pitchFamily="34" charset="-122"/>
              </a:rPr>
              <a:t>FCO</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认为</a:t>
            </a:r>
            <a:r>
              <a:rPr lang="en-US" altLang="zh-CN" sz="1600" b="1"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的行为构成了反垄断法下的滥用市场支配地位</a:t>
            </a:r>
            <a:endParaRPr lang="zh-CN" altLang="en-US" sz="1600" b="1"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marL="285750" indent="-285750" algn="just" defTabSz="913765">
              <a:lnSpc>
                <a:spcPct val="150000"/>
              </a:lnSpc>
              <a:buClr>
                <a:srgbClr val="F79646">
                  <a:lumMod val="75000"/>
                </a:srgbClr>
              </a:buClr>
              <a:buFont typeface="Wingdings" panose="05000000000000000000" pitchFamily="2" charset="2"/>
              <a:buChar char="l"/>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虽然</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形式上没有就其服务向用户索取高价，但使用了掠夺性条款和条件来获得用户数据。</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的服务条款以及其收集和使用数据的方式和程度均违反了欧盟数据保护规则，损害了用户的权益。这是一种</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掠夺性</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的滥用市场支配地位的行为。</a:t>
            </a:r>
            <a:endParaRPr lang="zh-CN" altLang="en-US" sz="1600" dirty="0">
              <a:solidFill>
                <a:srgbClr val="4472C4">
                  <a:lumMod val="50000"/>
                </a:srgbClr>
              </a:solidFill>
              <a:latin typeface="微软雅黑" panose="020B0503020204020204" pitchFamily="34" charset="-122"/>
              <a:ea typeface="微软雅黑" panose="020B0503020204020204" pitchFamily="34" charset="-122"/>
            </a:endParaRPr>
          </a:p>
          <a:p>
            <a:pPr algn="just" defTabSz="913765">
              <a:lnSpc>
                <a:spcPct val="150000"/>
              </a:lnSpc>
              <a:buClr>
                <a:srgbClr val="F79646">
                  <a:lumMod val="75000"/>
                </a:srgbClr>
              </a:buClr>
              <a:defRPr/>
            </a:pP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6"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——FCO</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观点</a:t>
            </a:r>
            <a:endPar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93354" y="5486692"/>
            <a:ext cx="4139541" cy="418191"/>
          </a:xfrm>
          <a:prstGeom prst="rect">
            <a:avLst/>
          </a:prstGeom>
          <a:noFill/>
        </p:spPr>
        <p:txBody>
          <a:bodyPr wrap="square" rtlCol="0">
            <a:spAutoFit/>
          </a:bodyPr>
          <a:lstStyle/>
          <a:p>
            <a:pPr algn="just" defTabSz="913765">
              <a:lnSpc>
                <a:spcPct val="150000"/>
              </a:lnSpc>
              <a:buClr>
                <a:srgbClr val="F79646">
                  <a:lumMod val="75000"/>
                </a:srgbClr>
              </a:buClr>
              <a:defRPr/>
            </a:pPr>
            <a:r>
              <a:rPr lang="en-US" altLang="zh-CN" sz="1600" b="1"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b="1" dirty="0">
                <a:solidFill>
                  <a:srgbClr val="4472C4">
                    <a:lumMod val="50000"/>
                  </a:srgbClr>
                </a:solidFill>
                <a:latin typeface="微软雅黑" panose="020B0503020204020204" pitchFamily="34" charset="-122"/>
                <a:ea typeface="微软雅黑" panose="020B0503020204020204" pitchFamily="34" charset="-122"/>
              </a:rPr>
              <a:t>基于精准广告投放的多边市场</a:t>
            </a:r>
            <a:endParaRPr lang="en-US" altLang="zh-CN" sz="1600" b="1"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16" name="矩形 15"/>
          <p:cNvSpPr/>
          <p:nvPr/>
        </p:nvSpPr>
        <p:spPr>
          <a:xfrm>
            <a:off x="1777851" y="2290288"/>
            <a:ext cx="5537352" cy="576064"/>
          </a:xfrm>
          <a:prstGeom prst="rect">
            <a:avLst/>
          </a:prstGeom>
          <a:solidFill>
            <a:sysClr val="window" lastClr="FFFFFF">
              <a:lumMod val="85000"/>
              <a:alpha val="50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Rectangle 24"/>
          <p:cNvSpPr>
            <a:spLocks noChangeArrowheads="1"/>
          </p:cNvSpPr>
          <p:nvPr/>
        </p:nvSpPr>
        <p:spPr bwMode="auto">
          <a:xfrm>
            <a:off x="1960628" y="2440119"/>
            <a:ext cx="5226756"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用户市场：用户“免费”使用，</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收集用户数据</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8" name="矩形 17"/>
          <p:cNvSpPr/>
          <p:nvPr/>
        </p:nvSpPr>
        <p:spPr>
          <a:xfrm>
            <a:off x="1777851" y="2971881"/>
            <a:ext cx="5537352" cy="576064"/>
          </a:xfrm>
          <a:prstGeom prst="rect">
            <a:avLst/>
          </a:prstGeom>
          <a:solidFill>
            <a:sysClr val="window" lastClr="FFFFFF">
              <a:lumMod val="85000"/>
              <a:alpha val="50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Rectangle 24"/>
          <p:cNvSpPr>
            <a:spLocks noChangeArrowheads="1"/>
          </p:cNvSpPr>
          <p:nvPr/>
        </p:nvSpPr>
        <p:spPr bwMode="auto">
          <a:xfrm>
            <a:off x="1969870" y="3062936"/>
            <a:ext cx="5217514"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广告市场：</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 </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数据</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算法，有针对性地向用户投放广告</a:t>
            </a: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0" name="矩形 19"/>
          <p:cNvSpPr/>
          <p:nvPr/>
        </p:nvSpPr>
        <p:spPr>
          <a:xfrm>
            <a:off x="1777850" y="3652601"/>
            <a:ext cx="5537351" cy="576064"/>
          </a:xfrm>
          <a:prstGeom prst="rect">
            <a:avLst/>
          </a:prstGeom>
          <a:solidFill>
            <a:sysClr val="window" lastClr="FFFFFF">
              <a:lumMod val="85000"/>
              <a:alpha val="50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Rectangle 24"/>
          <p:cNvSpPr>
            <a:spLocks noChangeArrowheads="1"/>
          </p:cNvSpPr>
          <p:nvPr/>
        </p:nvSpPr>
        <p:spPr bwMode="auto">
          <a:xfrm>
            <a:off x="1969870" y="3743656"/>
            <a:ext cx="5217514" cy="32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913765">
              <a:lnSpc>
                <a:spcPct val="150000"/>
              </a:lnSpc>
              <a:buClr>
                <a:srgbClr val="F79646">
                  <a:lumMod val="75000"/>
                </a:srgbClr>
              </a:buClr>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推广市场：媒体和商家在</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上运营营销账户</a:t>
            </a:r>
            <a:endParaRPr lang="en-US" altLang="zh-CN" sz="16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22" name="矩形 21"/>
          <p:cNvSpPr/>
          <p:nvPr/>
        </p:nvSpPr>
        <p:spPr>
          <a:xfrm>
            <a:off x="1201785" y="2290288"/>
            <a:ext cx="576064" cy="576064"/>
          </a:xfrm>
          <a:prstGeom prst="rect">
            <a:avLst/>
          </a:prstGeom>
          <a:solidFill>
            <a:srgbClr val="5B9BD5"/>
          </a:solidFill>
          <a:ln w="25400" cap="flat" cmpd="sng" algn="ctr">
            <a:noFill/>
            <a:prstDash val="solid"/>
          </a:ln>
          <a:effectLst/>
        </p:spPr>
        <p:txBody>
          <a:bodyPr lIns="0" tIns="0" rIns="0" bIns="0"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1201785" y="2971881"/>
            <a:ext cx="576064" cy="576064"/>
          </a:xfrm>
          <a:prstGeom prst="rect">
            <a:avLst/>
          </a:prstGeom>
          <a:solidFill>
            <a:srgbClr val="ED7D31"/>
          </a:solidFill>
          <a:ln w="25400" cap="flat" cmpd="sng" algn="ctr">
            <a:noFill/>
            <a:prstDash val="solid"/>
          </a:ln>
          <a:effectLst/>
        </p:spPr>
        <p:txBody>
          <a:bodyPr lIns="0" tIns="0" rIns="0" bIns="0"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1201785" y="3652601"/>
            <a:ext cx="576064" cy="576064"/>
          </a:xfrm>
          <a:prstGeom prst="rect">
            <a:avLst/>
          </a:prstGeom>
          <a:solidFill>
            <a:srgbClr val="A5A5A5"/>
          </a:solidFill>
          <a:ln w="25400" cap="flat" cmpd="sng" algn="ctr">
            <a:noFill/>
            <a:prstDash val="solid"/>
          </a:ln>
          <a:effectLst/>
        </p:spPr>
        <p:txBody>
          <a:bodyPr lIns="0" tIns="0" rIns="0" bIns="0"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1777851" y="4328368"/>
            <a:ext cx="5537350" cy="576064"/>
          </a:xfrm>
          <a:prstGeom prst="rect">
            <a:avLst/>
          </a:prstGeom>
          <a:solidFill>
            <a:sysClr val="window" lastClr="FFFFFF">
              <a:lumMod val="85000"/>
              <a:alpha val="50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Rectangle 24"/>
          <p:cNvSpPr>
            <a:spLocks noChangeArrowheads="1"/>
          </p:cNvSpPr>
          <p:nvPr/>
        </p:nvSpPr>
        <p:spPr bwMode="auto">
          <a:xfrm>
            <a:off x="1960628" y="4478199"/>
            <a:ext cx="5226756"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rgbClr val="4472C4">
                    <a:lumMod val="50000"/>
                  </a:srgbClr>
                </a:solidFill>
                <a:latin typeface="微软雅黑" panose="020B0503020204020204" pitchFamily="34" charset="-122"/>
                <a:ea typeface="微软雅黑" panose="020B0503020204020204" pitchFamily="34" charset="-122"/>
              </a:rPr>
              <a:t>开发者市场：其他应用程序链接</a:t>
            </a:r>
            <a:r>
              <a:rPr lang="en-US" altLang="zh-CN" sz="1600" dirty="0">
                <a:solidFill>
                  <a:srgbClr val="4472C4">
                    <a:lumMod val="50000"/>
                  </a:srgbClr>
                </a:solidFill>
                <a:latin typeface="微软雅黑" panose="020B0503020204020204" pitchFamily="34" charset="-122"/>
                <a:ea typeface="微软雅黑" panose="020B0503020204020204" pitchFamily="34" charset="-122"/>
              </a:rPr>
              <a:t>Facebook</a:t>
            </a:r>
            <a:r>
              <a:rPr lang="zh-CN" altLang="en-US" sz="1600" dirty="0">
                <a:solidFill>
                  <a:srgbClr val="4472C4">
                    <a:lumMod val="50000"/>
                  </a:srgbClr>
                </a:solidFill>
                <a:latin typeface="微软雅黑" panose="020B0503020204020204" pitchFamily="34" charset="-122"/>
                <a:ea typeface="微软雅黑" panose="020B0503020204020204" pitchFamily="34" charset="-122"/>
              </a:rPr>
              <a:t>的相关服务</a:t>
            </a:r>
            <a:endParaRPr lang="en-US" altLang="zh-CN"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201785" y="4328368"/>
            <a:ext cx="576064" cy="576064"/>
          </a:xfrm>
          <a:prstGeom prst="rect">
            <a:avLst/>
          </a:prstGeom>
          <a:solidFill>
            <a:schemeClr val="accent1">
              <a:lumMod val="75000"/>
            </a:schemeClr>
          </a:solidFill>
          <a:ln w="25400" cap="flat" cmpd="sng" algn="ctr">
            <a:noFill/>
            <a:prstDash val="solid"/>
          </a:ln>
          <a:effectLst/>
        </p:spPr>
        <p:txBody>
          <a:bodyPr lIns="0" tIns="0" rIns="0" bIns="0"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7419975" y="2272287"/>
            <a:ext cx="4772025" cy="2686050"/>
          </a:xfrm>
          <a:prstGeom prst="rect">
            <a:avLst/>
          </a:prstGeom>
        </p:spPr>
      </p:pic>
      <p:sp>
        <p:nvSpPr>
          <p:cNvPr id="28"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多边市场中的数据利用</a:t>
            </a:r>
            <a:endPar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0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5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5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50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50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47" presetClass="entr" presetSubtype="0" fill="hold" grpId="0" nodeType="withEffect">
                                  <p:stCondLst>
                                    <p:cond delay="7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300"/>
                                        <p:tgtEl>
                                          <p:spTgt spid="28"/>
                                        </p:tgtEl>
                                      </p:cBhvr>
                                    </p:animEffect>
                                    <p:anim calcmode="lin" valueType="num">
                                      <p:cBhvr>
                                        <p:cTn id="56" dur="300" fill="hold"/>
                                        <p:tgtEl>
                                          <p:spTgt spid="28"/>
                                        </p:tgtEl>
                                        <p:attrNameLst>
                                          <p:attrName>ppt_x</p:attrName>
                                        </p:attrNameLst>
                                      </p:cBhvr>
                                      <p:tavLst>
                                        <p:tav tm="0">
                                          <p:val>
                                            <p:strVal val="#ppt_x"/>
                                          </p:val>
                                        </p:tav>
                                        <p:tav tm="100000">
                                          <p:val>
                                            <p:strVal val="#ppt_x"/>
                                          </p:val>
                                        </p:tav>
                                      </p:tavLst>
                                    </p:anim>
                                    <p:anim calcmode="lin" valueType="num">
                                      <p:cBhvr>
                                        <p:cTn id="57" dur="3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P spid="21" grpId="0"/>
      <p:bldP spid="22" grpId="0" animBg="1"/>
      <p:bldP spid="23" grpId="0" animBg="1"/>
      <p:bldP spid="24" grpId="0" animBg="1"/>
      <p:bldP spid="25" grpId="0" animBg="1"/>
      <p:bldP spid="26" grpId="0"/>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894905" y="1006681"/>
            <a:ext cx="10675458" cy="5438587"/>
          </a:xfrm>
          <a:prstGeom prst="rect">
            <a:avLst/>
          </a:prstGeom>
          <a:ln w="12700">
            <a:solidFill>
              <a:schemeClr val="tx2"/>
            </a:solidFill>
          </a:ln>
        </p:spPr>
      </p:pic>
      <p:sp>
        <p:nvSpPr>
          <p:cNvPr id="5"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多边市场中的数据利用</a:t>
            </a:r>
            <a:endParaRPr lang="zh-CN" altLang="en-US" sz="2665"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3000"/>
            <a:lum/>
          </a:blip>
          <a:srcRect/>
          <a:stretch>
            <a:fillRect/>
          </a:stretch>
        </a:blipFill>
        <a:effectLst/>
      </p:bgPr>
    </p:bg>
    <p:spTree>
      <p:nvGrpSpPr>
        <p:cNvPr id="1" name=""/>
        <p:cNvGrpSpPr/>
        <p:nvPr/>
      </p:nvGrpSpPr>
      <p:grpSpPr>
        <a:xfrm>
          <a:off x="0" y="0"/>
          <a:ext cx="0" cy="0"/>
          <a:chOff x="0" y="0"/>
          <a:chExt cx="0" cy="0"/>
        </a:xfrm>
      </p:grpSpPr>
      <p:sp>
        <p:nvSpPr>
          <p:cNvPr id="7" name="矩形 6"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SpPr/>
          <p:nvPr/>
        </p:nvSpPr>
        <p:spPr>
          <a:xfrm>
            <a:off x="1" y="0"/>
            <a:ext cx="12192000" cy="6858000"/>
          </a:xfrm>
          <a:prstGeom prst="rect">
            <a:avLst/>
          </a:prstGeom>
          <a:noFill/>
          <a:ln>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Light" panose="020F0302020204030204"/>
              <a:ea typeface="微软雅黑" panose="020B0503020204020204" pitchFamily="34" charset="-122"/>
            </a:endParaRPr>
          </a:p>
        </p:txBody>
      </p:sp>
      <p:graphicFrame>
        <p:nvGraphicFramePr>
          <p:cNvPr id="12" name="图示 11"/>
          <p:cNvGraphicFramePr/>
          <p:nvPr/>
        </p:nvGraphicFramePr>
        <p:xfrm>
          <a:off x="-794308" y="1541013"/>
          <a:ext cx="8657539" cy="469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5432" y="1541013"/>
            <a:ext cx="4854135" cy="4789780"/>
          </a:xfrm>
          <a:prstGeom prst="rect">
            <a:avLst/>
          </a:prstGeom>
        </p:spPr>
      </p:pic>
      <p:sp>
        <p:nvSpPr>
          <p:cNvPr id="8" name="Rectangle 18"/>
          <p:cNvSpPr>
            <a:spLocks noChangeArrowheads="1"/>
          </p:cNvSpPr>
          <p:nvPr/>
        </p:nvSpPr>
        <p:spPr bwMode="auto">
          <a:xfrm>
            <a:off x="410804" y="412732"/>
            <a:ext cx="796510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fontAlgn="base">
              <a:spcBef>
                <a:spcPct val="0"/>
              </a:spcBef>
              <a:spcAft>
                <a:spcPct val="0"/>
              </a:spcAft>
              <a:defRPr/>
            </a:pP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德国</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Facebook</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案</a:t>
            </a:r>
            <a:r>
              <a:rPr lang="en-US" altLang="zh-CN"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a:t>
            </a:r>
            <a:r>
              <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rPr>
              <a:t>市场支配地位的认定</a:t>
            </a:r>
            <a:endParaRPr lang="zh-CN" altLang="en-US" sz="2665" b="1" dirty="0">
              <a:solidFill>
                <a:srgbClr val="0000FF"/>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MH" val="20190723222408"/>
  <p:tag name="MH_LIBRARY" val="GRAPHIC"/>
  <p:tag name="MH_TYPE" val="Other"/>
  <p:tag name="MH_ORDER" val="1"/>
</p:tagLst>
</file>

<file path=ppt/tags/tag10.xml><?xml version="1.0" encoding="utf-8"?>
<p:tagLst xmlns:p="http://schemas.openxmlformats.org/presentationml/2006/main">
  <p:tag name="MH" val="20190723222408"/>
  <p:tag name="MH_LIBRARY" val="GRAPHIC"/>
  <p:tag name="MH_TYPE" val="Other"/>
  <p:tag name="MH_ORDER" val="13"/>
</p:tagLst>
</file>

<file path=ppt/tags/tag11.xml><?xml version="1.0" encoding="utf-8"?>
<p:tagLst xmlns:p="http://schemas.openxmlformats.org/presentationml/2006/main">
  <p:tag name="MH" val="20190723222408"/>
  <p:tag name="MH_LIBRARY" val="GRAPHIC"/>
  <p:tag name="MH_TYPE" val="Other"/>
  <p:tag name="MH_ORDER" val="14"/>
</p:tagLst>
</file>

<file path=ppt/tags/tag12.xml><?xml version="1.0" encoding="utf-8"?>
<p:tagLst xmlns:p="http://schemas.openxmlformats.org/presentationml/2006/main">
  <p:tag name="MH" val="20190723222408"/>
  <p:tag name="MH_LIBRARY" val="GRAPHIC"/>
  <p:tag name="MH_TYPE" val="Other"/>
  <p:tag name="MH_ORDER" val="15"/>
</p:tagLst>
</file>

<file path=ppt/tags/tag13.xml><?xml version="1.0" encoding="utf-8"?>
<p:tagLst xmlns:p="http://schemas.openxmlformats.org/presentationml/2006/main">
  <p:tag name="MH" val="20190723222408"/>
  <p:tag name="MH_LIBRARY" val="GRAPHIC"/>
  <p:tag name="MH_TYPE" val="Other"/>
  <p:tag name="MH_ORDER" val="16"/>
</p:tagLst>
</file>

<file path=ppt/tags/tag14.xml><?xml version="1.0" encoding="utf-8"?>
<p:tagLst xmlns:p="http://schemas.openxmlformats.org/presentationml/2006/main">
  <p:tag name="MH" val="20190723222408"/>
  <p:tag name="MH_LIBRARY" val="GRAPHIC"/>
  <p:tag name="MH_TYPE" val="Other"/>
  <p:tag name="MH_ORDER" val="17"/>
</p:tagLst>
</file>

<file path=ppt/tags/tag15.xml><?xml version="1.0" encoding="utf-8"?>
<p:tagLst xmlns:p="http://schemas.openxmlformats.org/presentationml/2006/main">
  <p:tag name="MH" val="20190723222408"/>
  <p:tag name="MH_LIBRARY" val="GRAPHIC"/>
  <p:tag name="MH_TYPE" val="Title"/>
  <p:tag name="MH_ORDER" val="1"/>
</p:tagLst>
</file>

<file path=ppt/tags/tag2.xml><?xml version="1.0" encoding="utf-8"?>
<p:tagLst xmlns:p="http://schemas.openxmlformats.org/presentationml/2006/main">
  <p:tag name="MH" val="20190723222408"/>
  <p:tag name="MH_LIBRARY" val="GRAPHIC"/>
  <p:tag name="MH_TYPE" val="Other"/>
  <p:tag name="MH_ORDER" val="3"/>
</p:tagLst>
</file>

<file path=ppt/tags/tag3.xml><?xml version="1.0" encoding="utf-8"?>
<p:tagLst xmlns:p="http://schemas.openxmlformats.org/presentationml/2006/main">
  <p:tag name="MH" val="20190723222408"/>
  <p:tag name="MH_LIBRARY" val="GRAPHIC"/>
  <p:tag name="MH_TYPE" val="SubTitle"/>
  <p:tag name="MH_ORDER" val="3"/>
</p:tagLst>
</file>

<file path=ppt/tags/tag4.xml><?xml version="1.0" encoding="utf-8"?>
<p:tagLst xmlns:p="http://schemas.openxmlformats.org/presentationml/2006/main">
  <p:tag name="MH" val="20190723222408"/>
  <p:tag name="MH_LIBRARY" val="GRAPHIC"/>
  <p:tag name="MH_TYPE" val="Other"/>
  <p:tag name="MH_ORDER" val="4"/>
</p:tagLst>
</file>

<file path=ppt/tags/tag5.xml><?xml version="1.0" encoding="utf-8"?>
<p:tagLst xmlns:p="http://schemas.openxmlformats.org/presentationml/2006/main">
  <p:tag name="MH" val="20190723222408"/>
  <p:tag name="MH_LIBRARY" val="GRAPHIC"/>
  <p:tag name="MH_TYPE" val="SubTitle"/>
  <p:tag name="MH_ORDER" val="5"/>
</p:tagLst>
</file>

<file path=ppt/tags/tag6.xml><?xml version="1.0" encoding="utf-8"?>
<p:tagLst xmlns:p="http://schemas.openxmlformats.org/presentationml/2006/main">
  <p:tag name="MH" val="20190723222408"/>
  <p:tag name="MH_LIBRARY" val="GRAPHIC"/>
  <p:tag name="MH_TYPE" val="Other"/>
  <p:tag name="MH_ORDER" val="6"/>
</p:tagLst>
</file>

<file path=ppt/tags/tag7.xml><?xml version="1.0" encoding="utf-8"?>
<p:tagLst xmlns:p="http://schemas.openxmlformats.org/presentationml/2006/main">
  <p:tag name="MH" val="20190723222408"/>
  <p:tag name="MH_LIBRARY" val="GRAPHIC"/>
  <p:tag name="MH_TYPE" val="SubTitle"/>
  <p:tag name="MH_ORDER" val="1"/>
</p:tagLst>
</file>

<file path=ppt/tags/tag8.xml><?xml version="1.0" encoding="utf-8"?>
<p:tagLst xmlns:p="http://schemas.openxmlformats.org/presentationml/2006/main">
  <p:tag name="MH" val="20190723222408"/>
  <p:tag name="MH_LIBRARY" val="GRAPHIC"/>
  <p:tag name="MH_TYPE" val="Other"/>
  <p:tag name="MH_ORDER" val="7"/>
</p:tagLst>
</file>

<file path=ppt/tags/tag9.xml><?xml version="1.0" encoding="utf-8"?>
<p:tagLst xmlns:p="http://schemas.openxmlformats.org/presentationml/2006/main">
  <p:tag name="MH" val="20190723222408"/>
  <p:tag name="MH_LIBRARY" val="GRAPHIC"/>
  <p:tag name="MH_TYPE" val="Other"/>
  <p:tag name="MH_ORDER" val="1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
      <a:dk1>
        <a:sysClr val="windowText" lastClr="000000"/>
      </a:dk1>
      <a:lt1>
        <a:sysClr val="window" lastClr="FFFFFF"/>
      </a:lt1>
      <a:dk2>
        <a:srgbClr val="4E3B30"/>
      </a:dk2>
      <a:lt2>
        <a:srgbClr val="FBEEC9"/>
      </a:lt2>
      <a:accent1>
        <a:srgbClr val="FF9933"/>
      </a:accent1>
      <a:accent2>
        <a:srgbClr val="FFC42F"/>
      </a:accent2>
      <a:accent3>
        <a:srgbClr val="FF9933"/>
      </a:accent3>
      <a:accent4>
        <a:srgbClr val="FFC42F"/>
      </a:accent4>
      <a:accent5>
        <a:srgbClr val="FFC42F"/>
      </a:accent5>
      <a:accent6>
        <a:srgbClr val="FFC42F"/>
      </a:accent6>
      <a:hlink>
        <a:srgbClr val="AD1F1F"/>
      </a:hlink>
      <a:folHlink>
        <a:srgbClr val="FFC42F"/>
      </a:folHlink>
    </a:clrScheme>
    <a:fontScheme name="中伦律所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l">
          <a:defRPr sz="1400" dirty="0" smtClean="0">
            <a:latin typeface="微软雅黑 Light" panose="020B0502040204020203" pitchFamily="34" charset="-122"/>
            <a:ea typeface="微软雅黑 Light" panose="020B0502040204020203" pitchFamily="34" charset="-122"/>
          </a:defRPr>
        </a:defPPr>
      </a:lstStyle>
      <a:style>
        <a:lnRef idx="1">
          <a:schemeClr val="accent3"/>
        </a:lnRef>
        <a:fillRef idx="2">
          <a:schemeClr val="accent3"/>
        </a:fillRef>
        <a:effectRef idx="1">
          <a:schemeClr val="accent3"/>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10279</Words>
  <Application>WPS 演示</Application>
  <PresentationFormat>宽屏</PresentationFormat>
  <Paragraphs>518</Paragraphs>
  <Slides>43</Slides>
  <Notes>21</Notes>
  <HiddenSlides>0</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43</vt:i4>
      </vt:variant>
    </vt:vector>
  </HeadingPairs>
  <TitlesOfParts>
    <vt:vector size="67" baseType="lpstr">
      <vt:lpstr>Arial</vt:lpstr>
      <vt:lpstr>宋体</vt:lpstr>
      <vt:lpstr>Wingdings</vt:lpstr>
      <vt:lpstr>微软雅黑</vt:lpstr>
      <vt:lpstr>Arial</vt:lpstr>
      <vt:lpstr>微软雅黑 Light</vt:lpstr>
      <vt:lpstr>Calibri</vt:lpstr>
      <vt:lpstr>华文新魏</vt:lpstr>
      <vt:lpstr>Impact</vt:lpstr>
      <vt:lpstr>Helvetica</vt:lpstr>
      <vt:lpstr>等线</vt:lpstr>
      <vt:lpstr>Calibri Light</vt:lpstr>
      <vt:lpstr>Arial Unicode MS</vt:lpstr>
      <vt:lpstr>Times New Roman</vt:lpstr>
      <vt:lpstr>Roboto-Light</vt:lpstr>
      <vt:lpstr>Segoe Print</vt:lpstr>
      <vt:lpstr>inherit</vt:lpstr>
      <vt:lpstr>Calibri</vt:lpstr>
      <vt:lpstr>Tahoma</vt:lpstr>
      <vt:lpstr>等线 Light</vt:lpstr>
      <vt:lpstr>1_Office 主题​​</vt:lpstr>
      <vt:lpstr>1_自定义设计方案</vt:lpstr>
      <vt:lpstr>5_Office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ZL</dc:creator>
  <cp:lastModifiedBy>刘劲松</cp:lastModifiedBy>
  <cp:revision>308</cp:revision>
  <dcterms:created xsi:type="dcterms:W3CDTF">2021-04-30T12:05:00Z</dcterms:created>
  <dcterms:modified xsi:type="dcterms:W3CDTF">2021-05-25T05:14:09Z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