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7"/>
  </p:notesMasterIdLst>
  <p:handoutMasterIdLst>
    <p:handoutMasterId r:id="rId55"/>
  </p:handoutMasterIdLst>
  <p:sldIdLst>
    <p:sldId id="339" r:id="rId6"/>
    <p:sldId id="342" r:id="rId8"/>
    <p:sldId id="340" r:id="rId9"/>
    <p:sldId id="341" r:id="rId10"/>
    <p:sldId id="302" r:id="rId11"/>
    <p:sldId id="347" r:id="rId12"/>
    <p:sldId id="304" r:id="rId13"/>
    <p:sldId id="373" r:id="rId14"/>
    <p:sldId id="317" r:id="rId15"/>
    <p:sldId id="305" r:id="rId16"/>
    <p:sldId id="306" r:id="rId17"/>
    <p:sldId id="307" r:id="rId18"/>
    <p:sldId id="308" r:id="rId19"/>
    <p:sldId id="318" r:id="rId20"/>
    <p:sldId id="319" r:id="rId21"/>
    <p:sldId id="310" r:id="rId22"/>
    <p:sldId id="311" r:id="rId23"/>
    <p:sldId id="312" r:id="rId24"/>
    <p:sldId id="314" r:id="rId25"/>
    <p:sldId id="321" r:id="rId26"/>
    <p:sldId id="322" r:id="rId27"/>
    <p:sldId id="323" r:id="rId28"/>
    <p:sldId id="374" r:id="rId29"/>
    <p:sldId id="375" r:id="rId30"/>
    <p:sldId id="376" r:id="rId31"/>
    <p:sldId id="377" r:id="rId32"/>
    <p:sldId id="378" r:id="rId33"/>
    <p:sldId id="379" r:id="rId34"/>
    <p:sldId id="380" r:id="rId35"/>
    <p:sldId id="382" r:id="rId36"/>
    <p:sldId id="383" r:id="rId37"/>
    <p:sldId id="384" r:id="rId38"/>
    <p:sldId id="385" r:id="rId39"/>
    <p:sldId id="315" r:id="rId40"/>
    <p:sldId id="334" r:id="rId41"/>
    <p:sldId id="353" r:id="rId42"/>
    <p:sldId id="354" r:id="rId43"/>
    <p:sldId id="371" r:id="rId44"/>
    <p:sldId id="365" r:id="rId45"/>
    <p:sldId id="366" r:id="rId46"/>
    <p:sldId id="367" r:id="rId47"/>
    <p:sldId id="368" r:id="rId48"/>
    <p:sldId id="369" r:id="rId49"/>
    <p:sldId id="370" r:id="rId50"/>
    <p:sldId id="372" r:id="rId51"/>
    <p:sldId id="387" r:id="rId52"/>
    <p:sldId id="386" r:id="rId53"/>
    <p:sldId id="352" r:id="rId54"/>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Wguqq1oQ3jp8W+gM4dnZWg==" hashData="WNvTewB5J933bRhOhXY9K2s9xoM="/>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15" autoAdjust="0"/>
    <p:restoredTop sz="94660"/>
  </p:normalViewPr>
  <p:slideViewPr>
    <p:cSldViewPr snapToGrid="0" showGuides="1">
      <p:cViewPr varScale="1">
        <p:scale>
          <a:sx n="77" d="100"/>
          <a:sy n="77" d="100"/>
        </p:scale>
        <p:origin x="-96" y="-34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9" Type="http://schemas.openxmlformats.org/officeDocument/2006/relationships/tags" Target="tags/tag1.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3"/>
            <a:ext cx="2972547" cy="457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3854" y="3"/>
            <a:ext cx="2972547" cy="457713"/>
          </a:xfrm>
          <a:prstGeom prst="rect">
            <a:avLst/>
          </a:prstGeom>
        </p:spPr>
        <p:txBody>
          <a:bodyPr vert="horz" lIns="91440" tIns="45720" rIns="91440" bIns="45720" rtlCol="0"/>
          <a:lstStyle>
            <a:lvl1pPr algn="r">
              <a:defRPr sz="1200"/>
            </a:lvl1pPr>
          </a:lstStyle>
          <a:p>
            <a:fld id="{0A11E78F-EC50-4E3D-A211-EB77CAB20F7D}" type="datetimeFigureOut">
              <a:rPr lang="zh-CN" altLang="en-US" smtClean="0"/>
            </a:fld>
            <a:endParaRPr lang="zh-CN" altLang="en-US"/>
          </a:p>
        </p:txBody>
      </p:sp>
      <p:sp>
        <p:nvSpPr>
          <p:cNvPr id="4" name="页脚占位符 3"/>
          <p:cNvSpPr>
            <a:spLocks noGrp="1"/>
          </p:cNvSpPr>
          <p:nvPr>
            <p:ph type="ftr" sz="quarter" idx="2"/>
          </p:nvPr>
        </p:nvSpPr>
        <p:spPr>
          <a:xfrm>
            <a:off x="0" y="8684828"/>
            <a:ext cx="2972547" cy="4577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3854" y="8684828"/>
            <a:ext cx="2972547" cy="457711"/>
          </a:xfrm>
          <a:prstGeom prst="rect">
            <a:avLst/>
          </a:prstGeom>
        </p:spPr>
        <p:txBody>
          <a:bodyPr vert="horz" lIns="91440" tIns="45720" rIns="91440" bIns="45720" rtlCol="0" anchor="b"/>
          <a:lstStyle>
            <a:lvl1pPr algn="r">
              <a:defRPr sz="1200"/>
            </a:lvl1pPr>
          </a:lstStyle>
          <a:p>
            <a:fld id="{BA8E2688-7479-4CAE-A682-15ADA1708B2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2"/>
            <a:ext cx="2971800" cy="45878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7" y="2"/>
            <a:ext cx="2971800" cy="458787"/>
          </a:xfrm>
          <a:prstGeom prst="rect">
            <a:avLst/>
          </a:prstGeom>
        </p:spPr>
        <p:txBody>
          <a:bodyPr vert="horz" lIns="91440" tIns="45720" rIns="91440" bIns="45720" rtlCol="0"/>
          <a:lstStyle>
            <a:lvl1pPr algn="r">
              <a:defRPr sz="1200"/>
            </a:lvl1pPr>
          </a:lstStyle>
          <a:p>
            <a:fld id="{A05224C3-7022-449B-8ED5-542B4EE9532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8975" y="1144588"/>
            <a:ext cx="5480050" cy="3082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1" y="4400551"/>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2" y="8685216"/>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7" y="8685216"/>
            <a:ext cx="2971800" cy="458787"/>
          </a:xfrm>
          <a:prstGeom prst="rect">
            <a:avLst/>
          </a:prstGeom>
        </p:spPr>
        <p:txBody>
          <a:bodyPr vert="horz" lIns="91440" tIns="45720" rIns="91440" bIns="45720" rtlCol="0" anchor="b"/>
          <a:lstStyle>
            <a:lvl1pPr algn="r">
              <a:defRPr sz="1200"/>
            </a:lvl1pPr>
          </a:lstStyle>
          <a:p>
            <a:fld id="{0715F95F-52E2-4D61-BFBE-72E69038574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p:spPr>
      </p:sp>
      <p:sp>
        <p:nvSpPr>
          <p:cNvPr id="368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686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39A1E8-E78A-4ECF-85CC-4892A93FE6FE}"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p:spPr>
      </p:sp>
      <p:sp>
        <p:nvSpPr>
          <p:cNvPr id="3993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BED8E1E-CB5B-4F15-9877-A73936700A01}"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p:spPr>
      </p:sp>
      <p:sp>
        <p:nvSpPr>
          <p:cNvPr id="3789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7892"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7F3B1DE-1324-4E57-92CD-B364EA14E100}"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F850AE1-79D8-4514-9C81-7AF88F48B41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246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3345B1E-5EC8-4D2C-A56B-AFFB34CA3A8D}"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891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C74BC00-0373-43D7-BA01-4BFCF08D8B3B}"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p:spPr>
      </p:sp>
      <p:sp>
        <p:nvSpPr>
          <p:cNvPr id="450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B698ACA-91C4-4A77-AF40-3B38586CACDF}"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p:spPr>
      </p:sp>
      <p:sp>
        <p:nvSpPr>
          <p:cNvPr id="450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B698ACA-91C4-4A77-AF40-3B38586CACDF}"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15F95F-52E2-4D61-BFBE-72E69038574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节标题">
    <p:spTree>
      <p:nvGrpSpPr>
        <p:cNvPr id="1" name=""/>
        <p:cNvGrpSpPr/>
        <p:nvPr/>
      </p:nvGrpSpPr>
      <p:grpSpPr>
        <a:xfrm>
          <a:off x="0" y="0"/>
          <a:ext cx="0" cy="0"/>
          <a:chOff x="0" y="0"/>
          <a:chExt cx="0" cy="0"/>
        </a:xfrm>
      </p:grpSpPr>
      <p:grpSp>
        <p:nvGrpSpPr>
          <p:cNvPr id="2" name="组合 2"/>
          <p:cNvGrpSpPr/>
          <p:nvPr userDrawn="1"/>
        </p:nvGrpSpPr>
        <p:grpSpPr>
          <a:xfrm>
            <a:off x="11120020" y="851515"/>
            <a:ext cx="346266" cy="346264"/>
            <a:chOff x="7097274" y="1171187"/>
            <a:chExt cx="346266" cy="346264"/>
          </a:xfrm>
          <a:solidFill>
            <a:schemeClr val="accent1"/>
          </a:solidFill>
        </p:grpSpPr>
        <p:sp>
          <p:nvSpPr>
            <p:cNvPr id="4" name="任意多边形: 形状 3"/>
            <p:cNvSpPr/>
            <p:nvPr/>
          </p:nvSpPr>
          <p:spPr>
            <a:xfrm>
              <a:off x="7302063" y="1171187"/>
              <a:ext cx="141477" cy="141477"/>
            </a:xfrm>
            <a:custGeom>
              <a:avLst/>
              <a:gdLst/>
              <a:ahLst/>
              <a:cxnLst/>
              <a:rect l="l" t="t" r="r" b="b"/>
              <a:pathLst>
                <a:path w="141477" h="141477">
                  <a:moveTo>
                    <a:pt x="58510" y="0"/>
                  </a:moveTo>
                  <a:cubicBezTo>
                    <a:pt x="66586" y="0"/>
                    <a:pt x="73519" y="2895"/>
                    <a:pt x="79309" y="8685"/>
                  </a:cubicBezTo>
                  <a:lnTo>
                    <a:pt x="133020" y="62168"/>
                  </a:lnTo>
                  <a:cubicBezTo>
                    <a:pt x="138658" y="68110"/>
                    <a:pt x="141477" y="75043"/>
                    <a:pt x="141477" y="82966"/>
                  </a:cubicBezTo>
                  <a:cubicBezTo>
                    <a:pt x="141477" y="91042"/>
                    <a:pt x="138658" y="97899"/>
                    <a:pt x="133020" y="103536"/>
                  </a:cubicBezTo>
                  <a:lnTo>
                    <a:pt x="95080" y="141477"/>
                  </a:lnTo>
                  <a:lnTo>
                    <a:pt x="0" y="46397"/>
                  </a:lnTo>
                  <a:lnTo>
                    <a:pt x="37940" y="8685"/>
                  </a:lnTo>
                  <a:cubicBezTo>
                    <a:pt x="43426" y="2895"/>
                    <a:pt x="50282" y="0"/>
                    <a:pt x="5851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lnSpc>
                  <a:spcPct val="170000"/>
                </a:lnSpc>
              </a:pPr>
              <a:endParaRPr lang="zh-CN" altLang="en-US" sz="3200" spc="1598" dirty="0">
                <a:solidFill>
                  <a:srgbClr val="454545"/>
                </a:solidFill>
                <a:latin typeface="FontAwesome"/>
                <a:sym typeface="FontAwesome"/>
              </a:endParaRPr>
            </a:p>
          </p:txBody>
        </p:sp>
        <p:sp>
          <p:nvSpPr>
            <p:cNvPr id="5" name="任意多边形: 形状 4"/>
            <p:cNvSpPr/>
            <p:nvPr/>
          </p:nvSpPr>
          <p:spPr>
            <a:xfrm>
              <a:off x="7097274" y="1232212"/>
              <a:ext cx="285240" cy="285239"/>
            </a:xfrm>
            <a:custGeom>
              <a:avLst/>
              <a:gdLst/>
              <a:ahLst/>
              <a:cxnLst/>
              <a:rect l="l" t="t" r="r" b="b"/>
              <a:pathLst>
                <a:path w="285240" h="285239">
                  <a:moveTo>
                    <a:pt x="190160" y="0"/>
                  </a:moveTo>
                  <a:lnTo>
                    <a:pt x="285240" y="95080"/>
                  </a:lnTo>
                  <a:lnTo>
                    <a:pt x="95080" y="285239"/>
                  </a:lnTo>
                  <a:lnTo>
                    <a:pt x="0" y="285239"/>
                  </a:lnTo>
                  <a:lnTo>
                    <a:pt x="0" y="190160"/>
                  </a:lnTo>
                  <a:lnTo>
                    <a:pt x="190160" y="0"/>
                  </a:lnTo>
                  <a:close/>
                  <a:moveTo>
                    <a:pt x="197474" y="38854"/>
                  </a:moveTo>
                  <a:cubicBezTo>
                    <a:pt x="195950" y="38854"/>
                    <a:pt x="194655" y="39388"/>
                    <a:pt x="193588" y="40454"/>
                  </a:cubicBezTo>
                  <a:lnTo>
                    <a:pt x="69710" y="164333"/>
                  </a:lnTo>
                  <a:cubicBezTo>
                    <a:pt x="68644" y="165399"/>
                    <a:pt x="68110" y="166694"/>
                    <a:pt x="68110" y="168218"/>
                  </a:cubicBezTo>
                  <a:cubicBezTo>
                    <a:pt x="68110" y="171570"/>
                    <a:pt x="69786" y="173246"/>
                    <a:pt x="73139" y="173246"/>
                  </a:cubicBezTo>
                  <a:cubicBezTo>
                    <a:pt x="74662" y="173246"/>
                    <a:pt x="75958" y="172713"/>
                    <a:pt x="77024" y="171646"/>
                  </a:cubicBezTo>
                  <a:lnTo>
                    <a:pt x="200902" y="47768"/>
                  </a:lnTo>
                  <a:cubicBezTo>
                    <a:pt x="201969" y="46702"/>
                    <a:pt x="202502" y="45406"/>
                    <a:pt x="202502" y="43883"/>
                  </a:cubicBezTo>
                  <a:cubicBezTo>
                    <a:pt x="202502" y="40531"/>
                    <a:pt x="200826" y="38854"/>
                    <a:pt x="197474" y="38854"/>
                  </a:cubicBezTo>
                  <a:close/>
                  <a:moveTo>
                    <a:pt x="50054" y="181474"/>
                  </a:moveTo>
                  <a:lnTo>
                    <a:pt x="29256" y="202273"/>
                  </a:lnTo>
                  <a:lnTo>
                    <a:pt x="29256" y="226729"/>
                  </a:lnTo>
                  <a:lnTo>
                    <a:pt x="58511" y="226729"/>
                  </a:lnTo>
                  <a:lnTo>
                    <a:pt x="58511" y="255984"/>
                  </a:lnTo>
                  <a:lnTo>
                    <a:pt x="82967" y="255984"/>
                  </a:lnTo>
                  <a:lnTo>
                    <a:pt x="103765" y="235185"/>
                  </a:lnTo>
                  <a:lnTo>
                    <a:pt x="50054" y="181474"/>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lnSpc>
                  <a:spcPct val="170000"/>
                </a:lnSpc>
              </a:pPr>
              <a:endParaRPr lang="zh-CN" altLang="en-US" sz="3200" spc="1598" dirty="0">
                <a:solidFill>
                  <a:srgbClr val="454545"/>
                </a:solidFill>
                <a:latin typeface="FontAwesome"/>
                <a:sym typeface="FontAwesome"/>
              </a:endParaRPr>
            </a:p>
          </p:txBody>
        </p:sp>
      </p:grpSp>
      <p:cxnSp>
        <p:nvCxnSpPr>
          <p:cNvPr id="6" name="直接连接符 5"/>
          <p:cNvCxnSpPr/>
          <p:nvPr userDrawn="1"/>
        </p:nvCxnSpPr>
        <p:spPr>
          <a:xfrm>
            <a:off x="580571" y="1197779"/>
            <a:ext cx="10539449"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77" name="图片 76"/>
          <p:cNvPicPr>
            <a:picLocks noChangeAspect="1"/>
          </p:cNvPicPr>
          <p:nvPr userDrawn="1"/>
        </p:nvPicPr>
        <p:blipFill>
          <a:blip r:embed="rId2" cstate="email"/>
          <a:stretch>
            <a:fillRect/>
          </a:stretch>
        </p:blipFill>
        <p:spPr>
          <a:xfrm>
            <a:off x="0" y="337625"/>
            <a:ext cx="1899031" cy="1148930"/>
          </a:xfrm>
          <a:prstGeom prst="rect">
            <a:avLst/>
          </a:prstGeom>
        </p:spPr>
      </p:pic>
      <p:grpSp>
        <p:nvGrpSpPr>
          <p:cNvPr id="3" name="组合 171"/>
          <p:cNvGrpSpPr/>
          <p:nvPr userDrawn="1"/>
        </p:nvGrpSpPr>
        <p:grpSpPr>
          <a:xfrm>
            <a:off x="9282429" y="468467"/>
            <a:ext cx="1681301" cy="527928"/>
            <a:chOff x="814388" y="303213"/>
            <a:chExt cx="3119389" cy="979487"/>
          </a:xfrm>
        </p:grpSpPr>
        <p:grpSp>
          <p:nvGrpSpPr>
            <p:cNvPr id="7" name="组合 172"/>
            <p:cNvGrpSpPr/>
            <p:nvPr/>
          </p:nvGrpSpPr>
          <p:grpSpPr>
            <a:xfrm>
              <a:off x="814388" y="303213"/>
              <a:ext cx="971550" cy="979487"/>
              <a:chOff x="814388" y="303213"/>
              <a:chExt cx="971550" cy="979487"/>
            </a:xfrm>
            <a:solidFill>
              <a:schemeClr val="accent1"/>
            </a:solidFill>
          </p:grpSpPr>
          <p:sp>
            <p:nvSpPr>
              <p:cNvPr id="203" name="Freeform 12"/>
              <p:cNvSpPr>
                <a:spLocks noEditPoints="1"/>
              </p:cNvSpPr>
              <p:nvPr/>
            </p:nvSpPr>
            <p:spPr bwMode="auto">
              <a:xfrm>
                <a:off x="881063" y="917575"/>
                <a:ext cx="76200" cy="60325"/>
              </a:xfrm>
              <a:custGeom>
                <a:avLst/>
                <a:gdLst>
                  <a:gd name="T0" fmla="*/ 12 w 23"/>
                  <a:gd name="T1" fmla="*/ 7 h 18"/>
                  <a:gd name="T2" fmla="*/ 17 w 23"/>
                  <a:gd name="T3" fmla="*/ 5 h 18"/>
                  <a:gd name="T4" fmla="*/ 19 w 23"/>
                  <a:gd name="T5" fmla="*/ 5 h 18"/>
                  <a:gd name="T6" fmla="*/ 19 w 23"/>
                  <a:gd name="T7" fmla="*/ 4 h 18"/>
                  <a:gd name="T8" fmla="*/ 19 w 23"/>
                  <a:gd name="T9" fmla="*/ 2 h 18"/>
                  <a:gd name="T10" fmla="*/ 19 w 23"/>
                  <a:gd name="T11" fmla="*/ 2 h 18"/>
                  <a:gd name="T12" fmla="*/ 23 w 23"/>
                  <a:gd name="T13" fmla="*/ 11 h 18"/>
                  <a:gd name="T14" fmla="*/ 22 w 23"/>
                  <a:gd name="T15" fmla="*/ 11 h 18"/>
                  <a:gd name="T16" fmla="*/ 21 w 23"/>
                  <a:gd name="T17" fmla="*/ 9 h 18"/>
                  <a:gd name="T18" fmla="*/ 20 w 23"/>
                  <a:gd name="T19" fmla="*/ 9 h 18"/>
                  <a:gd name="T20" fmla="*/ 19 w 23"/>
                  <a:gd name="T21" fmla="*/ 10 h 18"/>
                  <a:gd name="T22" fmla="*/ 7 w 23"/>
                  <a:gd name="T23" fmla="*/ 14 h 18"/>
                  <a:gd name="T24" fmla="*/ 5 w 23"/>
                  <a:gd name="T25" fmla="*/ 15 h 18"/>
                  <a:gd name="T26" fmla="*/ 5 w 23"/>
                  <a:gd name="T27" fmla="*/ 16 h 18"/>
                  <a:gd name="T28" fmla="*/ 5 w 23"/>
                  <a:gd name="T29" fmla="*/ 18 h 18"/>
                  <a:gd name="T30" fmla="*/ 5 w 23"/>
                  <a:gd name="T31" fmla="*/ 18 h 18"/>
                  <a:gd name="T32" fmla="*/ 2 w 23"/>
                  <a:gd name="T33" fmla="*/ 10 h 18"/>
                  <a:gd name="T34" fmla="*/ 1 w 23"/>
                  <a:gd name="T35" fmla="*/ 4 h 18"/>
                  <a:gd name="T36" fmla="*/ 4 w 23"/>
                  <a:gd name="T37" fmla="*/ 1 h 18"/>
                  <a:gd name="T38" fmla="*/ 7 w 23"/>
                  <a:gd name="T39" fmla="*/ 1 h 18"/>
                  <a:gd name="T40" fmla="*/ 10 w 23"/>
                  <a:gd name="T41" fmla="*/ 3 h 18"/>
                  <a:gd name="T42" fmla="*/ 12 w 23"/>
                  <a:gd name="T43" fmla="*/ 7 h 18"/>
                  <a:gd name="T44" fmla="*/ 3 w 23"/>
                  <a:gd name="T45" fmla="*/ 11 h 18"/>
                  <a:gd name="T46" fmla="*/ 11 w 23"/>
                  <a:gd name="T47" fmla="*/ 8 h 18"/>
                  <a:gd name="T48" fmla="*/ 11 w 23"/>
                  <a:gd name="T49" fmla="*/ 7 h 18"/>
                  <a:gd name="T50" fmla="*/ 9 w 23"/>
                  <a:gd name="T51" fmla="*/ 5 h 18"/>
                  <a:gd name="T52" fmla="*/ 5 w 23"/>
                  <a:gd name="T53" fmla="*/ 5 h 18"/>
                  <a:gd name="T54" fmla="*/ 3 w 23"/>
                  <a:gd name="T55" fmla="*/ 7 h 18"/>
                  <a:gd name="T56" fmla="*/ 3 w 23"/>
                  <a:gd name="T57" fmla="*/ 10 h 18"/>
                  <a:gd name="T58" fmla="*/ 3 w 23"/>
                  <a:gd name="T5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18">
                    <a:moveTo>
                      <a:pt x="12" y="7"/>
                    </a:moveTo>
                    <a:cubicBezTo>
                      <a:pt x="17" y="5"/>
                      <a:pt x="17" y="5"/>
                      <a:pt x="17" y="5"/>
                    </a:cubicBezTo>
                    <a:cubicBezTo>
                      <a:pt x="18" y="5"/>
                      <a:pt x="19" y="5"/>
                      <a:pt x="19" y="5"/>
                    </a:cubicBezTo>
                    <a:cubicBezTo>
                      <a:pt x="19" y="4"/>
                      <a:pt x="19" y="4"/>
                      <a:pt x="19" y="4"/>
                    </a:cubicBezTo>
                    <a:cubicBezTo>
                      <a:pt x="19" y="3"/>
                      <a:pt x="19" y="3"/>
                      <a:pt x="19" y="2"/>
                    </a:cubicBezTo>
                    <a:cubicBezTo>
                      <a:pt x="19" y="2"/>
                      <a:pt x="19" y="2"/>
                      <a:pt x="19" y="2"/>
                    </a:cubicBezTo>
                    <a:cubicBezTo>
                      <a:pt x="23" y="11"/>
                      <a:pt x="23" y="11"/>
                      <a:pt x="23" y="11"/>
                    </a:cubicBezTo>
                    <a:cubicBezTo>
                      <a:pt x="22" y="11"/>
                      <a:pt x="22" y="11"/>
                      <a:pt x="22" y="11"/>
                    </a:cubicBezTo>
                    <a:cubicBezTo>
                      <a:pt x="22" y="10"/>
                      <a:pt x="22" y="10"/>
                      <a:pt x="21" y="9"/>
                    </a:cubicBezTo>
                    <a:cubicBezTo>
                      <a:pt x="21" y="9"/>
                      <a:pt x="21" y="9"/>
                      <a:pt x="20" y="9"/>
                    </a:cubicBezTo>
                    <a:cubicBezTo>
                      <a:pt x="20" y="9"/>
                      <a:pt x="20" y="9"/>
                      <a:pt x="19" y="10"/>
                    </a:cubicBezTo>
                    <a:cubicBezTo>
                      <a:pt x="7" y="14"/>
                      <a:pt x="7" y="14"/>
                      <a:pt x="7" y="14"/>
                    </a:cubicBezTo>
                    <a:cubicBezTo>
                      <a:pt x="6" y="14"/>
                      <a:pt x="5" y="15"/>
                      <a:pt x="5" y="15"/>
                    </a:cubicBezTo>
                    <a:cubicBezTo>
                      <a:pt x="5" y="15"/>
                      <a:pt x="5" y="16"/>
                      <a:pt x="5" y="16"/>
                    </a:cubicBezTo>
                    <a:cubicBezTo>
                      <a:pt x="5" y="16"/>
                      <a:pt x="5" y="17"/>
                      <a:pt x="5" y="18"/>
                    </a:cubicBezTo>
                    <a:cubicBezTo>
                      <a:pt x="5" y="18"/>
                      <a:pt x="5" y="18"/>
                      <a:pt x="5" y="18"/>
                    </a:cubicBezTo>
                    <a:cubicBezTo>
                      <a:pt x="2" y="10"/>
                      <a:pt x="2" y="10"/>
                      <a:pt x="2" y="10"/>
                    </a:cubicBezTo>
                    <a:cubicBezTo>
                      <a:pt x="1" y="7"/>
                      <a:pt x="0" y="5"/>
                      <a:pt x="1" y="4"/>
                    </a:cubicBezTo>
                    <a:cubicBezTo>
                      <a:pt x="1" y="2"/>
                      <a:pt x="2" y="1"/>
                      <a:pt x="4" y="1"/>
                    </a:cubicBezTo>
                    <a:cubicBezTo>
                      <a:pt x="5" y="0"/>
                      <a:pt x="6" y="0"/>
                      <a:pt x="7" y="1"/>
                    </a:cubicBezTo>
                    <a:cubicBezTo>
                      <a:pt x="8" y="1"/>
                      <a:pt x="9" y="2"/>
                      <a:pt x="10" y="3"/>
                    </a:cubicBezTo>
                    <a:cubicBezTo>
                      <a:pt x="10" y="4"/>
                      <a:pt x="11" y="5"/>
                      <a:pt x="12" y="7"/>
                    </a:cubicBezTo>
                    <a:close/>
                    <a:moveTo>
                      <a:pt x="3" y="11"/>
                    </a:moveTo>
                    <a:cubicBezTo>
                      <a:pt x="11" y="8"/>
                      <a:pt x="11" y="8"/>
                      <a:pt x="11" y="8"/>
                    </a:cubicBezTo>
                    <a:cubicBezTo>
                      <a:pt x="11" y="7"/>
                      <a:pt x="11" y="7"/>
                      <a:pt x="11" y="7"/>
                    </a:cubicBezTo>
                    <a:cubicBezTo>
                      <a:pt x="10" y="6"/>
                      <a:pt x="10" y="5"/>
                      <a:pt x="9" y="5"/>
                    </a:cubicBezTo>
                    <a:cubicBezTo>
                      <a:pt x="8" y="5"/>
                      <a:pt x="7" y="5"/>
                      <a:pt x="5" y="5"/>
                    </a:cubicBezTo>
                    <a:cubicBezTo>
                      <a:pt x="4" y="6"/>
                      <a:pt x="3" y="6"/>
                      <a:pt x="3" y="7"/>
                    </a:cubicBezTo>
                    <a:cubicBezTo>
                      <a:pt x="2" y="8"/>
                      <a:pt x="2" y="9"/>
                      <a:pt x="3" y="10"/>
                    </a:cubicBezTo>
                    <a:lnTo>
                      <a:pt x="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3"/>
              <p:cNvSpPr/>
              <p:nvPr/>
            </p:nvSpPr>
            <p:spPr bwMode="auto">
              <a:xfrm>
                <a:off x="857250" y="811213"/>
                <a:ext cx="69850" cy="63500"/>
              </a:xfrm>
              <a:custGeom>
                <a:avLst/>
                <a:gdLst>
                  <a:gd name="T0" fmla="*/ 2 w 21"/>
                  <a:gd name="T1" fmla="*/ 11 h 19"/>
                  <a:gd name="T2" fmla="*/ 10 w 21"/>
                  <a:gd name="T3" fmla="*/ 10 h 19"/>
                  <a:gd name="T4" fmla="*/ 10 w 21"/>
                  <a:gd name="T5" fmla="*/ 10 h 19"/>
                  <a:gd name="T6" fmla="*/ 8 w 21"/>
                  <a:gd name="T7" fmla="*/ 8 h 19"/>
                  <a:gd name="T8" fmla="*/ 5 w 21"/>
                  <a:gd name="T9" fmla="*/ 7 h 19"/>
                  <a:gd name="T10" fmla="*/ 5 w 21"/>
                  <a:gd name="T11" fmla="*/ 6 h 19"/>
                  <a:gd name="T12" fmla="*/ 15 w 21"/>
                  <a:gd name="T13" fmla="*/ 5 h 19"/>
                  <a:gd name="T14" fmla="*/ 15 w 21"/>
                  <a:gd name="T15" fmla="*/ 6 h 19"/>
                  <a:gd name="T16" fmla="*/ 12 w 21"/>
                  <a:gd name="T17" fmla="*/ 7 h 19"/>
                  <a:gd name="T18" fmla="*/ 11 w 21"/>
                  <a:gd name="T19" fmla="*/ 8 h 19"/>
                  <a:gd name="T20" fmla="*/ 11 w 21"/>
                  <a:gd name="T21" fmla="*/ 10 h 19"/>
                  <a:gd name="T22" fmla="*/ 16 w 21"/>
                  <a:gd name="T23" fmla="*/ 10 h 19"/>
                  <a:gd name="T24" fmla="*/ 18 w 21"/>
                  <a:gd name="T25" fmla="*/ 9 h 19"/>
                  <a:gd name="T26" fmla="*/ 19 w 21"/>
                  <a:gd name="T27" fmla="*/ 9 h 19"/>
                  <a:gd name="T28" fmla="*/ 19 w 21"/>
                  <a:gd name="T29" fmla="*/ 8 h 19"/>
                  <a:gd name="T30" fmla="*/ 19 w 21"/>
                  <a:gd name="T31" fmla="*/ 6 h 19"/>
                  <a:gd name="T32" fmla="*/ 17 w 21"/>
                  <a:gd name="T33" fmla="*/ 2 h 19"/>
                  <a:gd name="T34" fmla="*/ 13 w 21"/>
                  <a:gd name="T35" fmla="*/ 0 h 19"/>
                  <a:gd name="T36" fmla="*/ 13 w 21"/>
                  <a:gd name="T37" fmla="*/ 0 h 19"/>
                  <a:gd name="T38" fmla="*/ 19 w 21"/>
                  <a:gd name="T39" fmla="*/ 0 h 19"/>
                  <a:gd name="T40" fmla="*/ 21 w 21"/>
                  <a:gd name="T41" fmla="*/ 17 h 19"/>
                  <a:gd name="T42" fmla="*/ 21 w 21"/>
                  <a:gd name="T43" fmla="*/ 17 h 19"/>
                  <a:gd name="T44" fmla="*/ 20 w 21"/>
                  <a:gd name="T45" fmla="*/ 16 h 19"/>
                  <a:gd name="T46" fmla="*/ 20 w 21"/>
                  <a:gd name="T47" fmla="*/ 15 h 19"/>
                  <a:gd name="T48" fmla="*/ 19 w 21"/>
                  <a:gd name="T49" fmla="*/ 14 h 19"/>
                  <a:gd name="T50" fmla="*/ 17 w 21"/>
                  <a:gd name="T51" fmla="*/ 14 h 19"/>
                  <a:gd name="T52" fmla="*/ 5 w 21"/>
                  <a:gd name="T53" fmla="*/ 16 h 19"/>
                  <a:gd name="T54" fmla="*/ 3 w 21"/>
                  <a:gd name="T55" fmla="*/ 16 h 19"/>
                  <a:gd name="T56" fmla="*/ 2 w 21"/>
                  <a:gd name="T57" fmla="*/ 17 h 19"/>
                  <a:gd name="T58" fmla="*/ 2 w 21"/>
                  <a:gd name="T59" fmla="*/ 18 h 19"/>
                  <a:gd name="T60" fmla="*/ 2 w 21"/>
                  <a:gd name="T61" fmla="*/ 19 h 19"/>
                  <a:gd name="T62" fmla="*/ 2 w 21"/>
                  <a:gd name="T63" fmla="*/ 19 h 19"/>
                  <a:gd name="T64" fmla="*/ 0 w 21"/>
                  <a:gd name="T65" fmla="*/ 3 h 19"/>
                  <a:gd name="T66" fmla="*/ 6 w 21"/>
                  <a:gd name="T67" fmla="*/ 2 h 19"/>
                  <a:gd name="T68" fmla="*/ 6 w 21"/>
                  <a:gd name="T69" fmla="*/ 3 h 19"/>
                  <a:gd name="T70" fmla="*/ 3 w 21"/>
                  <a:gd name="T71" fmla="*/ 4 h 19"/>
                  <a:gd name="T72" fmla="*/ 2 w 21"/>
                  <a:gd name="T73" fmla="*/ 6 h 19"/>
                  <a:gd name="T74" fmla="*/ 2 w 21"/>
                  <a:gd name="T75" fmla="*/ 9 h 19"/>
                  <a:gd name="T76" fmla="*/ 2 w 21"/>
                  <a:gd name="T7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9">
                    <a:moveTo>
                      <a:pt x="2" y="11"/>
                    </a:moveTo>
                    <a:cubicBezTo>
                      <a:pt x="10" y="10"/>
                      <a:pt x="10" y="10"/>
                      <a:pt x="10" y="10"/>
                    </a:cubicBezTo>
                    <a:cubicBezTo>
                      <a:pt x="10" y="10"/>
                      <a:pt x="10" y="10"/>
                      <a:pt x="10" y="10"/>
                    </a:cubicBezTo>
                    <a:cubicBezTo>
                      <a:pt x="10" y="9"/>
                      <a:pt x="9" y="8"/>
                      <a:pt x="8" y="8"/>
                    </a:cubicBezTo>
                    <a:cubicBezTo>
                      <a:pt x="8" y="7"/>
                      <a:pt x="6" y="7"/>
                      <a:pt x="5" y="7"/>
                    </a:cubicBezTo>
                    <a:cubicBezTo>
                      <a:pt x="5" y="6"/>
                      <a:pt x="5" y="6"/>
                      <a:pt x="5" y="6"/>
                    </a:cubicBezTo>
                    <a:cubicBezTo>
                      <a:pt x="15" y="5"/>
                      <a:pt x="15" y="5"/>
                      <a:pt x="15" y="5"/>
                    </a:cubicBezTo>
                    <a:cubicBezTo>
                      <a:pt x="15" y="6"/>
                      <a:pt x="15" y="6"/>
                      <a:pt x="15" y="6"/>
                    </a:cubicBezTo>
                    <a:cubicBezTo>
                      <a:pt x="14" y="6"/>
                      <a:pt x="13" y="6"/>
                      <a:pt x="12" y="7"/>
                    </a:cubicBezTo>
                    <a:cubicBezTo>
                      <a:pt x="12" y="7"/>
                      <a:pt x="11" y="8"/>
                      <a:pt x="11" y="8"/>
                    </a:cubicBezTo>
                    <a:cubicBezTo>
                      <a:pt x="11" y="9"/>
                      <a:pt x="11" y="9"/>
                      <a:pt x="11" y="10"/>
                    </a:cubicBezTo>
                    <a:cubicBezTo>
                      <a:pt x="16" y="10"/>
                      <a:pt x="16" y="10"/>
                      <a:pt x="16" y="10"/>
                    </a:cubicBezTo>
                    <a:cubicBezTo>
                      <a:pt x="17" y="10"/>
                      <a:pt x="18" y="9"/>
                      <a:pt x="18" y="9"/>
                    </a:cubicBezTo>
                    <a:cubicBezTo>
                      <a:pt x="19" y="9"/>
                      <a:pt x="19" y="9"/>
                      <a:pt x="19" y="9"/>
                    </a:cubicBezTo>
                    <a:cubicBezTo>
                      <a:pt x="19" y="8"/>
                      <a:pt x="19" y="8"/>
                      <a:pt x="19" y="8"/>
                    </a:cubicBezTo>
                    <a:cubicBezTo>
                      <a:pt x="19" y="6"/>
                      <a:pt x="19" y="6"/>
                      <a:pt x="19" y="6"/>
                    </a:cubicBezTo>
                    <a:cubicBezTo>
                      <a:pt x="19" y="5"/>
                      <a:pt x="18" y="3"/>
                      <a:pt x="17" y="2"/>
                    </a:cubicBezTo>
                    <a:cubicBezTo>
                      <a:pt x="16" y="1"/>
                      <a:pt x="15" y="1"/>
                      <a:pt x="13" y="0"/>
                    </a:cubicBezTo>
                    <a:cubicBezTo>
                      <a:pt x="13" y="0"/>
                      <a:pt x="13" y="0"/>
                      <a:pt x="13" y="0"/>
                    </a:cubicBezTo>
                    <a:cubicBezTo>
                      <a:pt x="19" y="0"/>
                      <a:pt x="19" y="0"/>
                      <a:pt x="19" y="0"/>
                    </a:cubicBezTo>
                    <a:cubicBezTo>
                      <a:pt x="21" y="17"/>
                      <a:pt x="21" y="17"/>
                      <a:pt x="21" y="17"/>
                    </a:cubicBezTo>
                    <a:cubicBezTo>
                      <a:pt x="21" y="17"/>
                      <a:pt x="21" y="17"/>
                      <a:pt x="21" y="17"/>
                    </a:cubicBezTo>
                    <a:cubicBezTo>
                      <a:pt x="20" y="16"/>
                      <a:pt x="20" y="16"/>
                      <a:pt x="20" y="16"/>
                    </a:cubicBezTo>
                    <a:cubicBezTo>
                      <a:pt x="20" y="15"/>
                      <a:pt x="20" y="15"/>
                      <a:pt x="20" y="15"/>
                    </a:cubicBezTo>
                    <a:cubicBezTo>
                      <a:pt x="20" y="14"/>
                      <a:pt x="20" y="14"/>
                      <a:pt x="19" y="14"/>
                    </a:cubicBezTo>
                    <a:cubicBezTo>
                      <a:pt x="19" y="14"/>
                      <a:pt x="18" y="14"/>
                      <a:pt x="17" y="14"/>
                    </a:cubicBezTo>
                    <a:cubicBezTo>
                      <a:pt x="5" y="16"/>
                      <a:pt x="5" y="16"/>
                      <a:pt x="5" y="16"/>
                    </a:cubicBezTo>
                    <a:cubicBezTo>
                      <a:pt x="4" y="16"/>
                      <a:pt x="3" y="16"/>
                      <a:pt x="3" y="16"/>
                    </a:cubicBezTo>
                    <a:cubicBezTo>
                      <a:pt x="3" y="16"/>
                      <a:pt x="3" y="16"/>
                      <a:pt x="2" y="17"/>
                    </a:cubicBezTo>
                    <a:cubicBezTo>
                      <a:pt x="2" y="17"/>
                      <a:pt x="2" y="17"/>
                      <a:pt x="2" y="18"/>
                    </a:cubicBezTo>
                    <a:cubicBezTo>
                      <a:pt x="2" y="19"/>
                      <a:pt x="2" y="19"/>
                      <a:pt x="2" y="19"/>
                    </a:cubicBezTo>
                    <a:cubicBezTo>
                      <a:pt x="2" y="19"/>
                      <a:pt x="2" y="19"/>
                      <a:pt x="2" y="19"/>
                    </a:cubicBezTo>
                    <a:cubicBezTo>
                      <a:pt x="0" y="3"/>
                      <a:pt x="0" y="3"/>
                      <a:pt x="0" y="3"/>
                    </a:cubicBezTo>
                    <a:cubicBezTo>
                      <a:pt x="6" y="2"/>
                      <a:pt x="6" y="2"/>
                      <a:pt x="6" y="2"/>
                    </a:cubicBezTo>
                    <a:cubicBezTo>
                      <a:pt x="6" y="3"/>
                      <a:pt x="6" y="3"/>
                      <a:pt x="6" y="3"/>
                    </a:cubicBezTo>
                    <a:cubicBezTo>
                      <a:pt x="4" y="3"/>
                      <a:pt x="3" y="3"/>
                      <a:pt x="3" y="4"/>
                    </a:cubicBezTo>
                    <a:cubicBezTo>
                      <a:pt x="2" y="5"/>
                      <a:pt x="2" y="5"/>
                      <a:pt x="2" y="6"/>
                    </a:cubicBezTo>
                    <a:cubicBezTo>
                      <a:pt x="2" y="7"/>
                      <a:pt x="2" y="8"/>
                      <a:pt x="2" y="9"/>
                    </a:cubicBezTo>
                    <a:lnTo>
                      <a:pt x="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4"/>
              <p:cNvSpPr/>
              <p:nvPr/>
            </p:nvSpPr>
            <p:spPr bwMode="auto">
              <a:xfrm>
                <a:off x="857250" y="688975"/>
                <a:ext cx="73025" cy="79375"/>
              </a:xfrm>
              <a:custGeom>
                <a:avLst/>
                <a:gdLst>
                  <a:gd name="T0" fmla="*/ 9 w 22"/>
                  <a:gd name="T1" fmla="*/ 11 h 24"/>
                  <a:gd name="T2" fmla="*/ 18 w 22"/>
                  <a:gd name="T3" fmla="*/ 6 h 24"/>
                  <a:gd name="T4" fmla="*/ 21 w 22"/>
                  <a:gd name="T5" fmla="*/ 4 h 24"/>
                  <a:gd name="T6" fmla="*/ 22 w 22"/>
                  <a:gd name="T7" fmla="*/ 2 h 24"/>
                  <a:gd name="T8" fmla="*/ 22 w 22"/>
                  <a:gd name="T9" fmla="*/ 2 h 24"/>
                  <a:gd name="T10" fmla="*/ 21 w 22"/>
                  <a:gd name="T11" fmla="*/ 12 h 24"/>
                  <a:gd name="T12" fmla="*/ 20 w 22"/>
                  <a:gd name="T13" fmla="*/ 12 h 24"/>
                  <a:gd name="T14" fmla="*/ 20 w 22"/>
                  <a:gd name="T15" fmla="*/ 11 h 24"/>
                  <a:gd name="T16" fmla="*/ 20 w 22"/>
                  <a:gd name="T17" fmla="*/ 10 h 24"/>
                  <a:gd name="T18" fmla="*/ 17 w 22"/>
                  <a:gd name="T19" fmla="*/ 11 h 24"/>
                  <a:gd name="T20" fmla="*/ 11 w 22"/>
                  <a:gd name="T21" fmla="*/ 15 h 24"/>
                  <a:gd name="T22" fmla="*/ 12 w 22"/>
                  <a:gd name="T23" fmla="*/ 16 h 24"/>
                  <a:gd name="T24" fmla="*/ 17 w 22"/>
                  <a:gd name="T25" fmla="*/ 17 h 24"/>
                  <a:gd name="T26" fmla="*/ 19 w 22"/>
                  <a:gd name="T27" fmla="*/ 17 h 24"/>
                  <a:gd name="T28" fmla="*/ 19 w 22"/>
                  <a:gd name="T29" fmla="*/ 16 h 24"/>
                  <a:gd name="T30" fmla="*/ 20 w 22"/>
                  <a:gd name="T31" fmla="*/ 15 h 24"/>
                  <a:gd name="T32" fmla="*/ 20 w 22"/>
                  <a:gd name="T33" fmla="*/ 15 h 24"/>
                  <a:gd name="T34" fmla="*/ 19 w 22"/>
                  <a:gd name="T35" fmla="*/ 24 h 24"/>
                  <a:gd name="T36" fmla="*/ 18 w 22"/>
                  <a:gd name="T37" fmla="*/ 24 h 24"/>
                  <a:gd name="T38" fmla="*/ 19 w 22"/>
                  <a:gd name="T39" fmla="*/ 24 h 24"/>
                  <a:gd name="T40" fmla="*/ 18 w 22"/>
                  <a:gd name="T41" fmla="*/ 22 h 24"/>
                  <a:gd name="T42" fmla="*/ 18 w 22"/>
                  <a:gd name="T43" fmla="*/ 22 h 24"/>
                  <a:gd name="T44" fmla="*/ 16 w 22"/>
                  <a:gd name="T45" fmla="*/ 21 h 24"/>
                  <a:gd name="T46" fmla="*/ 3 w 22"/>
                  <a:gd name="T47" fmla="*/ 19 h 24"/>
                  <a:gd name="T48" fmla="*/ 2 w 22"/>
                  <a:gd name="T49" fmla="*/ 19 h 24"/>
                  <a:gd name="T50" fmla="*/ 1 w 22"/>
                  <a:gd name="T51" fmla="*/ 20 h 24"/>
                  <a:gd name="T52" fmla="*/ 0 w 22"/>
                  <a:gd name="T53" fmla="*/ 21 h 24"/>
                  <a:gd name="T54" fmla="*/ 0 w 22"/>
                  <a:gd name="T55" fmla="*/ 22 h 24"/>
                  <a:gd name="T56" fmla="*/ 0 w 22"/>
                  <a:gd name="T57" fmla="*/ 21 h 24"/>
                  <a:gd name="T58" fmla="*/ 1 w 22"/>
                  <a:gd name="T59" fmla="*/ 12 h 24"/>
                  <a:gd name="T60" fmla="*/ 2 w 22"/>
                  <a:gd name="T61" fmla="*/ 12 h 24"/>
                  <a:gd name="T62" fmla="*/ 2 w 22"/>
                  <a:gd name="T63" fmla="*/ 13 h 24"/>
                  <a:gd name="T64" fmla="*/ 2 w 22"/>
                  <a:gd name="T65" fmla="*/ 14 h 24"/>
                  <a:gd name="T66" fmla="*/ 4 w 22"/>
                  <a:gd name="T67" fmla="*/ 15 h 24"/>
                  <a:gd name="T68" fmla="*/ 10 w 22"/>
                  <a:gd name="T69" fmla="*/ 16 h 24"/>
                  <a:gd name="T70" fmla="*/ 5 w 22"/>
                  <a:gd name="T71" fmla="*/ 8 h 24"/>
                  <a:gd name="T72" fmla="*/ 4 w 22"/>
                  <a:gd name="T73" fmla="*/ 6 h 24"/>
                  <a:gd name="T74" fmla="*/ 3 w 22"/>
                  <a:gd name="T75" fmla="*/ 6 h 24"/>
                  <a:gd name="T76" fmla="*/ 2 w 22"/>
                  <a:gd name="T77" fmla="*/ 8 h 24"/>
                  <a:gd name="T78" fmla="*/ 2 w 22"/>
                  <a:gd name="T79" fmla="*/ 8 h 24"/>
                  <a:gd name="T80" fmla="*/ 3 w 22"/>
                  <a:gd name="T81" fmla="*/ 0 h 24"/>
                  <a:gd name="T82" fmla="*/ 4 w 22"/>
                  <a:gd name="T83" fmla="*/ 0 h 24"/>
                  <a:gd name="T84" fmla="*/ 4 w 22"/>
                  <a:gd name="T85" fmla="*/ 2 h 24"/>
                  <a:gd name="T86" fmla="*/ 5 w 22"/>
                  <a:gd name="T87" fmla="*/ 5 h 24"/>
                  <a:gd name="T88" fmla="*/ 9 w 22"/>
                  <a:gd name="T8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4">
                    <a:moveTo>
                      <a:pt x="9" y="11"/>
                    </a:moveTo>
                    <a:cubicBezTo>
                      <a:pt x="18" y="6"/>
                      <a:pt x="18" y="6"/>
                      <a:pt x="18" y="6"/>
                    </a:cubicBezTo>
                    <a:cubicBezTo>
                      <a:pt x="20" y="5"/>
                      <a:pt x="21" y="4"/>
                      <a:pt x="21" y="4"/>
                    </a:cubicBezTo>
                    <a:cubicBezTo>
                      <a:pt x="22" y="3"/>
                      <a:pt x="22" y="3"/>
                      <a:pt x="22" y="2"/>
                    </a:cubicBezTo>
                    <a:cubicBezTo>
                      <a:pt x="22" y="2"/>
                      <a:pt x="22" y="2"/>
                      <a:pt x="22" y="2"/>
                    </a:cubicBezTo>
                    <a:cubicBezTo>
                      <a:pt x="21" y="12"/>
                      <a:pt x="21" y="12"/>
                      <a:pt x="21" y="12"/>
                    </a:cubicBezTo>
                    <a:cubicBezTo>
                      <a:pt x="20" y="12"/>
                      <a:pt x="20" y="12"/>
                      <a:pt x="20" y="12"/>
                    </a:cubicBezTo>
                    <a:cubicBezTo>
                      <a:pt x="20" y="11"/>
                      <a:pt x="20" y="11"/>
                      <a:pt x="20" y="11"/>
                    </a:cubicBezTo>
                    <a:cubicBezTo>
                      <a:pt x="20" y="11"/>
                      <a:pt x="20" y="10"/>
                      <a:pt x="20" y="10"/>
                    </a:cubicBezTo>
                    <a:cubicBezTo>
                      <a:pt x="19" y="10"/>
                      <a:pt x="19" y="11"/>
                      <a:pt x="17" y="11"/>
                    </a:cubicBezTo>
                    <a:cubicBezTo>
                      <a:pt x="11" y="15"/>
                      <a:pt x="11" y="15"/>
                      <a:pt x="11" y="15"/>
                    </a:cubicBezTo>
                    <a:cubicBezTo>
                      <a:pt x="12" y="16"/>
                      <a:pt x="12" y="16"/>
                      <a:pt x="12" y="16"/>
                    </a:cubicBezTo>
                    <a:cubicBezTo>
                      <a:pt x="17" y="17"/>
                      <a:pt x="17" y="17"/>
                      <a:pt x="17" y="17"/>
                    </a:cubicBezTo>
                    <a:cubicBezTo>
                      <a:pt x="18" y="17"/>
                      <a:pt x="18" y="17"/>
                      <a:pt x="19" y="17"/>
                    </a:cubicBezTo>
                    <a:cubicBezTo>
                      <a:pt x="19" y="17"/>
                      <a:pt x="19" y="16"/>
                      <a:pt x="19" y="16"/>
                    </a:cubicBezTo>
                    <a:cubicBezTo>
                      <a:pt x="20" y="16"/>
                      <a:pt x="20" y="15"/>
                      <a:pt x="20" y="15"/>
                    </a:cubicBezTo>
                    <a:cubicBezTo>
                      <a:pt x="20" y="15"/>
                      <a:pt x="20" y="15"/>
                      <a:pt x="20" y="15"/>
                    </a:cubicBezTo>
                    <a:cubicBezTo>
                      <a:pt x="19" y="24"/>
                      <a:pt x="19" y="24"/>
                      <a:pt x="19" y="24"/>
                    </a:cubicBezTo>
                    <a:cubicBezTo>
                      <a:pt x="18" y="24"/>
                      <a:pt x="18" y="24"/>
                      <a:pt x="18" y="24"/>
                    </a:cubicBezTo>
                    <a:cubicBezTo>
                      <a:pt x="19" y="24"/>
                      <a:pt x="19" y="24"/>
                      <a:pt x="19" y="24"/>
                    </a:cubicBezTo>
                    <a:cubicBezTo>
                      <a:pt x="19" y="23"/>
                      <a:pt x="19" y="23"/>
                      <a:pt x="18" y="22"/>
                    </a:cubicBezTo>
                    <a:cubicBezTo>
                      <a:pt x="18" y="22"/>
                      <a:pt x="18" y="22"/>
                      <a:pt x="18" y="22"/>
                    </a:cubicBezTo>
                    <a:cubicBezTo>
                      <a:pt x="18" y="21"/>
                      <a:pt x="17" y="21"/>
                      <a:pt x="16" y="21"/>
                    </a:cubicBezTo>
                    <a:cubicBezTo>
                      <a:pt x="3" y="19"/>
                      <a:pt x="3" y="19"/>
                      <a:pt x="3" y="19"/>
                    </a:cubicBezTo>
                    <a:cubicBezTo>
                      <a:pt x="2" y="19"/>
                      <a:pt x="2" y="19"/>
                      <a:pt x="2" y="19"/>
                    </a:cubicBezTo>
                    <a:cubicBezTo>
                      <a:pt x="1" y="19"/>
                      <a:pt x="1" y="19"/>
                      <a:pt x="1" y="20"/>
                    </a:cubicBezTo>
                    <a:cubicBezTo>
                      <a:pt x="1" y="20"/>
                      <a:pt x="0" y="20"/>
                      <a:pt x="0" y="21"/>
                    </a:cubicBezTo>
                    <a:cubicBezTo>
                      <a:pt x="0" y="22"/>
                      <a:pt x="0" y="22"/>
                      <a:pt x="0" y="22"/>
                    </a:cubicBezTo>
                    <a:cubicBezTo>
                      <a:pt x="0" y="21"/>
                      <a:pt x="0" y="21"/>
                      <a:pt x="0" y="21"/>
                    </a:cubicBezTo>
                    <a:cubicBezTo>
                      <a:pt x="1" y="12"/>
                      <a:pt x="1" y="12"/>
                      <a:pt x="1" y="12"/>
                    </a:cubicBezTo>
                    <a:cubicBezTo>
                      <a:pt x="2" y="12"/>
                      <a:pt x="2" y="12"/>
                      <a:pt x="2" y="12"/>
                    </a:cubicBezTo>
                    <a:cubicBezTo>
                      <a:pt x="2" y="13"/>
                      <a:pt x="2" y="13"/>
                      <a:pt x="2" y="13"/>
                    </a:cubicBezTo>
                    <a:cubicBezTo>
                      <a:pt x="2" y="14"/>
                      <a:pt x="2" y="14"/>
                      <a:pt x="2" y="14"/>
                    </a:cubicBezTo>
                    <a:cubicBezTo>
                      <a:pt x="3" y="14"/>
                      <a:pt x="3" y="14"/>
                      <a:pt x="4" y="15"/>
                    </a:cubicBezTo>
                    <a:cubicBezTo>
                      <a:pt x="10" y="16"/>
                      <a:pt x="10" y="16"/>
                      <a:pt x="10" y="16"/>
                    </a:cubicBezTo>
                    <a:cubicBezTo>
                      <a:pt x="5" y="8"/>
                      <a:pt x="5" y="8"/>
                      <a:pt x="5" y="8"/>
                    </a:cubicBezTo>
                    <a:cubicBezTo>
                      <a:pt x="5" y="6"/>
                      <a:pt x="4" y="6"/>
                      <a:pt x="4" y="6"/>
                    </a:cubicBezTo>
                    <a:cubicBezTo>
                      <a:pt x="3" y="6"/>
                      <a:pt x="3" y="6"/>
                      <a:pt x="3" y="6"/>
                    </a:cubicBezTo>
                    <a:cubicBezTo>
                      <a:pt x="3" y="6"/>
                      <a:pt x="3" y="7"/>
                      <a:pt x="2" y="8"/>
                    </a:cubicBezTo>
                    <a:cubicBezTo>
                      <a:pt x="2" y="8"/>
                      <a:pt x="2" y="8"/>
                      <a:pt x="2" y="8"/>
                    </a:cubicBezTo>
                    <a:cubicBezTo>
                      <a:pt x="3" y="0"/>
                      <a:pt x="3" y="0"/>
                      <a:pt x="3" y="0"/>
                    </a:cubicBezTo>
                    <a:cubicBezTo>
                      <a:pt x="4" y="0"/>
                      <a:pt x="4" y="0"/>
                      <a:pt x="4" y="0"/>
                    </a:cubicBezTo>
                    <a:cubicBezTo>
                      <a:pt x="3" y="1"/>
                      <a:pt x="4" y="1"/>
                      <a:pt x="4" y="2"/>
                    </a:cubicBezTo>
                    <a:cubicBezTo>
                      <a:pt x="4" y="2"/>
                      <a:pt x="4" y="3"/>
                      <a:pt x="5" y="5"/>
                    </a:cubicBezTo>
                    <a:lnTo>
                      <a:pt x="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5"/>
              <p:cNvSpPr/>
              <p:nvPr/>
            </p:nvSpPr>
            <p:spPr bwMode="auto">
              <a:xfrm>
                <a:off x="884238" y="608013"/>
                <a:ext cx="73025" cy="53975"/>
              </a:xfrm>
              <a:custGeom>
                <a:avLst/>
                <a:gdLst>
                  <a:gd name="T0" fmla="*/ 21 w 22"/>
                  <a:gd name="T1" fmla="*/ 7 h 16"/>
                  <a:gd name="T2" fmla="*/ 22 w 22"/>
                  <a:gd name="T3" fmla="*/ 7 h 16"/>
                  <a:gd name="T4" fmla="*/ 18 w 22"/>
                  <a:gd name="T5" fmla="*/ 16 h 16"/>
                  <a:gd name="T6" fmla="*/ 17 w 22"/>
                  <a:gd name="T7" fmla="*/ 16 h 16"/>
                  <a:gd name="T8" fmla="*/ 18 w 22"/>
                  <a:gd name="T9" fmla="*/ 16 h 16"/>
                  <a:gd name="T10" fmla="*/ 18 w 22"/>
                  <a:gd name="T11" fmla="*/ 14 h 16"/>
                  <a:gd name="T12" fmla="*/ 17 w 22"/>
                  <a:gd name="T13" fmla="*/ 13 h 16"/>
                  <a:gd name="T14" fmla="*/ 16 w 22"/>
                  <a:gd name="T15" fmla="*/ 13 h 16"/>
                  <a:gd name="T16" fmla="*/ 4 w 22"/>
                  <a:gd name="T17" fmla="*/ 8 h 16"/>
                  <a:gd name="T18" fmla="*/ 2 w 22"/>
                  <a:gd name="T19" fmla="*/ 7 h 16"/>
                  <a:gd name="T20" fmla="*/ 1 w 22"/>
                  <a:gd name="T21" fmla="*/ 8 h 16"/>
                  <a:gd name="T22" fmla="*/ 1 w 22"/>
                  <a:gd name="T23" fmla="*/ 9 h 16"/>
                  <a:gd name="T24" fmla="*/ 0 w 22"/>
                  <a:gd name="T25" fmla="*/ 9 h 16"/>
                  <a:gd name="T26" fmla="*/ 0 w 22"/>
                  <a:gd name="T27" fmla="*/ 9 h 16"/>
                  <a:gd name="T28" fmla="*/ 4 w 22"/>
                  <a:gd name="T29" fmla="*/ 0 h 16"/>
                  <a:gd name="T30" fmla="*/ 4 w 22"/>
                  <a:gd name="T31" fmla="*/ 0 h 16"/>
                  <a:gd name="T32" fmla="*/ 4 w 22"/>
                  <a:gd name="T33" fmla="*/ 0 h 16"/>
                  <a:gd name="T34" fmla="*/ 4 w 22"/>
                  <a:gd name="T35" fmla="*/ 2 h 16"/>
                  <a:gd name="T36" fmla="*/ 4 w 22"/>
                  <a:gd name="T37" fmla="*/ 3 h 16"/>
                  <a:gd name="T38" fmla="*/ 6 w 22"/>
                  <a:gd name="T39" fmla="*/ 3 h 16"/>
                  <a:gd name="T40" fmla="*/ 18 w 22"/>
                  <a:gd name="T41" fmla="*/ 8 h 16"/>
                  <a:gd name="T42" fmla="*/ 19 w 22"/>
                  <a:gd name="T43" fmla="*/ 9 h 16"/>
                  <a:gd name="T44" fmla="*/ 20 w 22"/>
                  <a:gd name="T45" fmla="*/ 8 h 16"/>
                  <a:gd name="T46" fmla="*/ 21 w 22"/>
                  <a:gd name="T4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6">
                    <a:moveTo>
                      <a:pt x="21" y="7"/>
                    </a:moveTo>
                    <a:cubicBezTo>
                      <a:pt x="22" y="7"/>
                      <a:pt x="22" y="7"/>
                      <a:pt x="22" y="7"/>
                    </a:cubicBezTo>
                    <a:cubicBezTo>
                      <a:pt x="18" y="16"/>
                      <a:pt x="18" y="16"/>
                      <a:pt x="18" y="16"/>
                    </a:cubicBezTo>
                    <a:cubicBezTo>
                      <a:pt x="17" y="16"/>
                      <a:pt x="17" y="16"/>
                      <a:pt x="17" y="16"/>
                    </a:cubicBezTo>
                    <a:cubicBezTo>
                      <a:pt x="18" y="16"/>
                      <a:pt x="18" y="16"/>
                      <a:pt x="18" y="16"/>
                    </a:cubicBezTo>
                    <a:cubicBezTo>
                      <a:pt x="18" y="15"/>
                      <a:pt x="18" y="15"/>
                      <a:pt x="18" y="14"/>
                    </a:cubicBezTo>
                    <a:cubicBezTo>
                      <a:pt x="18" y="14"/>
                      <a:pt x="18" y="14"/>
                      <a:pt x="17" y="13"/>
                    </a:cubicBezTo>
                    <a:cubicBezTo>
                      <a:pt x="17" y="13"/>
                      <a:pt x="17" y="13"/>
                      <a:pt x="16" y="13"/>
                    </a:cubicBezTo>
                    <a:cubicBezTo>
                      <a:pt x="4" y="8"/>
                      <a:pt x="4" y="8"/>
                      <a:pt x="4" y="8"/>
                    </a:cubicBezTo>
                    <a:cubicBezTo>
                      <a:pt x="3" y="7"/>
                      <a:pt x="3" y="7"/>
                      <a:pt x="2" y="7"/>
                    </a:cubicBezTo>
                    <a:cubicBezTo>
                      <a:pt x="2" y="7"/>
                      <a:pt x="2" y="7"/>
                      <a:pt x="1" y="8"/>
                    </a:cubicBezTo>
                    <a:cubicBezTo>
                      <a:pt x="1" y="8"/>
                      <a:pt x="1" y="8"/>
                      <a:pt x="1" y="9"/>
                    </a:cubicBezTo>
                    <a:cubicBezTo>
                      <a:pt x="0" y="9"/>
                      <a:pt x="0" y="9"/>
                      <a:pt x="0" y="9"/>
                    </a:cubicBezTo>
                    <a:cubicBezTo>
                      <a:pt x="0" y="9"/>
                      <a:pt x="0" y="9"/>
                      <a:pt x="0" y="9"/>
                    </a:cubicBezTo>
                    <a:cubicBezTo>
                      <a:pt x="4" y="0"/>
                      <a:pt x="4" y="0"/>
                      <a:pt x="4" y="0"/>
                    </a:cubicBezTo>
                    <a:cubicBezTo>
                      <a:pt x="4" y="0"/>
                      <a:pt x="4" y="0"/>
                      <a:pt x="4" y="0"/>
                    </a:cubicBezTo>
                    <a:cubicBezTo>
                      <a:pt x="4" y="0"/>
                      <a:pt x="4" y="0"/>
                      <a:pt x="4" y="0"/>
                    </a:cubicBezTo>
                    <a:cubicBezTo>
                      <a:pt x="4" y="1"/>
                      <a:pt x="4" y="1"/>
                      <a:pt x="4" y="2"/>
                    </a:cubicBezTo>
                    <a:cubicBezTo>
                      <a:pt x="4" y="2"/>
                      <a:pt x="4" y="2"/>
                      <a:pt x="4" y="3"/>
                    </a:cubicBezTo>
                    <a:cubicBezTo>
                      <a:pt x="4" y="3"/>
                      <a:pt x="5" y="3"/>
                      <a:pt x="6" y="3"/>
                    </a:cubicBezTo>
                    <a:cubicBezTo>
                      <a:pt x="18" y="8"/>
                      <a:pt x="18" y="8"/>
                      <a:pt x="18" y="8"/>
                    </a:cubicBezTo>
                    <a:cubicBezTo>
                      <a:pt x="19" y="9"/>
                      <a:pt x="19" y="9"/>
                      <a:pt x="19" y="9"/>
                    </a:cubicBezTo>
                    <a:cubicBezTo>
                      <a:pt x="20" y="9"/>
                      <a:pt x="20" y="9"/>
                      <a:pt x="20" y="8"/>
                    </a:cubicBezTo>
                    <a:cubicBezTo>
                      <a:pt x="21" y="8"/>
                      <a:pt x="21" y="8"/>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6"/>
              <p:cNvSpPr/>
              <p:nvPr/>
            </p:nvSpPr>
            <p:spPr bwMode="auto">
              <a:xfrm>
                <a:off x="920750" y="504825"/>
                <a:ext cx="85725" cy="93662"/>
              </a:xfrm>
              <a:custGeom>
                <a:avLst/>
                <a:gdLst>
                  <a:gd name="T0" fmla="*/ 4 w 26"/>
                  <a:gd name="T1" fmla="*/ 11 h 28"/>
                  <a:gd name="T2" fmla="*/ 19 w 26"/>
                  <a:gd name="T3" fmla="*/ 10 h 28"/>
                  <a:gd name="T4" fmla="*/ 12 w 26"/>
                  <a:gd name="T5" fmla="*/ 5 h 28"/>
                  <a:gd name="T6" fmla="*/ 10 w 26"/>
                  <a:gd name="T7" fmla="*/ 4 h 28"/>
                  <a:gd name="T8" fmla="*/ 8 w 26"/>
                  <a:gd name="T9" fmla="*/ 6 h 28"/>
                  <a:gd name="T10" fmla="*/ 8 w 26"/>
                  <a:gd name="T11" fmla="*/ 5 h 28"/>
                  <a:gd name="T12" fmla="*/ 12 w 26"/>
                  <a:gd name="T13" fmla="*/ 0 h 28"/>
                  <a:gd name="T14" fmla="*/ 12 w 26"/>
                  <a:gd name="T15" fmla="*/ 1 h 28"/>
                  <a:gd name="T16" fmla="*/ 11 w 26"/>
                  <a:gd name="T17" fmla="*/ 2 h 28"/>
                  <a:gd name="T18" fmla="*/ 12 w 26"/>
                  <a:gd name="T19" fmla="*/ 3 h 28"/>
                  <a:gd name="T20" fmla="*/ 13 w 26"/>
                  <a:gd name="T21" fmla="*/ 4 h 28"/>
                  <a:gd name="T22" fmla="*/ 26 w 26"/>
                  <a:gd name="T23" fmla="*/ 14 h 28"/>
                  <a:gd name="T24" fmla="*/ 26 w 26"/>
                  <a:gd name="T25" fmla="*/ 14 h 28"/>
                  <a:gd name="T26" fmla="*/ 5 w 26"/>
                  <a:gd name="T27" fmla="*/ 16 h 28"/>
                  <a:gd name="T28" fmla="*/ 15 w 26"/>
                  <a:gd name="T29" fmla="*/ 23 h 28"/>
                  <a:gd name="T30" fmla="*/ 17 w 26"/>
                  <a:gd name="T31" fmla="*/ 23 h 28"/>
                  <a:gd name="T32" fmla="*/ 19 w 26"/>
                  <a:gd name="T33" fmla="*/ 22 h 28"/>
                  <a:gd name="T34" fmla="*/ 19 w 26"/>
                  <a:gd name="T35" fmla="*/ 22 h 28"/>
                  <a:gd name="T36" fmla="*/ 20 w 26"/>
                  <a:gd name="T37" fmla="*/ 22 h 28"/>
                  <a:gd name="T38" fmla="*/ 16 w 26"/>
                  <a:gd name="T39" fmla="*/ 28 h 28"/>
                  <a:gd name="T40" fmla="*/ 15 w 26"/>
                  <a:gd name="T41" fmla="*/ 28 h 28"/>
                  <a:gd name="T42" fmla="*/ 16 w 26"/>
                  <a:gd name="T43" fmla="*/ 25 h 28"/>
                  <a:gd name="T44" fmla="*/ 15 w 26"/>
                  <a:gd name="T45" fmla="*/ 24 h 28"/>
                  <a:gd name="T46" fmla="*/ 3 w 26"/>
                  <a:gd name="T47" fmla="*/ 16 h 28"/>
                  <a:gd name="T48" fmla="*/ 3 w 26"/>
                  <a:gd name="T49" fmla="*/ 16 h 28"/>
                  <a:gd name="T50" fmla="*/ 1 w 26"/>
                  <a:gd name="T51" fmla="*/ 16 h 28"/>
                  <a:gd name="T52" fmla="*/ 0 w 26"/>
                  <a:gd name="T53" fmla="*/ 17 h 28"/>
                  <a:gd name="T54" fmla="*/ 0 w 26"/>
                  <a:gd name="T55" fmla="*/ 17 h 28"/>
                  <a:gd name="T56" fmla="*/ 4 w 26"/>
                  <a:gd name="T5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8">
                    <a:moveTo>
                      <a:pt x="4" y="11"/>
                    </a:moveTo>
                    <a:cubicBezTo>
                      <a:pt x="19" y="10"/>
                      <a:pt x="19" y="10"/>
                      <a:pt x="19" y="10"/>
                    </a:cubicBezTo>
                    <a:cubicBezTo>
                      <a:pt x="12" y="5"/>
                      <a:pt x="12" y="5"/>
                      <a:pt x="12" y="5"/>
                    </a:cubicBezTo>
                    <a:cubicBezTo>
                      <a:pt x="11" y="5"/>
                      <a:pt x="11" y="4"/>
                      <a:pt x="10" y="4"/>
                    </a:cubicBezTo>
                    <a:cubicBezTo>
                      <a:pt x="9" y="4"/>
                      <a:pt x="9" y="5"/>
                      <a:pt x="8" y="6"/>
                    </a:cubicBezTo>
                    <a:cubicBezTo>
                      <a:pt x="8" y="5"/>
                      <a:pt x="8" y="5"/>
                      <a:pt x="8" y="5"/>
                    </a:cubicBezTo>
                    <a:cubicBezTo>
                      <a:pt x="12" y="0"/>
                      <a:pt x="12" y="0"/>
                      <a:pt x="12" y="0"/>
                    </a:cubicBezTo>
                    <a:cubicBezTo>
                      <a:pt x="12" y="1"/>
                      <a:pt x="12" y="1"/>
                      <a:pt x="12" y="1"/>
                    </a:cubicBezTo>
                    <a:cubicBezTo>
                      <a:pt x="12" y="1"/>
                      <a:pt x="11" y="2"/>
                      <a:pt x="11" y="2"/>
                    </a:cubicBezTo>
                    <a:cubicBezTo>
                      <a:pt x="11" y="2"/>
                      <a:pt x="11" y="3"/>
                      <a:pt x="12" y="3"/>
                    </a:cubicBezTo>
                    <a:cubicBezTo>
                      <a:pt x="12" y="4"/>
                      <a:pt x="12" y="4"/>
                      <a:pt x="13" y="4"/>
                    </a:cubicBezTo>
                    <a:cubicBezTo>
                      <a:pt x="26" y="14"/>
                      <a:pt x="26" y="14"/>
                      <a:pt x="26" y="14"/>
                    </a:cubicBezTo>
                    <a:cubicBezTo>
                      <a:pt x="26" y="14"/>
                      <a:pt x="26" y="14"/>
                      <a:pt x="26" y="14"/>
                    </a:cubicBezTo>
                    <a:cubicBezTo>
                      <a:pt x="5" y="16"/>
                      <a:pt x="5" y="16"/>
                      <a:pt x="5" y="16"/>
                    </a:cubicBezTo>
                    <a:cubicBezTo>
                      <a:pt x="15" y="23"/>
                      <a:pt x="15" y="23"/>
                      <a:pt x="15" y="23"/>
                    </a:cubicBezTo>
                    <a:cubicBezTo>
                      <a:pt x="16" y="23"/>
                      <a:pt x="17" y="24"/>
                      <a:pt x="17" y="23"/>
                    </a:cubicBezTo>
                    <a:cubicBezTo>
                      <a:pt x="18" y="23"/>
                      <a:pt x="19" y="23"/>
                      <a:pt x="19" y="22"/>
                    </a:cubicBezTo>
                    <a:cubicBezTo>
                      <a:pt x="19" y="22"/>
                      <a:pt x="19" y="22"/>
                      <a:pt x="19" y="22"/>
                    </a:cubicBezTo>
                    <a:cubicBezTo>
                      <a:pt x="20" y="22"/>
                      <a:pt x="20" y="22"/>
                      <a:pt x="20" y="22"/>
                    </a:cubicBezTo>
                    <a:cubicBezTo>
                      <a:pt x="16" y="28"/>
                      <a:pt x="16" y="28"/>
                      <a:pt x="16" y="28"/>
                    </a:cubicBezTo>
                    <a:cubicBezTo>
                      <a:pt x="15" y="28"/>
                      <a:pt x="15" y="28"/>
                      <a:pt x="15" y="28"/>
                    </a:cubicBezTo>
                    <a:cubicBezTo>
                      <a:pt x="16" y="27"/>
                      <a:pt x="16" y="26"/>
                      <a:pt x="16" y="25"/>
                    </a:cubicBezTo>
                    <a:cubicBezTo>
                      <a:pt x="16" y="25"/>
                      <a:pt x="15" y="24"/>
                      <a:pt x="15" y="24"/>
                    </a:cubicBezTo>
                    <a:cubicBezTo>
                      <a:pt x="3" y="16"/>
                      <a:pt x="3" y="16"/>
                      <a:pt x="3" y="16"/>
                    </a:cubicBezTo>
                    <a:cubicBezTo>
                      <a:pt x="3" y="16"/>
                      <a:pt x="3" y="16"/>
                      <a:pt x="3" y="16"/>
                    </a:cubicBezTo>
                    <a:cubicBezTo>
                      <a:pt x="2" y="16"/>
                      <a:pt x="2" y="16"/>
                      <a:pt x="1" y="16"/>
                    </a:cubicBezTo>
                    <a:cubicBezTo>
                      <a:pt x="1" y="16"/>
                      <a:pt x="1" y="16"/>
                      <a:pt x="0" y="17"/>
                    </a:cubicBezTo>
                    <a:cubicBezTo>
                      <a:pt x="0" y="17"/>
                      <a:pt x="0" y="17"/>
                      <a:pt x="0" y="17"/>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7"/>
              <p:cNvSpPr/>
              <p:nvPr/>
            </p:nvSpPr>
            <p:spPr bwMode="auto">
              <a:xfrm>
                <a:off x="1009650" y="425450"/>
                <a:ext cx="73025" cy="76200"/>
              </a:xfrm>
              <a:custGeom>
                <a:avLst/>
                <a:gdLst>
                  <a:gd name="T0" fmla="*/ 11 w 22"/>
                  <a:gd name="T1" fmla="*/ 0 h 23"/>
                  <a:gd name="T2" fmla="*/ 15 w 22"/>
                  <a:gd name="T3" fmla="*/ 5 h 23"/>
                  <a:gd name="T4" fmla="*/ 14 w 22"/>
                  <a:gd name="T5" fmla="*/ 5 h 23"/>
                  <a:gd name="T6" fmla="*/ 10 w 22"/>
                  <a:gd name="T7" fmla="*/ 4 h 23"/>
                  <a:gd name="T8" fmla="*/ 5 w 22"/>
                  <a:gd name="T9" fmla="*/ 5 h 23"/>
                  <a:gd name="T10" fmla="*/ 3 w 22"/>
                  <a:gd name="T11" fmla="*/ 9 h 23"/>
                  <a:gd name="T12" fmla="*/ 4 w 22"/>
                  <a:gd name="T13" fmla="*/ 13 h 23"/>
                  <a:gd name="T14" fmla="*/ 6 w 22"/>
                  <a:gd name="T15" fmla="*/ 16 h 23"/>
                  <a:gd name="T16" fmla="*/ 10 w 22"/>
                  <a:gd name="T17" fmla="*/ 20 h 23"/>
                  <a:gd name="T18" fmla="*/ 13 w 22"/>
                  <a:gd name="T19" fmla="*/ 21 h 23"/>
                  <a:gd name="T20" fmla="*/ 17 w 22"/>
                  <a:gd name="T21" fmla="*/ 19 h 23"/>
                  <a:gd name="T22" fmla="*/ 18 w 22"/>
                  <a:gd name="T23" fmla="*/ 18 h 23"/>
                  <a:gd name="T24" fmla="*/ 19 w 22"/>
                  <a:gd name="T25" fmla="*/ 17 h 23"/>
                  <a:gd name="T26" fmla="*/ 16 w 22"/>
                  <a:gd name="T27" fmla="*/ 14 h 23"/>
                  <a:gd name="T28" fmla="*/ 15 w 22"/>
                  <a:gd name="T29" fmla="*/ 13 h 23"/>
                  <a:gd name="T30" fmla="*/ 14 w 22"/>
                  <a:gd name="T31" fmla="*/ 13 h 23"/>
                  <a:gd name="T32" fmla="*/ 13 w 22"/>
                  <a:gd name="T33" fmla="*/ 13 h 23"/>
                  <a:gd name="T34" fmla="*/ 13 w 22"/>
                  <a:gd name="T35" fmla="*/ 14 h 23"/>
                  <a:gd name="T36" fmla="*/ 12 w 22"/>
                  <a:gd name="T37" fmla="*/ 13 h 23"/>
                  <a:gd name="T38" fmla="*/ 20 w 22"/>
                  <a:gd name="T39" fmla="*/ 7 h 23"/>
                  <a:gd name="T40" fmla="*/ 20 w 22"/>
                  <a:gd name="T41" fmla="*/ 8 h 23"/>
                  <a:gd name="T42" fmla="*/ 19 w 22"/>
                  <a:gd name="T43" fmla="*/ 9 h 23"/>
                  <a:gd name="T44" fmla="*/ 19 w 22"/>
                  <a:gd name="T45" fmla="*/ 10 h 23"/>
                  <a:gd name="T46" fmla="*/ 20 w 22"/>
                  <a:gd name="T47" fmla="*/ 11 h 23"/>
                  <a:gd name="T48" fmla="*/ 22 w 22"/>
                  <a:gd name="T49" fmla="*/ 14 h 23"/>
                  <a:gd name="T50" fmla="*/ 20 w 22"/>
                  <a:gd name="T51" fmla="*/ 18 h 23"/>
                  <a:gd name="T52" fmla="*/ 17 w 22"/>
                  <a:gd name="T53" fmla="*/ 21 h 23"/>
                  <a:gd name="T54" fmla="*/ 13 w 22"/>
                  <a:gd name="T55" fmla="*/ 23 h 23"/>
                  <a:gd name="T56" fmla="*/ 9 w 22"/>
                  <a:gd name="T57" fmla="*/ 23 h 23"/>
                  <a:gd name="T58" fmla="*/ 6 w 22"/>
                  <a:gd name="T59" fmla="*/ 23 h 23"/>
                  <a:gd name="T60" fmla="*/ 2 w 22"/>
                  <a:gd name="T61" fmla="*/ 20 h 23"/>
                  <a:gd name="T62" fmla="*/ 0 w 22"/>
                  <a:gd name="T63" fmla="*/ 12 h 23"/>
                  <a:gd name="T64" fmla="*/ 4 w 22"/>
                  <a:gd name="T65" fmla="*/ 5 h 23"/>
                  <a:gd name="T66" fmla="*/ 6 w 22"/>
                  <a:gd name="T67" fmla="*/ 3 h 23"/>
                  <a:gd name="T68" fmla="*/ 8 w 22"/>
                  <a:gd name="T69" fmla="*/ 3 h 23"/>
                  <a:gd name="T70" fmla="*/ 10 w 22"/>
                  <a:gd name="T71" fmla="*/ 2 h 23"/>
                  <a:gd name="T72" fmla="*/ 10 w 22"/>
                  <a:gd name="T73" fmla="*/ 1 h 23"/>
                  <a:gd name="T74" fmla="*/ 10 w 22"/>
                  <a:gd name="T75" fmla="*/ 0 h 23"/>
                  <a:gd name="T76" fmla="*/ 11 w 22"/>
                  <a:gd name="T7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23">
                    <a:moveTo>
                      <a:pt x="11" y="0"/>
                    </a:moveTo>
                    <a:cubicBezTo>
                      <a:pt x="15" y="5"/>
                      <a:pt x="15" y="5"/>
                      <a:pt x="15" y="5"/>
                    </a:cubicBezTo>
                    <a:cubicBezTo>
                      <a:pt x="14" y="5"/>
                      <a:pt x="14" y="5"/>
                      <a:pt x="14" y="5"/>
                    </a:cubicBezTo>
                    <a:cubicBezTo>
                      <a:pt x="13" y="4"/>
                      <a:pt x="11" y="4"/>
                      <a:pt x="10" y="4"/>
                    </a:cubicBezTo>
                    <a:cubicBezTo>
                      <a:pt x="8" y="4"/>
                      <a:pt x="7" y="4"/>
                      <a:pt x="5" y="5"/>
                    </a:cubicBezTo>
                    <a:cubicBezTo>
                      <a:pt x="4" y="6"/>
                      <a:pt x="4" y="7"/>
                      <a:pt x="3" y="9"/>
                    </a:cubicBezTo>
                    <a:cubicBezTo>
                      <a:pt x="3" y="10"/>
                      <a:pt x="3" y="11"/>
                      <a:pt x="4" y="13"/>
                    </a:cubicBezTo>
                    <a:cubicBezTo>
                      <a:pt x="4" y="14"/>
                      <a:pt x="5" y="15"/>
                      <a:pt x="6" y="16"/>
                    </a:cubicBezTo>
                    <a:cubicBezTo>
                      <a:pt x="7" y="18"/>
                      <a:pt x="9" y="19"/>
                      <a:pt x="10" y="20"/>
                    </a:cubicBezTo>
                    <a:cubicBezTo>
                      <a:pt x="11" y="21"/>
                      <a:pt x="12" y="21"/>
                      <a:pt x="13" y="21"/>
                    </a:cubicBezTo>
                    <a:cubicBezTo>
                      <a:pt x="15" y="21"/>
                      <a:pt x="16" y="20"/>
                      <a:pt x="17" y="19"/>
                    </a:cubicBezTo>
                    <a:cubicBezTo>
                      <a:pt x="17" y="19"/>
                      <a:pt x="17" y="19"/>
                      <a:pt x="18" y="18"/>
                    </a:cubicBezTo>
                    <a:cubicBezTo>
                      <a:pt x="18" y="18"/>
                      <a:pt x="18" y="18"/>
                      <a:pt x="19" y="17"/>
                    </a:cubicBezTo>
                    <a:cubicBezTo>
                      <a:pt x="16" y="14"/>
                      <a:pt x="16" y="14"/>
                      <a:pt x="16" y="14"/>
                    </a:cubicBezTo>
                    <a:cubicBezTo>
                      <a:pt x="16" y="13"/>
                      <a:pt x="15" y="13"/>
                      <a:pt x="15" y="13"/>
                    </a:cubicBezTo>
                    <a:cubicBezTo>
                      <a:pt x="15" y="13"/>
                      <a:pt x="15" y="13"/>
                      <a:pt x="14" y="13"/>
                    </a:cubicBezTo>
                    <a:cubicBezTo>
                      <a:pt x="14" y="13"/>
                      <a:pt x="13" y="13"/>
                      <a:pt x="13" y="13"/>
                    </a:cubicBezTo>
                    <a:cubicBezTo>
                      <a:pt x="13" y="14"/>
                      <a:pt x="13" y="14"/>
                      <a:pt x="13" y="14"/>
                    </a:cubicBezTo>
                    <a:cubicBezTo>
                      <a:pt x="12" y="13"/>
                      <a:pt x="12" y="13"/>
                      <a:pt x="12" y="13"/>
                    </a:cubicBezTo>
                    <a:cubicBezTo>
                      <a:pt x="20" y="7"/>
                      <a:pt x="20" y="7"/>
                      <a:pt x="20" y="7"/>
                    </a:cubicBezTo>
                    <a:cubicBezTo>
                      <a:pt x="20" y="8"/>
                      <a:pt x="20" y="8"/>
                      <a:pt x="20" y="8"/>
                    </a:cubicBezTo>
                    <a:cubicBezTo>
                      <a:pt x="20" y="8"/>
                      <a:pt x="19" y="9"/>
                      <a:pt x="19" y="9"/>
                    </a:cubicBezTo>
                    <a:cubicBezTo>
                      <a:pt x="19" y="9"/>
                      <a:pt x="19" y="10"/>
                      <a:pt x="19" y="10"/>
                    </a:cubicBezTo>
                    <a:cubicBezTo>
                      <a:pt x="19" y="10"/>
                      <a:pt x="19" y="11"/>
                      <a:pt x="20" y="11"/>
                    </a:cubicBezTo>
                    <a:cubicBezTo>
                      <a:pt x="22" y="14"/>
                      <a:pt x="22" y="14"/>
                      <a:pt x="22" y="14"/>
                    </a:cubicBezTo>
                    <a:cubicBezTo>
                      <a:pt x="22" y="15"/>
                      <a:pt x="21" y="17"/>
                      <a:pt x="20" y="18"/>
                    </a:cubicBezTo>
                    <a:cubicBezTo>
                      <a:pt x="19" y="19"/>
                      <a:pt x="18" y="20"/>
                      <a:pt x="17" y="21"/>
                    </a:cubicBezTo>
                    <a:cubicBezTo>
                      <a:pt x="16" y="22"/>
                      <a:pt x="14" y="22"/>
                      <a:pt x="13" y="23"/>
                    </a:cubicBezTo>
                    <a:cubicBezTo>
                      <a:pt x="12" y="23"/>
                      <a:pt x="10" y="23"/>
                      <a:pt x="9" y="23"/>
                    </a:cubicBezTo>
                    <a:cubicBezTo>
                      <a:pt x="8" y="23"/>
                      <a:pt x="7" y="23"/>
                      <a:pt x="6" y="23"/>
                    </a:cubicBezTo>
                    <a:cubicBezTo>
                      <a:pt x="4" y="22"/>
                      <a:pt x="3" y="21"/>
                      <a:pt x="2" y="20"/>
                    </a:cubicBezTo>
                    <a:cubicBezTo>
                      <a:pt x="0" y="17"/>
                      <a:pt x="0" y="15"/>
                      <a:pt x="0" y="12"/>
                    </a:cubicBezTo>
                    <a:cubicBezTo>
                      <a:pt x="0" y="9"/>
                      <a:pt x="2" y="7"/>
                      <a:pt x="4" y="5"/>
                    </a:cubicBezTo>
                    <a:cubicBezTo>
                      <a:pt x="5" y="4"/>
                      <a:pt x="6" y="4"/>
                      <a:pt x="6" y="3"/>
                    </a:cubicBezTo>
                    <a:cubicBezTo>
                      <a:pt x="7" y="3"/>
                      <a:pt x="7" y="3"/>
                      <a:pt x="8" y="3"/>
                    </a:cubicBezTo>
                    <a:cubicBezTo>
                      <a:pt x="9" y="2"/>
                      <a:pt x="10" y="2"/>
                      <a:pt x="10" y="2"/>
                    </a:cubicBezTo>
                    <a:cubicBezTo>
                      <a:pt x="10" y="2"/>
                      <a:pt x="10" y="2"/>
                      <a:pt x="10" y="1"/>
                    </a:cubicBezTo>
                    <a:cubicBezTo>
                      <a:pt x="10" y="1"/>
                      <a:pt x="10" y="1"/>
                      <a:pt x="10" y="0"/>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
              <p:cNvSpPr/>
              <p:nvPr/>
            </p:nvSpPr>
            <p:spPr bwMode="auto">
              <a:xfrm>
                <a:off x="1147763" y="352425"/>
                <a:ext cx="69850" cy="76200"/>
              </a:xfrm>
              <a:custGeom>
                <a:avLst/>
                <a:gdLst>
                  <a:gd name="T0" fmla="*/ 0 w 21"/>
                  <a:gd name="T1" fmla="*/ 6 h 23"/>
                  <a:gd name="T2" fmla="*/ 10 w 21"/>
                  <a:gd name="T3" fmla="*/ 3 h 23"/>
                  <a:gd name="T4" fmla="*/ 10 w 21"/>
                  <a:gd name="T5" fmla="*/ 3 h 23"/>
                  <a:gd name="T6" fmla="*/ 10 w 21"/>
                  <a:gd name="T7" fmla="*/ 3 h 23"/>
                  <a:gd name="T8" fmla="*/ 8 w 21"/>
                  <a:gd name="T9" fmla="*/ 4 h 23"/>
                  <a:gd name="T10" fmla="*/ 8 w 21"/>
                  <a:gd name="T11" fmla="*/ 5 h 23"/>
                  <a:gd name="T12" fmla="*/ 8 w 21"/>
                  <a:gd name="T13" fmla="*/ 7 h 23"/>
                  <a:gd name="T14" fmla="*/ 11 w 21"/>
                  <a:gd name="T15" fmla="*/ 16 h 23"/>
                  <a:gd name="T16" fmla="*/ 12 w 21"/>
                  <a:gd name="T17" fmla="*/ 19 h 23"/>
                  <a:gd name="T18" fmla="*/ 14 w 21"/>
                  <a:gd name="T19" fmla="*/ 20 h 23"/>
                  <a:gd name="T20" fmla="*/ 16 w 21"/>
                  <a:gd name="T21" fmla="*/ 20 h 23"/>
                  <a:gd name="T22" fmla="*/ 18 w 21"/>
                  <a:gd name="T23" fmla="*/ 19 h 23"/>
                  <a:gd name="T24" fmla="*/ 20 w 21"/>
                  <a:gd name="T25" fmla="*/ 17 h 23"/>
                  <a:gd name="T26" fmla="*/ 19 w 21"/>
                  <a:gd name="T27" fmla="*/ 12 h 23"/>
                  <a:gd name="T28" fmla="*/ 17 w 21"/>
                  <a:gd name="T29" fmla="*/ 5 h 23"/>
                  <a:gd name="T30" fmla="*/ 16 w 21"/>
                  <a:gd name="T31" fmla="*/ 3 h 23"/>
                  <a:gd name="T32" fmla="*/ 15 w 21"/>
                  <a:gd name="T33" fmla="*/ 2 h 23"/>
                  <a:gd name="T34" fmla="*/ 13 w 21"/>
                  <a:gd name="T35" fmla="*/ 2 h 23"/>
                  <a:gd name="T36" fmla="*/ 13 w 21"/>
                  <a:gd name="T37" fmla="*/ 2 h 23"/>
                  <a:gd name="T38" fmla="*/ 20 w 21"/>
                  <a:gd name="T39" fmla="*/ 0 h 23"/>
                  <a:gd name="T40" fmla="*/ 20 w 21"/>
                  <a:gd name="T41" fmla="*/ 1 h 23"/>
                  <a:gd name="T42" fmla="*/ 19 w 21"/>
                  <a:gd name="T43" fmla="*/ 1 h 23"/>
                  <a:gd name="T44" fmla="*/ 18 w 21"/>
                  <a:gd name="T45" fmla="*/ 1 h 23"/>
                  <a:gd name="T46" fmla="*/ 18 w 21"/>
                  <a:gd name="T47" fmla="*/ 3 h 23"/>
                  <a:gd name="T48" fmla="*/ 18 w 21"/>
                  <a:gd name="T49" fmla="*/ 4 h 23"/>
                  <a:gd name="T50" fmla="*/ 20 w 21"/>
                  <a:gd name="T51" fmla="*/ 11 h 23"/>
                  <a:gd name="T52" fmla="*/ 21 w 21"/>
                  <a:gd name="T53" fmla="*/ 16 h 23"/>
                  <a:gd name="T54" fmla="*/ 19 w 21"/>
                  <a:gd name="T55" fmla="*/ 20 h 23"/>
                  <a:gd name="T56" fmla="*/ 15 w 21"/>
                  <a:gd name="T57" fmla="*/ 22 h 23"/>
                  <a:gd name="T58" fmla="*/ 11 w 21"/>
                  <a:gd name="T59" fmla="*/ 22 h 23"/>
                  <a:gd name="T60" fmla="*/ 8 w 21"/>
                  <a:gd name="T61" fmla="*/ 21 h 23"/>
                  <a:gd name="T62" fmla="*/ 6 w 21"/>
                  <a:gd name="T63" fmla="*/ 17 h 23"/>
                  <a:gd name="T64" fmla="*/ 4 w 21"/>
                  <a:gd name="T65" fmla="*/ 8 h 23"/>
                  <a:gd name="T66" fmla="*/ 3 w 21"/>
                  <a:gd name="T67" fmla="*/ 6 h 23"/>
                  <a:gd name="T68" fmla="*/ 2 w 21"/>
                  <a:gd name="T69" fmla="*/ 6 h 23"/>
                  <a:gd name="T70" fmla="*/ 1 w 21"/>
                  <a:gd name="T71" fmla="*/ 6 h 23"/>
                  <a:gd name="T72" fmla="*/ 0 w 21"/>
                  <a:gd name="T7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3">
                    <a:moveTo>
                      <a:pt x="0" y="6"/>
                    </a:moveTo>
                    <a:cubicBezTo>
                      <a:pt x="10" y="3"/>
                      <a:pt x="10" y="3"/>
                      <a:pt x="10" y="3"/>
                    </a:cubicBezTo>
                    <a:cubicBezTo>
                      <a:pt x="10" y="3"/>
                      <a:pt x="10" y="3"/>
                      <a:pt x="10" y="3"/>
                    </a:cubicBezTo>
                    <a:cubicBezTo>
                      <a:pt x="10" y="3"/>
                      <a:pt x="10" y="3"/>
                      <a:pt x="10" y="3"/>
                    </a:cubicBezTo>
                    <a:cubicBezTo>
                      <a:pt x="9" y="4"/>
                      <a:pt x="8" y="4"/>
                      <a:pt x="8" y="4"/>
                    </a:cubicBezTo>
                    <a:cubicBezTo>
                      <a:pt x="8" y="4"/>
                      <a:pt x="8" y="5"/>
                      <a:pt x="8" y="5"/>
                    </a:cubicBezTo>
                    <a:cubicBezTo>
                      <a:pt x="8" y="5"/>
                      <a:pt x="8" y="6"/>
                      <a:pt x="8" y="7"/>
                    </a:cubicBezTo>
                    <a:cubicBezTo>
                      <a:pt x="11" y="16"/>
                      <a:pt x="11" y="16"/>
                      <a:pt x="11" y="16"/>
                    </a:cubicBezTo>
                    <a:cubicBezTo>
                      <a:pt x="11" y="18"/>
                      <a:pt x="12" y="19"/>
                      <a:pt x="12" y="19"/>
                    </a:cubicBezTo>
                    <a:cubicBezTo>
                      <a:pt x="13" y="20"/>
                      <a:pt x="13" y="20"/>
                      <a:pt x="14" y="20"/>
                    </a:cubicBezTo>
                    <a:cubicBezTo>
                      <a:pt x="14" y="21"/>
                      <a:pt x="15" y="21"/>
                      <a:pt x="16" y="20"/>
                    </a:cubicBezTo>
                    <a:cubicBezTo>
                      <a:pt x="17" y="20"/>
                      <a:pt x="18" y="20"/>
                      <a:pt x="18" y="19"/>
                    </a:cubicBezTo>
                    <a:cubicBezTo>
                      <a:pt x="19" y="18"/>
                      <a:pt x="19" y="17"/>
                      <a:pt x="20" y="17"/>
                    </a:cubicBezTo>
                    <a:cubicBezTo>
                      <a:pt x="20" y="16"/>
                      <a:pt x="19" y="14"/>
                      <a:pt x="19" y="12"/>
                    </a:cubicBezTo>
                    <a:cubicBezTo>
                      <a:pt x="17" y="5"/>
                      <a:pt x="17" y="5"/>
                      <a:pt x="17" y="5"/>
                    </a:cubicBezTo>
                    <a:cubicBezTo>
                      <a:pt x="17" y="4"/>
                      <a:pt x="16" y="3"/>
                      <a:pt x="16" y="3"/>
                    </a:cubicBezTo>
                    <a:cubicBezTo>
                      <a:pt x="16" y="3"/>
                      <a:pt x="15" y="2"/>
                      <a:pt x="15" y="2"/>
                    </a:cubicBezTo>
                    <a:cubicBezTo>
                      <a:pt x="15" y="2"/>
                      <a:pt x="14" y="2"/>
                      <a:pt x="13" y="2"/>
                    </a:cubicBezTo>
                    <a:cubicBezTo>
                      <a:pt x="13" y="2"/>
                      <a:pt x="13" y="2"/>
                      <a:pt x="13" y="2"/>
                    </a:cubicBezTo>
                    <a:cubicBezTo>
                      <a:pt x="20" y="0"/>
                      <a:pt x="20" y="0"/>
                      <a:pt x="20" y="0"/>
                    </a:cubicBezTo>
                    <a:cubicBezTo>
                      <a:pt x="20" y="1"/>
                      <a:pt x="20" y="1"/>
                      <a:pt x="20" y="1"/>
                    </a:cubicBezTo>
                    <a:cubicBezTo>
                      <a:pt x="19" y="1"/>
                      <a:pt x="19" y="1"/>
                      <a:pt x="19" y="1"/>
                    </a:cubicBezTo>
                    <a:cubicBezTo>
                      <a:pt x="19" y="1"/>
                      <a:pt x="18" y="1"/>
                      <a:pt x="18" y="1"/>
                    </a:cubicBezTo>
                    <a:cubicBezTo>
                      <a:pt x="18" y="2"/>
                      <a:pt x="18" y="2"/>
                      <a:pt x="18" y="3"/>
                    </a:cubicBezTo>
                    <a:cubicBezTo>
                      <a:pt x="18" y="3"/>
                      <a:pt x="18" y="4"/>
                      <a:pt x="18" y="4"/>
                    </a:cubicBezTo>
                    <a:cubicBezTo>
                      <a:pt x="20" y="11"/>
                      <a:pt x="20" y="11"/>
                      <a:pt x="20" y="11"/>
                    </a:cubicBezTo>
                    <a:cubicBezTo>
                      <a:pt x="21" y="14"/>
                      <a:pt x="21" y="15"/>
                      <a:pt x="21" y="16"/>
                    </a:cubicBezTo>
                    <a:cubicBezTo>
                      <a:pt x="21" y="17"/>
                      <a:pt x="20" y="18"/>
                      <a:pt x="19" y="20"/>
                    </a:cubicBezTo>
                    <a:cubicBezTo>
                      <a:pt x="19" y="21"/>
                      <a:pt x="17" y="21"/>
                      <a:pt x="15" y="22"/>
                    </a:cubicBezTo>
                    <a:cubicBezTo>
                      <a:pt x="14" y="22"/>
                      <a:pt x="12" y="23"/>
                      <a:pt x="11" y="22"/>
                    </a:cubicBezTo>
                    <a:cubicBezTo>
                      <a:pt x="10" y="22"/>
                      <a:pt x="9" y="22"/>
                      <a:pt x="8" y="21"/>
                    </a:cubicBezTo>
                    <a:cubicBezTo>
                      <a:pt x="7" y="20"/>
                      <a:pt x="7" y="19"/>
                      <a:pt x="6" y="17"/>
                    </a:cubicBezTo>
                    <a:cubicBezTo>
                      <a:pt x="4" y="8"/>
                      <a:pt x="4" y="8"/>
                      <a:pt x="4" y="8"/>
                    </a:cubicBezTo>
                    <a:cubicBezTo>
                      <a:pt x="3" y="7"/>
                      <a:pt x="3" y="7"/>
                      <a:pt x="3" y="6"/>
                    </a:cubicBezTo>
                    <a:cubicBezTo>
                      <a:pt x="3" y="6"/>
                      <a:pt x="3" y="6"/>
                      <a:pt x="2" y="6"/>
                    </a:cubicBezTo>
                    <a:cubicBezTo>
                      <a:pt x="2" y="6"/>
                      <a:pt x="1" y="6"/>
                      <a:pt x="1" y="6"/>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9"/>
              <p:cNvSpPr/>
              <p:nvPr/>
            </p:nvSpPr>
            <p:spPr bwMode="auto">
              <a:xfrm>
                <a:off x="1263650" y="346075"/>
                <a:ext cx="66675" cy="66675"/>
              </a:xfrm>
              <a:custGeom>
                <a:avLst/>
                <a:gdLst>
                  <a:gd name="T0" fmla="*/ 7 w 20"/>
                  <a:gd name="T1" fmla="*/ 0 h 20"/>
                  <a:gd name="T2" fmla="*/ 17 w 20"/>
                  <a:gd name="T3" fmla="*/ 12 h 20"/>
                  <a:gd name="T4" fmla="*/ 17 w 20"/>
                  <a:gd name="T5" fmla="*/ 4 h 20"/>
                  <a:gd name="T6" fmla="*/ 16 w 20"/>
                  <a:gd name="T7" fmla="*/ 1 h 20"/>
                  <a:gd name="T8" fmla="*/ 14 w 20"/>
                  <a:gd name="T9" fmla="*/ 0 h 20"/>
                  <a:gd name="T10" fmla="*/ 14 w 20"/>
                  <a:gd name="T11" fmla="*/ 0 h 20"/>
                  <a:gd name="T12" fmla="*/ 20 w 20"/>
                  <a:gd name="T13" fmla="*/ 0 h 20"/>
                  <a:gd name="T14" fmla="*/ 20 w 20"/>
                  <a:gd name="T15" fmla="*/ 0 h 20"/>
                  <a:gd name="T16" fmla="*/ 19 w 20"/>
                  <a:gd name="T17" fmla="*/ 1 h 20"/>
                  <a:gd name="T18" fmla="*/ 18 w 20"/>
                  <a:gd name="T19" fmla="*/ 2 h 20"/>
                  <a:gd name="T20" fmla="*/ 18 w 20"/>
                  <a:gd name="T21" fmla="*/ 4 h 20"/>
                  <a:gd name="T22" fmla="*/ 18 w 20"/>
                  <a:gd name="T23" fmla="*/ 20 h 20"/>
                  <a:gd name="T24" fmla="*/ 18 w 20"/>
                  <a:gd name="T25" fmla="*/ 20 h 20"/>
                  <a:gd name="T26" fmla="*/ 4 w 20"/>
                  <a:gd name="T27" fmla="*/ 4 h 20"/>
                  <a:gd name="T28" fmla="*/ 4 w 20"/>
                  <a:gd name="T29" fmla="*/ 16 h 20"/>
                  <a:gd name="T30" fmla="*/ 5 w 20"/>
                  <a:gd name="T31" fmla="*/ 18 h 20"/>
                  <a:gd name="T32" fmla="*/ 7 w 20"/>
                  <a:gd name="T33" fmla="*/ 19 h 20"/>
                  <a:gd name="T34" fmla="*/ 7 w 20"/>
                  <a:gd name="T35" fmla="*/ 19 h 20"/>
                  <a:gd name="T36" fmla="*/ 7 w 20"/>
                  <a:gd name="T37" fmla="*/ 19 h 20"/>
                  <a:gd name="T38" fmla="*/ 1 w 20"/>
                  <a:gd name="T39" fmla="*/ 20 h 20"/>
                  <a:gd name="T40" fmla="*/ 1 w 20"/>
                  <a:gd name="T41" fmla="*/ 19 h 20"/>
                  <a:gd name="T42" fmla="*/ 3 w 20"/>
                  <a:gd name="T43" fmla="*/ 18 h 20"/>
                  <a:gd name="T44" fmla="*/ 3 w 20"/>
                  <a:gd name="T45" fmla="*/ 16 h 20"/>
                  <a:gd name="T46" fmla="*/ 3 w 20"/>
                  <a:gd name="T47" fmla="*/ 2 h 20"/>
                  <a:gd name="T48" fmla="*/ 3 w 20"/>
                  <a:gd name="T49" fmla="*/ 2 h 20"/>
                  <a:gd name="T50" fmla="*/ 2 w 20"/>
                  <a:gd name="T51" fmla="*/ 1 h 20"/>
                  <a:gd name="T52" fmla="*/ 0 w 20"/>
                  <a:gd name="T53" fmla="*/ 1 h 20"/>
                  <a:gd name="T54" fmla="*/ 0 w 20"/>
                  <a:gd name="T55" fmla="*/ 0 h 20"/>
                  <a:gd name="T56" fmla="*/ 7 w 20"/>
                  <a:gd name="T5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7" y="0"/>
                    </a:moveTo>
                    <a:cubicBezTo>
                      <a:pt x="17" y="12"/>
                      <a:pt x="17" y="12"/>
                      <a:pt x="17" y="12"/>
                    </a:cubicBezTo>
                    <a:cubicBezTo>
                      <a:pt x="17" y="4"/>
                      <a:pt x="17" y="4"/>
                      <a:pt x="17" y="4"/>
                    </a:cubicBezTo>
                    <a:cubicBezTo>
                      <a:pt x="17" y="2"/>
                      <a:pt x="17" y="2"/>
                      <a:pt x="16" y="1"/>
                    </a:cubicBezTo>
                    <a:cubicBezTo>
                      <a:pt x="16" y="1"/>
                      <a:pt x="15" y="0"/>
                      <a:pt x="14" y="0"/>
                    </a:cubicBezTo>
                    <a:cubicBezTo>
                      <a:pt x="14" y="0"/>
                      <a:pt x="14" y="0"/>
                      <a:pt x="14" y="0"/>
                    </a:cubicBezTo>
                    <a:cubicBezTo>
                      <a:pt x="20" y="0"/>
                      <a:pt x="20" y="0"/>
                      <a:pt x="20" y="0"/>
                    </a:cubicBezTo>
                    <a:cubicBezTo>
                      <a:pt x="20" y="0"/>
                      <a:pt x="20" y="0"/>
                      <a:pt x="20" y="0"/>
                    </a:cubicBezTo>
                    <a:cubicBezTo>
                      <a:pt x="20" y="0"/>
                      <a:pt x="19" y="1"/>
                      <a:pt x="19" y="1"/>
                    </a:cubicBezTo>
                    <a:cubicBezTo>
                      <a:pt x="18" y="1"/>
                      <a:pt x="18" y="1"/>
                      <a:pt x="18" y="2"/>
                    </a:cubicBezTo>
                    <a:cubicBezTo>
                      <a:pt x="18" y="2"/>
                      <a:pt x="18" y="3"/>
                      <a:pt x="18" y="4"/>
                    </a:cubicBezTo>
                    <a:cubicBezTo>
                      <a:pt x="18" y="20"/>
                      <a:pt x="18" y="20"/>
                      <a:pt x="18" y="20"/>
                    </a:cubicBezTo>
                    <a:cubicBezTo>
                      <a:pt x="18" y="20"/>
                      <a:pt x="18" y="20"/>
                      <a:pt x="18" y="20"/>
                    </a:cubicBezTo>
                    <a:cubicBezTo>
                      <a:pt x="4" y="4"/>
                      <a:pt x="4" y="4"/>
                      <a:pt x="4" y="4"/>
                    </a:cubicBezTo>
                    <a:cubicBezTo>
                      <a:pt x="4" y="16"/>
                      <a:pt x="4" y="16"/>
                      <a:pt x="4" y="16"/>
                    </a:cubicBezTo>
                    <a:cubicBezTo>
                      <a:pt x="4" y="17"/>
                      <a:pt x="5" y="18"/>
                      <a:pt x="5" y="18"/>
                    </a:cubicBezTo>
                    <a:cubicBezTo>
                      <a:pt x="6" y="19"/>
                      <a:pt x="6" y="19"/>
                      <a:pt x="7" y="19"/>
                    </a:cubicBezTo>
                    <a:cubicBezTo>
                      <a:pt x="7" y="19"/>
                      <a:pt x="7" y="19"/>
                      <a:pt x="7" y="19"/>
                    </a:cubicBezTo>
                    <a:cubicBezTo>
                      <a:pt x="7" y="19"/>
                      <a:pt x="7" y="19"/>
                      <a:pt x="7" y="19"/>
                    </a:cubicBezTo>
                    <a:cubicBezTo>
                      <a:pt x="1" y="20"/>
                      <a:pt x="1" y="20"/>
                      <a:pt x="1" y="20"/>
                    </a:cubicBezTo>
                    <a:cubicBezTo>
                      <a:pt x="1" y="19"/>
                      <a:pt x="1" y="19"/>
                      <a:pt x="1" y="19"/>
                    </a:cubicBezTo>
                    <a:cubicBezTo>
                      <a:pt x="2" y="19"/>
                      <a:pt x="2" y="19"/>
                      <a:pt x="3" y="18"/>
                    </a:cubicBezTo>
                    <a:cubicBezTo>
                      <a:pt x="3" y="18"/>
                      <a:pt x="3" y="17"/>
                      <a:pt x="3" y="16"/>
                    </a:cubicBezTo>
                    <a:cubicBezTo>
                      <a:pt x="3" y="2"/>
                      <a:pt x="3" y="2"/>
                      <a:pt x="3" y="2"/>
                    </a:cubicBezTo>
                    <a:cubicBezTo>
                      <a:pt x="3" y="2"/>
                      <a:pt x="3" y="2"/>
                      <a:pt x="3" y="2"/>
                    </a:cubicBezTo>
                    <a:cubicBezTo>
                      <a:pt x="2" y="1"/>
                      <a:pt x="2" y="1"/>
                      <a:pt x="2" y="1"/>
                    </a:cubicBezTo>
                    <a:cubicBezTo>
                      <a:pt x="1" y="1"/>
                      <a:pt x="1" y="1"/>
                      <a:pt x="0" y="1"/>
                    </a:cubicBezTo>
                    <a:cubicBezTo>
                      <a:pt x="0" y="0"/>
                      <a:pt x="0" y="0"/>
                      <a:pt x="0"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0"/>
              <p:cNvSpPr/>
              <p:nvPr/>
            </p:nvSpPr>
            <p:spPr bwMode="auto">
              <a:xfrm>
                <a:off x="1370013" y="352425"/>
                <a:ext cx="46037" cy="69850"/>
              </a:xfrm>
              <a:custGeom>
                <a:avLst/>
                <a:gdLst>
                  <a:gd name="T0" fmla="*/ 10 w 14"/>
                  <a:gd name="T1" fmla="*/ 21 h 21"/>
                  <a:gd name="T2" fmla="*/ 10 w 14"/>
                  <a:gd name="T3" fmla="*/ 21 h 21"/>
                  <a:gd name="T4" fmla="*/ 0 w 14"/>
                  <a:gd name="T5" fmla="*/ 19 h 21"/>
                  <a:gd name="T6" fmla="*/ 0 w 14"/>
                  <a:gd name="T7" fmla="*/ 19 h 21"/>
                  <a:gd name="T8" fmla="*/ 1 w 14"/>
                  <a:gd name="T9" fmla="*/ 19 h 21"/>
                  <a:gd name="T10" fmla="*/ 2 w 14"/>
                  <a:gd name="T11" fmla="*/ 19 h 21"/>
                  <a:gd name="T12" fmla="*/ 3 w 14"/>
                  <a:gd name="T13" fmla="*/ 18 h 21"/>
                  <a:gd name="T14" fmla="*/ 3 w 14"/>
                  <a:gd name="T15" fmla="*/ 16 h 21"/>
                  <a:gd name="T16" fmla="*/ 6 w 14"/>
                  <a:gd name="T17" fmla="*/ 4 h 21"/>
                  <a:gd name="T18" fmla="*/ 6 w 14"/>
                  <a:gd name="T19" fmla="*/ 2 h 21"/>
                  <a:gd name="T20" fmla="*/ 6 w 14"/>
                  <a:gd name="T21" fmla="*/ 1 h 21"/>
                  <a:gd name="T22" fmla="*/ 5 w 14"/>
                  <a:gd name="T23" fmla="*/ 1 h 21"/>
                  <a:gd name="T24" fmla="*/ 4 w 14"/>
                  <a:gd name="T25" fmla="*/ 1 h 21"/>
                  <a:gd name="T26" fmla="*/ 4 w 14"/>
                  <a:gd name="T27" fmla="*/ 0 h 21"/>
                  <a:gd name="T28" fmla="*/ 14 w 14"/>
                  <a:gd name="T29" fmla="*/ 2 h 21"/>
                  <a:gd name="T30" fmla="*/ 14 w 14"/>
                  <a:gd name="T31" fmla="*/ 3 h 21"/>
                  <a:gd name="T32" fmla="*/ 13 w 14"/>
                  <a:gd name="T33" fmla="*/ 3 h 21"/>
                  <a:gd name="T34" fmla="*/ 12 w 14"/>
                  <a:gd name="T35" fmla="*/ 3 h 21"/>
                  <a:gd name="T36" fmla="*/ 11 w 14"/>
                  <a:gd name="T37" fmla="*/ 3 h 21"/>
                  <a:gd name="T38" fmla="*/ 11 w 14"/>
                  <a:gd name="T39" fmla="*/ 5 h 21"/>
                  <a:gd name="T40" fmla="*/ 8 w 14"/>
                  <a:gd name="T41" fmla="*/ 17 h 21"/>
                  <a:gd name="T42" fmla="*/ 8 w 14"/>
                  <a:gd name="T43" fmla="*/ 19 h 21"/>
                  <a:gd name="T44" fmla="*/ 8 w 14"/>
                  <a:gd name="T45" fmla="*/ 20 h 21"/>
                  <a:gd name="T46" fmla="*/ 9 w 14"/>
                  <a:gd name="T47" fmla="*/ 21 h 21"/>
                  <a:gd name="T48" fmla="*/ 10 w 14"/>
                  <a:gd name="T4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1">
                    <a:moveTo>
                      <a:pt x="10" y="21"/>
                    </a:moveTo>
                    <a:cubicBezTo>
                      <a:pt x="10" y="21"/>
                      <a:pt x="10" y="21"/>
                      <a:pt x="10" y="21"/>
                    </a:cubicBezTo>
                    <a:cubicBezTo>
                      <a:pt x="0" y="19"/>
                      <a:pt x="0" y="19"/>
                      <a:pt x="0" y="19"/>
                    </a:cubicBezTo>
                    <a:cubicBezTo>
                      <a:pt x="0" y="19"/>
                      <a:pt x="0" y="19"/>
                      <a:pt x="0" y="19"/>
                    </a:cubicBezTo>
                    <a:cubicBezTo>
                      <a:pt x="1" y="19"/>
                      <a:pt x="1" y="19"/>
                      <a:pt x="1" y="19"/>
                    </a:cubicBezTo>
                    <a:cubicBezTo>
                      <a:pt x="1" y="19"/>
                      <a:pt x="2" y="19"/>
                      <a:pt x="2" y="19"/>
                    </a:cubicBezTo>
                    <a:cubicBezTo>
                      <a:pt x="2" y="19"/>
                      <a:pt x="2" y="18"/>
                      <a:pt x="3" y="18"/>
                    </a:cubicBezTo>
                    <a:cubicBezTo>
                      <a:pt x="3" y="18"/>
                      <a:pt x="3" y="17"/>
                      <a:pt x="3" y="16"/>
                    </a:cubicBezTo>
                    <a:cubicBezTo>
                      <a:pt x="6" y="4"/>
                      <a:pt x="6" y="4"/>
                      <a:pt x="6" y="4"/>
                    </a:cubicBezTo>
                    <a:cubicBezTo>
                      <a:pt x="6" y="3"/>
                      <a:pt x="6" y="2"/>
                      <a:pt x="6" y="2"/>
                    </a:cubicBezTo>
                    <a:cubicBezTo>
                      <a:pt x="6" y="2"/>
                      <a:pt x="6" y="2"/>
                      <a:pt x="6" y="1"/>
                    </a:cubicBezTo>
                    <a:cubicBezTo>
                      <a:pt x="6" y="1"/>
                      <a:pt x="5" y="1"/>
                      <a:pt x="5" y="1"/>
                    </a:cubicBezTo>
                    <a:cubicBezTo>
                      <a:pt x="4" y="1"/>
                      <a:pt x="4" y="1"/>
                      <a:pt x="4" y="1"/>
                    </a:cubicBezTo>
                    <a:cubicBezTo>
                      <a:pt x="4" y="0"/>
                      <a:pt x="4" y="0"/>
                      <a:pt x="4" y="0"/>
                    </a:cubicBezTo>
                    <a:cubicBezTo>
                      <a:pt x="14" y="2"/>
                      <a:pt x="14" y="2"/>
                      <a:pt x="14" y="2"/>
                    </a:cubicBezTo>
                    <a:cubicBezTo>
                      <a:pt x="14" y="3"/>
                      <a:pt x="14" y="3"/>
                      <a:pt x="14" y="3"/>
                    </a:cubicBezTo>
                    <a:cubicBezTo>
                      <a:pt x="13" y="3"/>
                      <a:pt x="13" y="3"/>
                      <a:pt x="13" y="3"/>
                    </a:cubicBezTo>
                    <a:cubicBezTo>
                      <a:pt x="13" y="3"/>
                      <a:pt x="12" y="3"/>
                      <a:pt x="12" y="3"/>
                    </a:cubicBezTo>
                    <a:cubicBezTo>
                      <a:pt x="12" y="3"/>
                      <a:pt x="11" y="3"/>
                      <a:pt x="11" y="3"/>
                    </a:cubicBezTo>
                    <a:cubicBezTo>
                      <a:pt x="11" y="3"/>
                      <a:pt x="11" y="4"/>
                      <a:pt x="11" y="5"/>
                    </a:cubicBezTo>
                    <a:cubicBezTo>
                      <a:pt x="8" y="17"/>
                      <a:pt x="8" y="17"/>
                      <a:pt x="8" y="17"/>
                    </a:cubicBezTo>
                    <a:cubicBezTo>
                      <a:pt x="8" y="18"/>
                      <a:pt x="7" y="19"/>
                      <a:pt x="8" y="19"/>
                    </a:cubicBezTo>
                    <a:cubicBezTo>
                      <a:pt x="8" y="20"/>
                      <a:pt x="8" y="20"/>
                      <a:pt x="8" y="20"/>
                    </a:cubicBezTo>
                    <a:cubicBezTo>
                      <a:pt x="8" y="20"/>
                      <a:pt x="9" y="21"/>
                      <a:pt x="9" y="21"/>
                    </a:cubicBezTo>
                    <a:lnTo>
                      <a:pt x="1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1"/>
              <p:cNvSpPr/>
              <p:nvPr/>
            </p:nvSpPr>
            <p:spPr bwMode="auto">
              <a:xfrm>
                <a:off x="1465263" y="376238"/>
                <a:ext cx="60325" cy="73025"/>
              </a:xfrm>
              <a:custGeom>
                <a:avLst/>
                <a:gdLst>
                  <a:gd name="T0" fmla="*/ 18 w 18"/>
                  <a:gd name="T1" fmla="*/ 9 h 22"/>
                  <a:gd name="T2" fmla="*/ 18 w 18"/>
                  <a:gd name="T3" fmla="*/ 9 h 22"/>
                  <a:gd name="T4" fmla="*/ 16 w 18"/>
                  <a:gd name="T5" fmla="*/ 10 h 22"/>
                  <a:gd name="T6" fmla="*/ 13 w 18"/>
                  <a:gd name="T7" fmla="*/ 12 h 22"/>
                  <a:gd name="T8" fmla="*/ 0 w 18"/>
                  <a:gd name="T9" fmla="*/ 22 h 22"/>
                  <a:gd name="T10" fmla="*/ 0 w 18"/>
                  <a:gd name="T11" fmla="*/ 22 h 22"/>
                  <a:gd name="T12" fmla="*/ 1 w 18"/>
                  <a:gd name="T13" fmla="*/ 5 h 22"/>
                  <a:gd name="T14" fmla="*/ 1 w 18"/>
                  <a:gd name="T15" fmla="*/ 2 h 22"/>
                  <a:gd name="T16" fmla="*/ 0 w 18"/>
                  <a:gd name="T17" fmla="*/ 0 h 22"/>
                  <a:gd name="T18" fmla="*/ 0 w 18"/>
                  <a:gd name="T19" fmla="*/ 0 h 22"/>
                  <a:gd name="T20" fmla="*/ 8 w 18"/>
                  <a:gd name="T21" fmla="*/ 4 h 22"/>
                  <a:gd name="T22" fmla="*/ 8 w 18"/>
                  <a:gd name="T23" fmla="*/ 5 h 22"/>
                  <a:gd name="T24" fmla="*/ 8 w 18"/>
                  <a:gd name="T25" fmla="*/ 4 h 22"/>
                  <a:gd name="T26" fmla="*/ 6 w 18"/>
                  <a:gd name="T27" fmla="*/ 4 h 22"/>
                  <a:gd name="T28" fmla="*/ 5 w 18"/>
                  <a:gd name="T29" fmla="*/ 4 h 22"/>
                  <a:gd name="T30" fmla="*/ 5 w 18"/>
                  <a:gd name="T31" fmla="*/ 5 h 22"/>
                  <a:gd name="T32" fmla="*/ 5 w 18"/>
                  <a:gd name="T33" fmla="*/ 7 h 22"/>
                  <a:gd name="T34" fmla="*/ 5 w 18"/>
                  <a:gd name="T35" fmla="*/ 17 h 22"/>
                  <a:gd name="T36" fmla="*/ 12 w 18"/>
                  <a:gd name="T37" fmla="*/ 11 h 22"/>
                  <a:gd name="T38" fmla="*/ 13 w 18"/>
                  <a:gd name="T39" fmla="*/ 10 h 22"/>
                  <a:gd name="T40" fmla="*/ 14 w 18"/>
                  <a:gd name="T41" fmla="*/ 9 h 22"/>
                  <a:gd name="T42" fmla="*/ 14 w 18"/>
                  <a:gd name="T43" fmla="*/ 8 h 22"/>
                  <a:gd name="T44" fmla="*/ 14 w 18"/>
                  <a:gd name="T45" fmla="*/ 8 h 22"/>
                  <a:gd name="T46" fmla="*/ 12 w 18"/>
                  <a:gd name="T47" fmla="*/ 7 h 22"/>
                  <a:gd name="T48" fmla="*/ 13 w 18"/>
                  <a:gd name="T49" fmla="*/ 6 h 22"/>
                  <a:gd name="T50" fmla="*/ 18 w 18"/>
                  <a:gd name="T5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2">
                    <a:moveTo>
                      <a:pt x="18" y="9"/>
                    </a:moveTo>
                    <a:cubicBezTo>
                      <a:pt x="18" y="9"/>
                      <a:pt x="18" y="9"/>
                      <a:pt x="18" y="9"/>
                    </a:cubicBezTo>
                    <a:cubicBezTo>
                      <a:pt x="17" y="9"/>
                      <a:pt x="17" y="9"/>
                      <a:pt x="16" y="10"/>
                    </a:cubicBezTo>
                    <a:cubicBezTo>
                      <a:pt x="15" y="10"/>
                      <a:pt x="14" y="11"/>
                      <a:pt x="13" y="12"/>
                    </a:cubicBezTo>
                    <a:cubicBezTo>
                      <a:pt x="0" y="22"/>
                      <a:pt x="0" y="22"/>
                      <a:pt x="0" y="22"/>
                    </a:cubicBezTo>
                    <a:cubicBezTo>
                      <a:pt x="0" y="22"/>
                      <a:pt x="0" y="22"/>
                      <a:pt x="0" y="22"/>
                    </a:cubicBezTo>
                    <a:cubicBezTo>
                      <a:pt x="1" y="5"/>
                      <a:pt x="1" y="5"/>
                      <a:pt x="1" y="5"/>
                    </a:cubicBezTo>
                    <a:cubicBezTo>
                      <a:pt x="1" y="3"/>
                      <a:pt x="1" y="2"/>
                      <a:pt x="1" y="2"/>
                    </a:cubicBezTo>
                    <a:cubicBezTo>
                      <a:pt x="1" y="1"/>
                      <a:pt x="0" y="1"/>
                      <a:pt x="0" y="0"/>
                    </a:cubicBezTo>
                    <a:cubicBezTo>
                      <a:pt x="0" y="0"/>
                      <a:pt x="0" y="0"/>
                      <a:pt x="0" y="0"/>
                    </a:cubicBezTo>
                    <a:cubicBezTo>
                      <a:pt x="8" y="4"/>
                      <a:pt x="8" y="4"/>
                      <a:pt x="8" y="4"/>
                    </a:cubicBezTo>
                    <a:cubicBezTo>
                      <a:pt x="8" y="5"/>
                      <a:pt x="8" y="5"/>
                      <a:pt x="8" y="5"/>
                    </a:cubicBezTo>
                    <a:cubicBezTo>
                      <a:pt x="8" y="4"/>
                      <a:pt x="8" y="4"/>
                      <a:pt x="8" y="4"/>
                    </a:cubicBezTo>
                    <a:cubicBezTo>
                      <a:pt x="7" y="4"/>
                      <a:pt x="6" y="4"/>
                      <a:pt x="6" y="4"/>
                    </a:cubicBezTo>
                    <a:cubicBezTo>
                      <a:pt x="6" y="4"/>
                      <a:pt x="5" y="4"/>
                      <a:pt x="5" y="4"/>
                    </a:cubicBezTo>
                    <a:cubicBezTo>
                      <a:pt x="5" y="4"/>
                      <a:pt x="5" y="5"/>
                      <a:pt x="5" y="5"/>
                    </a:cubicBezTo>
                    <a:cubicBezTo>
                      <a:pt x="5" y="5"/>
                      <a:pt x="5" y="6"/>
                      <a:pt x="5" y="7"/>
                    </a:cubicBezTo>
                    <a:cubicBezTo>
                      <a:pt x="5" y="17"/>
                      <a:pt x="5" y="17"/>
                      <a:pt x="5" y="17"/>
                    </a:cubicBezTo>
                    <a:cubicBezTo>
                      <a:pt x="12" y="11"/>
                      <a:pt x="12" y="11"/>
                      <a:pt x="12" y="11"/>
                    </a:cubicBezTo>
                    <a:cubicBezTo>
                      <a:pt x="13" y="11"/>
                      <a:pt x="13" y="10"/>
                      <a:pt x="13" y="10"/>
                    </a:cubicBezTo>
                    <a:cubicBezTo>
                      <a:pt x="14" y="10"/>
                      <a:pt x="14" y="9"/>
                      <a:pt x="14" y="9"/>
                    </a:cubicBezTo>
                    <a:cubicBezTo>
                      <a:pt x="14" y="9"/>
                      <a:pt x="14" y="9"/>
                      <a:pt x="14" y="8"/>
                    </a:cubicBezTo>
                    <a:cubicBezTo>
                      <a:pt x="14" y="8"/>
                      <a:pt x="14" y="8"/>
                      <a:pt x="14" y="8"/>
                    </a:cubicBezTo>
                    <a:cubicBezTo>
                      <a:pt x="13" y="7"/>
                      <a:pt x="13" y="7"/>
                      <a:pt x="12" y="7"/>
                    </a:cubicBezTo>
                    <a:cubicBezTo>
                      <a:pt x="13" y="6"/>
                      <a:pt x="13" y="6"/>
                      <a:pt x="13" y="6"/>
                    </a:cubicBezTo>
                    <a:lnTo>
                      <a:pt x="1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2"/>
              <p:cNvSpPr/>
              <p:nvPr/>
            </p:nvSpPr>
            <p:spPr bwMode="auto">
              <a:xfrm>
                <a:off x="1528763" y="434975"/>
                <a:ext cx="82550" cy="87312"/>
              </a:xfrm>
              <a:custGeom>
                <a:avLst/>
                <a:gdLst>
                  <a:gd name="T0" fmla="*/ 17 w 25"/>
                  <a:gd name="T1" fmla="*/ 6 h 26"/>
                  <a:gd name="T2" fmla="*/ 12 w 25"/>
                  <a:gd name="T3" fmla="*/ 12 h 26"/>
                  <a:gd name="T4" fmla="*/ 12 w 25"/>
                  <a:gd name="T5" fmla="*/ 12 h 26"/>
                  <a:gd name="T6" fmla="*/ 15 w 25"/>
                  <a:gd name="T7" fmla="*/ 13 h 26"/>
                  <a:gd name="T8" fmla="*/ 18 w 25"/>
                  <a:gd name="T9" fmla="*/ 11 h 26"/>
                  <a:gd name="T10" fmla="*/ 19 w 25"/>
                  <a:gd name="T11" fmla="*/ 11 h 26"/>
                  <a:gd name="T12" fmla="*/ 12 w 25"/>
                  <a:gd name="T13" fmla="*/ 19 h 26"/>
                  <a:gd name="T14" fmla="*/ 11 w 25"/>
                  <a:gd name="T15" fmla="*/ 18 h 26"/>
                  <a:gd name="T16" fmla="*/ 13 w 25"/>
                  <a:gd name="T17" fmla="*/ 16 h 26"/>
                  <a:gd name="T18" fmla="*/ 13 w 25"/>
                  <a:gd name="T19" fmla="*/ 14 h 26"/>
                  <a:gd name="T20" fmla="*/ 11 w 25"/>
                  <a:gd name="T21" fmla="*/ 12 h 26"/>
                  <a:gd name="T22" fmla="*/ 8 w 25"/>
                  <a:gd name="T23" fmla="*/ 16 h 26"/>
                  <a:gd name="T24" fmla="*/ 7 w 25"/>
                  <a:gd name="T25" fmla="*/ 18 h 26"/>
                  <a:gd name="T26" fmla="*/ 7 w 25"/>
                  <a:gd name="T27" fmla="*/ 19 h 26"/>
                  <a:gd name="T28" fmla="*/ 7 w 25"/>
                  <a:gd name="T29" fmla="*/ 20 h 26"/>
                  <a:gd name="T30" fmla="*/ 8 w 25"/>
                  <a:gd name="T31" fmla="*/ 21 h 26"/>
                  <a:gd name="T32" fmla="*/ 12 w 25"/>
                  <a:gd name="T33" fmla="*/ 22 h 26"/>
                  <a:gd name="T34" fmla="*/ 17 w 25"/>
                  <a:gd name="T35" fmla="*/ 21 h 26"/>
                  <a:gd name="T36" fmla="*/ 17 w 25"/>
                  <a:gd name="T37" fmla="*/ 21 h 26"/>
                  <a:gd name="T38" fmla="*/ 12 w 25"/>
                  <a:gd name="T39" fmla="*/ 26 h 26"/>
                  <a:gd name="T40" fmla="*/ 0 w 25"/>
                  <a:gd name="T41" fmla="*/ 14 h 26"/>
                  <a:gd name="T42" fmla="*/ 0 w 25"/>
                  <a:gd name="T43" fmla="*/ 14 h 26"/>
                  <a:gd name="T44" fmla="*/ 0 w 25"/>
                  <a:gd name="T45" fmla="*/ 15 h 26"/>
                  <a:gd name="T46" fmla="*/ 2 w 25"/>
                  <a:gd name="T47" fmla="*/ 15 h 26"/>
                  <a:gd name="T48" fmla="*/ 3 w 25"/>
                  <a:gd name="T49" fmla="*/ 15 h 26"/>
                  <a:gd name="T50" fmla="*/ 4 w 25"/>
                  <a:gd name="T51" fmla="*/ 14 h 26"/>
                  <a:gd name="T52" fmla="*/ 12 w 25"/>
                  <a:gd name="T53" fmla="*/ 4 h 26"/>
                  <a:gd name="T54" fmla="*/ 13 w 25"/>
                  <a:gd name="T55" fmla="*/ 3 h 26"/>
                  <a:gd name="T56" fmla="*/ 13 w 25"/>
                  <a:gd name="T57" fmla="*/ 2 h 26"/>
                  <a:gd name="T58" fmla="*/ 13 w 25"/>
                  <a:gd name="T59" fmla="*/ 1 h 26"/>
                  <a:gd name="T60" fmla="*/ 12 w 25"/>
                  <a:gd name="T61" fmla="*/ 0 h 26"/>
                  <a:gd name="T62" fmla="*/ 12 w 25"/>
                  <a:gd name="T63" fmla="*/ 0 h 26"/>
                  <a:gd name="T64" fmla="*/ 25 w 25"/>
                  <a:gd name="T65" fmla="*/ 11 h 26"/>
                  <a:gd name="T66" fmla="*/ 21 w 25"/>
                  <a:gd name="T67" fmla="*/ 15 h 26"/>
                  <a:gd name="T68" fmla="*/ 20 w 25"/>
                  <a:gd name="T69" fmla="*/ 14 h 26"/>
                  <a:gd name="T70" fmla="*/ 22 w 25"/>
                  <a:gd name="T71" fmla="*/ 11 h 26"/>
                  <a:gd name="T72" fmla="*/ 21 w 25"/>
                  <a:gd name="T73" fmla="*/ 9 h 26"/>
                  <a:gd name="T74" fmla="*/ 19 w 25"/>
                  <a:gd name="T75" fmla="*/ 7 h 26"/>
                  <a:gd name="T76" fmla="*/ 17 w 25"/>
                  <a:gd name="T7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26">
                    <a:moveTo>
                      <a:pt x="17" y="6"/>
                    </a:moveTo>
                    <a:cubicBezTo>
                      <a:pt x="12" y="12"/>
                      <a:pt x="12" y="12"/>
                      <a:pt x="12" y="12"/>
                    </a:cubicBezTo>
                    <a:cubicBezTo>
                      <a:pt x="12" y="12"/>
                      <a:pt x="12" y="12"/>
                      <a:pt x="12" y="12"/>
                    </a:cubicBezTo>
                    <a:cubicBezTo>
                      <a:pt x="13" y="13"/>
                      <a:pt x="14" y="13"/>
                      <a:pt x="15" y="13"/>
                    </a:cubicBezTo>
                    <a:cubicBezTo>
                      <a:pt x="16" y="12"/>
                      <a:pt x="17" y="12"/>
                      <a:pt x="18" y="11"/>
                    </a:cubicBezTo>
                    <a:cubicBezTo>
                      <a:pt x="19" y="11"/>
                      <a:pt x="19" y="11"/>
                      <a:pt x="19" y="11"/>
                    </a:cubicBezTo>
                    <a:cubicBezTo>
                      <a:pt x="12" y="19"/>
                      <a:pt x="12" y="19"/>
                      <a:pt x="12" y="19"/>
                    </a:cubicBezTo>
                    <a:cubicBezTo>
                      <a:pt x="11" y="18"/>
                      <a:pt x="11" y="18"/>
                      <a:pt x="11" y="18"/>
                    </a:cubicBezTo>
                    <a:cubicBezTo>
                      <a:pt x="12" y="18"/>
                      <a:pt x="13" y="17"/>
                      <a:pt x="13" y="16"/>
                    </a:cubicBezTo>
                    <a:cubicBezTo>
                      <a:pt x="13" y="15"/>
                      <a:pt x="13" y="14"/>
                      <a:pt x="13" y="14"/>
                    </a:cubicBezTo>
                    <a:cubicBezTo>
                      <a:pt x="12" y="13"/>
                      <a:pt x="12" y="13"/>
                      <a:pt x="11" y="12"/>
                    </a:cubicBezTo>
                    <a:cubicBezTo>
                      <a:pt x="8" y="16"/>
                      <a:pt x="8" y="16"/>
                      <a:pt x="8" y="16"/>
                    </a:cubicBezTo>
                    <a:cubicBezTo>
                      <a:pt x="7" y="17"/>
                      <a:pt x="7" y="18"/>
                      <a:pt x="7" y="18"/>
                    </a:cubicBezTo>
                    <a:cubicBezTo>
                      <a:pt x="6" y="18"/>
                      <a:pt x="6" y="19"/>
                      <a:pt x="7" y="19"/>
                    </a:cubicBezTo>
                    <a:cubicBezTo>
                      <a:pt x="7" y="19"/>
                      <a:pt x="7" y="19"/>
                      <a:pt x="7" y="20"/>
                    </a:cubicBezTo>
                    <a:cubicBezTo>
                      <a:pt x="8" y="21"/>
                      <a:pt x="8" y="21"/>
                      <a:pt x="8" y="21"/>
                    </a:cubicBezTo>
                    <a:cubicBezTo>
                      <a:pt x="10" y="22"/>
                      <a:pt x="11" y="22"/>
                      <a:pt x="12" y="22"/>
                    </a:cubicBezTo>
                    <a:cubicBezTo>
                      <a:pt x="14" y="23"/>
                      <a:pt x="15" y="22"/>
                      <a:pt x="17" y="21"/>
                    </a:cubicBezTo>
                    <a:cubicBezTo>
                      <a:pt x="17" y="21"/>
                      <a:pt x="17" y="21"/>
                      <a:pt x="17" y="21"/>
                    </a:cubicBezTo>
                    <a:cubicBezTo>
                      <a:pt x="12" y="26"/>
                      <a:pt x="12" y="26"/>
                      <a:pt x="12" y="26"/>
                    </a:cubicBezTo>
                    <a:cubicBezTo>
                      <a:pt x="0" y="14"/>
                      <a:pt x="0" y="14"/>
                      <a:pt x="0" y="14"/>
                    </a:cubicBezTo>
                    <a:cubicBezTo>
                      <a:pt x="0" y="14"/>
                      <a:pt x="0" y="14"/>
                      <a:pt x="0" y="14"/>
                    </a:cubicBezTo>
                    <a:cubicBezTo>
                      <a:pt x="0" y="15"/>
                      <a:pt x="0" y="15"/>
                      <a:pt x="0" y="15"/>
                    </a:cubicBezTo>
                    <a:cubicBezTo>
                      <a:pt x="1" y="15"/>
                      <a:pt x="1" y="15"/>
                      <a:pt x="2" y="15"/>
                    </a:cubicBezTo>
                    <a:cubicBezTo>
                      <a:pt x="2" y="15"/>
                      <a:pt x="2" y="15"/>
                      <a:pt x="3" y="15"/>
                    </a:cubicBezTo>
                    <a:cubicBezTo>
                      <a:pt x="3" y="15"/>
                      <a:pt x="3" y="15"/>
                      <a:pt x="4" y="14"/>
                    </a:cubicBezTo>
                    <a:cubicBezTo>
                      <a:pt x="12" y="4"/>
                      <a:pt x="12" y="4"/>
                      <a:pt x="12" y="4"/>
                    </a:cubicBezTo>
                    <a:cubicBezTo>
                      <a:pt x="13" y="3"/>
                      <a:pt x="13" y="3"/>
                      <a:pt x="13" y="3"/>
                    </a:cubicBezTo>
                    <a:cubicBezTo>
                      <a:pt x="13" y="3"/>
                      <a:pt x="13" y="2"/>
                      <a:pt x="13" y="2"/>
                    </a:cubicBezTo>
                    <a:cubicBezTo>
                      <a:pt x="13" y="2"/>
                      <a:pt x="13" y="1"/>
                      <a:pt x="13" y="1"/>
                    </a:cubicBezTo>
                    <a:cubicBezTo>
                      <a:pt x="12" y="0"/>
                      <a:pt x="12" y="0"/>
                      <a:pt x="12" y="0"/>
                    </a:cubicBezTo>
                    <a:cubicBezTo>
                      <a:pt x="12" y="0"/>
                      <a:pt x="12" y="0"/>
                      <a:pt x="12" y="0"/>
                    </a:cubicBezTo>
                    <a:cubicBezTo>
                      <a:pt x="25" y="11"/>
                      <a:pt x="25" y="11"/>
                      <a:pt x="25" y="11"/>
                    </a:cubicBezTo>
                    <a:cubicBezTo>
                      <a:pt x="21" y="15"/>
                      <a:pt x="21" y="15"/>
                      <a:pt x="21" y="15"/>
                    </a:cubicBezTo>
                    <a:cubicBezTo>
                      <a:pt x="20" y="14"/>
                      <a:pt x="20" y="14"/>
                      <a:pt x="20" y="14"/>
                    </a:cubicBezTo>
                    <a:cubicBezTo>
                      <a:pt x="21" y="13"/>
                      <a:pt x="22" y="12"/>
                      <a:pt x="22" y="11"/>
                    </a:cubicBezTo>
                    <a:cubicBezTo>
                      <a:pt x="22" y="11"/>
                      <a:pt x="21" y="10"/>
                      <a:pt x="21" y="9"/>
                    </a:cubicBezTo>
                    <a:cubicBezTo>
                      <a:pt x="21" y="9"/>
                      <a:pt x="20" y="8"/>
                      <a:pt x="19" y="7"/>
                    </a:cubicBezTo>
                    <a:lnTo>
                      <a:pt x="1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3"/>
              <p:cNvSpPr>
                <a:spLocks noEditPoints="1"/>
              </p:cNvSpPr>
              <p:nvPr/>
            </p:nvSpPr>
            <p:spPr bwMode="auto">
              <a:xfrm>
                <a:off x="1597025" y="515938"/>
                <a:ext cx="79375" cy="92075"/>
              </a:xfrm>
              <a:custGeom>
                <a:avLst/>
                <a:gdLst>
                  <a:gd name="T0" fmla="*/ 11 w 24"/>
                  <a:gd name="T1" fmla="*/ 12 h 28"/>
                  <a:gd name="T2" fmla="*/ 7 w 24"/>
                  <a:gd name="T3" fmla="*/ 15 h 28"/>
                  <a:gd name="T4" fmla="*/ 5 w 24"/>
                  <a:gd name="T5" fmla="*/ 16 h 28"/>
                  <a:gd name="T6" fmla="*/ 5 w 24"/>
                  <a:gd name="T7" fmla="*/ 17 h 28"/>
                  <a:gd name="T8" fmla="*/ 6 w 24"/>
                  <a:gd name="T9" fmla="*/ 19 h 28"/>
                  <a:gd name="T10" fmla="*/ 5 w 24"/>
                  <a:gd name="T11" fmla="*/ 19 h 28"/>
                  <a:gd name="T12" fmla="*/ 0 w 24"/>
                  <a:gd name="T13" fmla="*/ 11 h 28"/>
                  <a:gd name="T14" fmla="*/ 0 w 24"/>
                  <a:gd name="T15" fmla="*/ 10 h 28"/>
                  <a:gd name="T16" fmla="*/ 2 w 24"/>
                  <a:gd name="T17" fmla="*/ 12 h 28"/>
                  <a:gd name="T18" fmla="*/ 2 w 24"/>
                  <a:gd name="T19" fmla="*/ 12 h 28"/>
                  <a:gd name="T20" fmla="*/ 4 w 24"/>
                  <a:gd name="T21" fmla="*/ 11 h 28"/>
                  <a:gd name="T22" fmla="*/ 15 w 24"/>
                  <a:gd name="T23" fmla="*/ 4 h 28"/>
                  <a:gd name="T24" fmla="*/ 16 w 24"/>
                  <a:gd name="T25" fmla="*/ 3 h 28"/>
                  <a:gd name="T26" fmla="*/ 16 w 24"/>
                  <a:gd name="T27" fmla="*/ 2 h 28"/>
                  <a:gd name="T28" fmla="*/ 16 w 24"/>
                  <a:gd name="T29" fmla="*/ 0 h 28"/>
                  <a:gd name="T30" fmla="*/ 16 w 24"/>
                  <a:gd name="T31" fmla="*/ 0 h 28"/>
                  <a:gd name="T32" fmla="*/ 21 w 24"/>
                  <a:gd name="T33" fmla="*/ 7 h 28"/>
                  <a:gd name="T34" fmla="*/ 23 w 24"/>
                  <a:gd name="T35" fmla="*/ 12 h 28"/>
                  <a:gd name="T36" fmla="*/ 23 w 24"/>
                  <a:gd name="T37" fmla="*/ 15 h 28"/>
                  <a:gd name="T38" fmla="*/ 22 w 24"/>
                  <a:gd name="T39" fmla="*/ 18 h 28"/>
                  <a:gd name="T40" fmla="*/ 18 w 24"/>
                  <a:gd name="T41" fmla="*/ 18 h 28"/>
                  <a:gd name="T42" fmla="*/ 15 w 24"/>
                  <a:gd name="T43" fmla="*/ 17 h 28"/>
                  <a:gd name="T44" fmla="*/ 12 w 24"/>
                  <a:gd name="T45" fmla="*/ 24 h 28"/>
                  <a:gd name="T46" fmla="*/ 12 w 24"/>
                  <a:gd name="T47" fmla="*/ 26 h 28"/>
                  <a:gd name="T48" fmla="*/ 12 w 24"/>
                  <a:gd name="T49" fmla="*/ 28 h 28"/>
                  <a:gd name="T50" fmla="*/ 12 w 24"/>
                  <a:gd name="T51" fmla="*/ 28 h 28"/>
                  <a:gd name="T52" fmla="*/ 8 w 24"/>
                  <a:gd name="T53" fmla="*/ 23 h 28"/>
                  <a:gd name="T54" fmla="*/ 12 w 24"/>
                  <a:gd name="T55" fmla="*/ 13 h 28"/>
                  <a:gd name="T56" fmla="*/ 11 w 24"/>
                  <a:gd name="T57" fmla="*/ 12 h 28"/>
                  <a:gd name="T58" fmla="*/ 19 w 24"/>
                  <a:gd name="T59" fmla="*/ 6 h 28"/>
                  <a:gd name="T60" fmla="*/ 12 w 24"/>
                  <a:gd name="T61" fmla="*/ 11 h 28"/>
                  <a:gd name="T62" fmla="*/ 13 w 24"/>
                  <a:gd name="T63" fmla="*/ 12 h 28"/>
                  <a:gd name="T64" fmla="*/ 15 w 24"/>
                  <a:gd name="T65" fmla="*/ 14 h 28"/>
                  <a:gd name="T66" fmla="*/ 16 w 24"/>
                  <a:gd name="T67" fmla="*/ 15 h 28"/>
                  <a:gd name="T68" fmla="*/ 19 w 24"/>
                  <a:gd name="T69" fmla="*/ 14 h 28"/>
                  <a:gd name="T70" fmla="*/ 21 w 24"/>
                  <a:gd name="T71" fmla="*/ 11 h 28"/>
                  <a:gd name="T72" fmla="*/ 20 w 24"/>
                  <a:gd name="T73" fmla="*/ 8 h 28"/>
                  <a:gd name="T74" fmla="*/ 19 w 24"/>
                  <a:gd name="T75"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8">
                    <a:moveTo>
                      <a:pt x="11" y="12"/>
                    </a:moveTo>
                    <a:cubicBezTo>
                      <a:pt x="7" y="15"/>
                      <a:pt x="7" y="15"/>
                      <a:pt x="7" y="15"/>
                    </a:cubicBezTo>
                    <a:cubicBezTo>
                      <a:pt x="6" y="15"/>
                      <a:pt x="5" y="16"/>
                      <a:pt x="5" y="16"/>
                    </a:cubicBezTo>
                    <a:cubicBezTo>
                      <a:pt x="5" y="16"/>
                      <a:pt x="5" y="17"/>
                      <a:pt x="5" y="17"/>
                    </a:cubicBezTo>
                    <a:cubicBezTo>
                      <a:pt x="5" y="17"/>
                      <a:pt x="5" y="18"/>
                      <a:pt x="6" y="19"/>
                    </a:cubicBezTo>
                    <a:cubicBezTo>
                      <a:pt x="5" y="19"/>
                      <a:pt x="5" y="19"/>
                      <a:pt x="5" y="19"/>
                    </a:cubicBezTo>
                    <a:cubicBezTo>
                      <a:pt x="0" y="11"/>
                      <a:pt x="0" y="11"/>
                      <a:pt x="0" y="11"/>
                    </a:cubicBezTo>
                    <a:cubicBezTo>
                      <a:pt x="0" y="10"/>
                      <a:pt x="0" y="10"/>
                      <a:pt x="0" y="10"/>
                    </a:cubicBezTo>
                    <a:cubicBezTo>
                      <a:pt x="1" y="11"/>
                      <a:pt x="1" y="12"/>
                      <a:pt x="2" y="12"/>
                    </a:cubicBezTo>
                    <a:cubicBezTo>
                      <a:pt x="2" y="12"/>
                      <a:pt x="2" y="12"/>
                      <a:pt x="2" y="12"/>
                    </a:cubicBezTo>
                    <a:cubicBezTo>
                      <a:pt x="3" y="12"/>
                      <a:pt x="3" y="12"/>
                      <a:pt x="4" y="11"/>
                    </a:cubicBezTo>
                    <a:cubicBezTo>
                      <a:pt x="15" y="4"/>
                      <a:pt x="15" y="4"/>
                      <a:pt x="15" y="4"/>
                    </a:cubicBezTo>
                    <a:cubicBezTo>
                      <a:pt x="15" y="3"/>
                      <a:pt x="16" y="3"/>
                      <a:pt x="16" y="3"/>
                    </a:cubicBezTo>
                    <a:cubicBezTo>
                      <a:pt x="16" y="2"/>
                      <a:pt x="16" y="2"/>
                      <a:pt x="16" y="2"/>
                    </a:cubicBezTo>
                    <a:cubicBezTo>
                      <a:pt x="16" y="1"/>
                      <a:pt x="16" y="1"/>
                      <a:pt x="16" y="0"/>
                    </a:cubicBezTo>
                    <a:cubicBezTo>
                      <a:pt x="16" y="0"/>
                      <a:pt x="16" y="0"/>
                      <a:pt x="16" y="0"/>
                    </a:cubicBezTo>
                    <a:cubicBezTo>
                      <a:pt x="21" y="7"/>
                      <a:pt x="21" y="7"/>
                      <a:pt x="21" y="7"/>
                    </a:cubicBezTo>
                    <a:cubicBezTo>
                      <a:pt x="22" y="9"/>
                      <a:pt x="23" y="11"/>
                      <a:pt x="23" y="12"/>
                    </a:cubicBezTo>
                    <a:cubicBezTo>
                      <a:pt x="24" y="13"/>
                      <a:pt x="24" y="14"/>
                      <a:pt x="23" y="15"/>
                    </a:cubicBezTo>
                    <a:cubicBezTo>
                      <a:pt x="23" y="16"/>
                      <a:pt x="22" y="17"/>
                      <a:pt x="22" y="18"/>
                    </a:cubicBezTo>
                    <a:cubicBezTo>
                      <a:pt x="20" y="18"/>
                      <a:pt x="19" y="19"/>
                      <a:pt x="18" y="18"/>
                    </a:cubicBezTo>
                    <a:cubicBezTo>
                      <a:pt x="17" y="18"/>
                      <a:pt x="16" y="18"/>
                      <a:pt x="15" y="17"/>
                    </a:cubicBezTo>
                    <a:cubicBezTo>
                      <a:pt x="12" y="24"/>
                      <a:pt x="12" y="24"/>
                      <a:pt x="12" y="24"/>
                    </a:cubicBezTo>
                    <a:cubicBezTo>
                      <a:pt x="12" y="25"/>
                      <a:pt x="12" y="26"/>
                      <a:pt x="12" y="26"/>
                    </a:cubicBezTo>
                    <a:cubicBezTo>
                      <a:pt x="12" y="27"/>
                      <a:pt x="12" y="27"/>
                      <a:pt x="12" y="28"/>
                    </a:cubicBezTo>
                    <a:cubicBezTo>
                      <a:pt x="12" y="28"/>
                      <a:pt x="12" y="28"/>
                      <a:pt x="12" y="28"/>
                    </a:cubicBezTo>
                    <a:cubicBezTo>
                      <a:pt x="8" y="23"/>
                      <a:pt x="8" y="23"/>
                      <a:pt x="8" y="23"/>
                    </a:cubicBezTo>
                    <a:cubicBezTo>
                      <a:pt x="12" y="13"/>
                      <a:pt x="12" y="13"/>
                      <a:pt x="12" y="13"/>
                    </a:cubicBezTo>
                    <a:lnTo>
                      <a:pt x="11" y="12"/>
                    </a:lnTo>
                    <a:close/>
                    <a:moveTo>
                      <a:pt x="19" y="6"/>
                    </a:moveTo>
                    <a:cubicBezTo>
                      <a:pt x="12" y="11"/>
                      <a:pt x="12" y="11"/>
                      <a:pt x="12" y="11"/>
                    </a:cubicBezTo>
                    <a:cubicBezTo>
                      <a:pt x="13" y="12"/>
                      <a:pt x="13" y="12"/>
                      <a:pt x="13" y="12"/>
                    </a:cubicBezTo>
                    <a:cubicBezTo>
                      <a:pt x="13" y="13"/>
                      <a:pt x="14" y="14"/>
                      <a:pt x="15" y="14"/>
                    </a:cubicBezTo>
                    <a:cubicBezTo>
                      <a:pt x="15" y="15"/>
                      <a:pt x="16" y="15"/>
                      <a:pt x="16" y="15"/>
                    </a:cubicBezTo>
                    <a:cubicBezTo>
                      <a:pt x="17" y="15"/>
                      <a:pt x="18" y="14"/>
                      <a:pt x="19" y="14"/>
                    </a:cubicBezTo>
                    <a:cubicBezTo>
                      <a:pt x="20" y="13"/>
                      <a:pt x="21" y="12"/>
                      <a:pt x="21" y="11"/>
                    </a:cubicBezTo>
                    <a:cubicBezTo>
                      <a:pt x="21" y="10"/>
                      <a:pt x="21" y="9"/>
                      <a:pt x="20" y="8"/>
                    </a:cubicBezTo>
                    <a:lnTo>
                      <a:pt x="1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4"/>
              <p:cNvSpPr/>
              <p:nvPr/>
            </p:nvSpPr>
            <p:spPr bwMode="auto">
              <a:xfrm>
                <a:off x="1651000" y="625475"/>
                <a:ext cx="76200" cy="55562"/>
              </a:xfrm>
              <a:custGeom>
                <a:avLst/>
                <a:gdLst>
                  <a:gd name="T0" fmla="*/ 23 w 23"/>
                  <a:gd name="T1" fmla="*/ 10 h 17"/>
                  <a:gd name="T2" fmla="*/ 17 w 23"/>
                  <a:gd name="T3" fmla="*/ 12 h 17"/>
                  <a:gd name="T4" fmla="*/ 17 w 23"/>
                  <a:gd name="T5" fmla="*/ 12 h 17"/>
                  <a:gd name="T6" fmla="*/ 20 w 23"/>
                  <a:gd name="T7" fmla="*/ 9 h 17"/>
                  <a:gd name="T8" fmla="*/ 20 w 23"/>
                  <a:gd name="T9" fmla="*/ 5 h 17"/>
                  <a:gd name="T10" fmla="*/ 18 w 23"/>
                  <a:gd name="T11" fmla="*/ 3 h 17"/>
                  <a:gd name="T12" fmla="*/ 16 w 23"/>
                  <a:gd name="T13" fmla="*/ 3 h 17"/>
                  <a:gd name="T14" fmla="*/ 15 w 23"/>
                  <a:gd name="T15" fmla="*/ 3 h 17"/>
                  <a:gd name="T16" fmla="*/ 15 w 23"/>
                  <a:gd name="T17" fmla="*/ 5 h 17"/>
                  <a:gd name="T18" fmla="*/ 14 w 23"/>
                  <a:gd name="T19" fmla="*/ 8 h 17"/>
                  <a:gd name="T20" fmla="*/ 13 w 23"/>
                  <a:gd name="T21" fmla="*/ 14 h 17"/>
                  <a:gd name="T22" fmla="*/ 10 w 23"/>
                  <a:gd name="T23" fmla="*/ 16 h 17"/>
                  <a:gd name="T24" fmla="*/ 5 w 23"/>
                  <a:gd name="T25" fmla="*/ 16 h 17"/>
                  <a:gd name="T26" fmla="*/ 2 w 23"/>
                  <a:gd name="T27" fmla="*/ 12 h 17"/>
                  <a:gd name="T28" fmla="*/ 2 w 23"/>
                  <a:gd name="T29" fmla="*/ 10 h 17"/>
                  <a:gd name="T30" fmla="*/ 2 w 23"/>
                  <a:gd name="T31" fmla="*/ 8 h 17"/>
                  <a:gd name="T32" fmla="*/ 1 w 23"/>
                  <a:gd name="T33" fmla="*/ 7 h 17"/>
                  <a:gd name="T34" fmla="*/ 1 w 23"/>
                  <a:gd name="T35" fmla="*/ 6 h 17"/>
                  <a:gd name="T36" fmla="*/ 0 w 23"/>
                  <a:gd name="T37" fmla="*/ 6 h 17"/>
                  <a:gd name="T38" fmla="*/ 0 w 23"/>
                  <a:gd name="T39" fmla="*/ 5 h 17"/>
                  <a:gd name="T40" fmla="*/ 7 w 23"/>
                  <a:gd name="T41" fmla="*/ 3 h 17"/>
                  <a:gd name="T42" fmla="*/ 7 w 23"/>
                  <a:gd name="T43" fmla="*/ 3 h 17"/>
                  <a:gd name="T44" fmla="*/ 3 w 23"/>
                  <a:gd name="T45" fmla="*/ 7 h 17"/>
                  <a:gd name="T46" fmla="*/ 3 w 23"/>
                  <a:gd name="T47" fmla="*/ 11 h 17"/>
                  <a:gd name="T48" fmla="*/ 5 w 23"/>
                  <a:gd name="T49" fmla="*/ 14 h 17"/>
                  <a:gd name="T50" fmla="*/ 7 w 23"/>
                  <a:gd name="T51" fmla="*/ 14 h 17"/>
                  <a:gd name="T52" fmla="*/ 8 w 23"/>
                  <a:gd name="T53" fmla="*/ 13 h 17"/>
                  <a:gd name="T54" fmla="*/ 9 w 23"/>
                  <a:gd name="T55" fmla="*/ 11 h 17"/>
                  <a:gd name="T56" fmla="*/ 9 w 23"/>
                  <a:gd name="T57" fmla="*/ 8 h 17"/>
                  <a:gd name="T58" fmla="*/ 10 w 23"/>
                  <a:gd name="T59" fmla="*/ 4 h 17"/>
                  <a:gd name="T60" fmla="*/ 11 w 23"/>
                  <a:gd name="T61" fmla="*/ 2 h 17"/>
                  <a:gd name="T62" fmla="*/ 14 w 23"/>
                  <a:gd name="T63" fmla="*/ 0 h 17"/>
                  <a:gd name="T64" fmla="*/ 18 w 23"/>
                  <a:gd name="T65" fmla="*/ 1 h 17"/>
                  <a:gd name="T66" fmla="*/ 21 w 23"/>
                  <a:gd name="T67" fmla="*/ 4 h 17"/>
                  <a:gd name="T68" fmla="*/ 21 w 23"/>
                  <a:gd name="T69" fmla="*/ 6 h 17"/>
                  <a:gd name="T70" fmla="*/ 21 w 23"/>
                  <a:gd name="T71" fmla="*/ 8 h 17"/>
                  <a:gd name="T72" fmla="*/ 21 w 23"/>
                  <a:gd name="T73" fmla="*/ 9 h 17"/>
                  <a:gd name="T74" fmla="*/ 22 w 23"/>
                  <a:gd name="T75" fmla="*/ 10 h 17"/>
                  <a:gd name="T76" fmla="*/ 23 w 23"/>
                  <a:gd name="T7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17">
                    <a:moveTo>
                      <a:pt x="23" y="10"/>
                    </a:moveTo>
                    <a:cubicBezTo>
                      <a:pt x="17" y="12"/>
                      <a:pt x="17" y="12"/>
                      <a:pt x="17" y="12"/>
                    </a:cubicBezTo>
                    <a:cubicBezTo>
                      <a:pt x="17" y="12"/>
                      <a:pt x="17" y="12"/>
                      <a:pt x="17" y="12"/>
                    </a:cubicBezTo>
                    <a:cubicBezTo>
                      <a:pt x="18" y="11"/>
                      <a:pt x="19" y="10"/>
                      <a:pt x="20" y="9"/>
                    </a:cubicBezTo>
                    <a:cubicBezTo>
                      <a:pt x="20" y="7"/>
                      <a:pt x="20" y="6"/>
                      <a:pt x="20" y="5"/>
                    </a:cubicBezTo>
                    <a:cubicBezTo>
                      <a:pt x="20" y="4"/>
                      <a:pt x="19" y="3"/>
                      <a:pt x="18" y="3"/>
                    </a:cubicBezTo>
                    <a:cubicBezTo>
                      <a:pt x="18" y="2"/>
                      <a:pt x="17" y="2"/>
                      <a:pt x="16" y="3"/>
                    </a:cubicBezTo>
                    <a:cubicBezTo>
                      <a:pt x="16" y="3"/>
                      <a:pt x="16" y="3"/>
                      <a:pt x="15" y="3"/>
                    </a:cubicBezTo>
                    <a:cubicBezTo>
                      <a:pt x="15" y="4"/>
                      <a:pt x="15" y="4"/>
                      <a:pt x="15" y="5"/>
                    </a:cubicBezTo>
                    <a:cubicBezTo>
                      <a:pt x="15" y="6"/>
                      <a:pt x="14" y="7"/>
                      <a:pt x="14" y="8"/>
                    </a:cubicBezTo>
                    <a:cubicBezTo>
                      <a:pt x="14" y="11"/>
                      <a:pt x="13" y="13"/>
                      <a:pt x="13" y="14"/>
                    </a:cubicBezTo>
                    <a:cubicBezTo>
                      <a:pt x="12" y="15"/>
                      <a:pt x="11" y="16"/>
                      <a:pt x="10" y="16"/>
                    </a:cubicBezTo>
                    <a:cubicBezTo>
                      <a:pt x="8" y="17"/>
                      <a:pt x="7" y="17"/>
                      <a:pt x="5" y="16"/>
                    </a:cubicBezTo>
                    <a:cubicBezTo>
                      <a:pt x="4" y="15"/>
                      <a:pt x="3" y="14"/>
                      <a:pt x="2" y="12"/>
                    </a:cubicBezTo>
                    <a:cubicBezTo>
                      <a:pt x="2" y="11"/>
                      <a:pt x="2" y="11"/>
                      <a:pt x="2" y="10"/>
                    </a:cubicBezTo>
                    <a:cubicBezTo>
                      <a:pt x="2" y="10"/>
                      <a:pt x="2" y="9"/>
                      <a:pt x="2" y="8"/>
                    </a:cubicBezTo>
                    <a:cubicBezTo>
                      <a:pt x="2" y="7"/>
                      <a:pt x="2" y="7"/>
                      <a:pt x="1" y="7"/>
                    </a:cubicBezTo>
                    <a:cubicBezTo>
                      <a:pt x="1" y="7"/>
                      <a:pt x="1" y="6"/>
                      <a:pt x="1" y="6"/>
                    </a:cubicBezTo>
                    <a:cubicBezTo>
                      <a:pt x="1" y="6"/>
                      <a:pt x="0" y="6"/>
                      <a:pt x="0" y="6"/>
                    </a:cubicBezTo>
                    <a:cubicBezTo>
                      <a:pt x="0" y="5"/>
                      <a:pt x="0" y="5"/>
                      <a:pt x="0" y="5"/>
                    </a:cubicBezTo>
                    <a:cubicBezTo>
                      <a:pt x="7" y="3"/>
                      <a:pt x="7" y="3"/>
                      <a:pt x="7" y="3"/>
                    </a:cubicBezTo>
                    <a:cubicBezTo>
                      <a:pt x="7" y="3"/>
                      <a:pt x="7" y="3"/>
                      <a:pt x="7" y="3"/>
                    </a:cubicBezTo>
                    <a:cubicBezTo>
                      <a:pt x="5" y="4"/>
                      <a:pt x="4" y="6"/>
                      <a:pt x="3" y="7"/>
                    </a:cubicBezTo>
                    <a:cubicBezTo>
                      <a:pt x="3" y="9"/>
                      <a:pt x="2" y="10"/>
                      <a:pt x="3" y="11"/>
                    </a:cubicBezTo>
                    <a:cubicBezTo>
                      <a:pt x="3" y="12"/>
                      <a:pt x="4" y="13"/>
                      <a:pt x="5" y="14"/>
                    </a:cubicBezTo>
                    <a:cubicBezTo>
                      <a:pt x="5" y="14"/>
                      <a:pt x="6" y="14"/>
                      <a:pt x="7" y="14"/>
                    </a:cubicBezTo>
                    <a:cubicBezTo>
                      <a:pt x="7" y="14"/>
                      <a:pt x="8" y="13"/>
                      <a:pt x="8" y="13"/>
                    </a:cubicBezTo>
                    <a:cubicBezTo>
                      <a:pt x="8" y="13"/>
                      <a:pt x="9" y="12"/>
                      <a:pt x="9" y="11"/>
                    </a:cubicBezTo>
                    <a:cubicBezTo>
                      <a:pt x="9" y="11"/>
                      <a:pt x="9" y="10"/>
                      <a:pt x="9" y="8"/>
                    </a:cubicBezTo>
                    <a:cubicBezTo>
                      <a:pt x="10" y="7"/>
                      <a:pt x="10" y="5"/>
                      <a:pt x="10" y="4"/>
                    </a:cubicBezTo>
                    <a:cubicBezTo>
                      <a:pt x="10" y="3"/>
                      <a:pt x="11" y="2"/>
                      <a:pt x="11" y="2"/>
                    </a:cubicBezTo>
                    <a:cubicBezTo>
                      <a:pt x="12" y="1"/>
                      <a:pt x="13" y="1"/>
                      <a:pt x="14" y="0"/>
                    </a:cubicBezTo>
                    <a:cubicBezTo>
                      <a:pt x="15" y="0"/>
                      <a:pt x="16" y="0"/>
                      <a:pt x="18" y="1"/>
                    </a:cubicBezTo>
                    <a:cubicBezTo>
                      <a:pt x="19" y="1"/>
                      <a:pt x="20" y="2"/>
                      <a:pt x="21" y="4"/>
                    </a:cubicBezTo>
                    <a:cubicBezTo>
                      <a:pt x="21" y="5"/>
                      <a:pt x="21" y="5"/>
                      <a:pt x="21" y="6"/>
                    </a:cubicBezTo>
                    <a:cubicBezTo>
                      <a:pt x="21" y="6"/>
                      <a:pt x="21" y="7"/>
                      <a:pt x="21" y="8"/>
                    </a:cubicBezTo>
                    <a:cubicBezTo>
                      <a:pt x="21" y="8"/>
                      <a:pt x="21" y="9"/>
                      <a:pt x="21" y="9"/>
                    </a:cubicBezTo>
                    <a:cubicBezTo>
                      <a:pt x="21" y="9"/>
                      <a:pt x="21" y="9"/>
                      <a:pt x="22" y="10"/>
                    </a:cubicBezTo>
                    <a:cubicBezTo>
                      <a:pt x="22" y="10"/>
                      <a:pt x="22" y="10"/>
                      <a:pt x="2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5"/>
              <p:cNvSpPr/>
              <p:nvPr/>
            </p:nvSpPr>
            <p:spPr bwMode="auto">
              <a:xfrm>
                <a:off x="1673225" y="714375"/>
                <a:ext cx="69850" cy="42862"/>
              </a:xfrm>
              <a:custGeom>
                <a:avLst/>
                <a:gdLst>
                  <a:gd name="T0" fmla="*/ 2 w 21"/>
                  <a:gd name="T1" fmla="*/ 13 h 13"/>
                  <a:gd name="T2" fmla="*/ 2 w 21"/>
                  <a:gd name="T3" fmla="*/ 13 h 13"/>
                  <a:gd name="T4" fmla="*/ 0 w 21"/>
                  <a:gd name="T5" fmla="*/ 3 h 13"/>
                  <a:gd name="T6" fmla="*/ 1 w 21"/>
                  <a:gd name="T7" fmla="*/ 3 h 13"/>
                  <a:gd name="T8" fmla="*/ 1 w 21"/>
                  <a:gd name="T9" fmla="*/ 3 h 13"/>
                  <a:gd name="T10" fmla="*/ 1 w 21"/>
                  <a:gd name="T11" fmla="*/ 5 h 13"/>
                  <a:gd name="T12" fmla="*/ 2 w 21"/>
                  <a:gd name="T13" fmla="*/ 5 h 13"/>
                  <a:gd name="T14" fmla="*/ 4 w 21"/>
                  <a:gd name="T15" fmla="*/ 5 h 13"/>
                  <a:gd name="T16" fmla="*/ 17 w 21"/>
                  <a:gd name="T17" fmla="*/ 3 h 13"/>
                  <a:gd name="T18" fmla="*/ 19 w 21"/>
                  <a:gd name="T19" fmla="*/ 3 h 13"/>
                  <a:gd name="T20" fmla="*/ 19 w 21"/>
                  <a:gd name="T21" fmla="*/ 2 h 13"/>
                  <a:gd name="T22" fmla="*/ 19 w 21"/>
                  <a:gd name="T23" fmla="*/ 1 h 13"/>
                  <a:gd name="T24" fmla="*/ 19 w 21"/>
                  <a:gd name="T25" fmla="*/ 0 h 13"/>
                  <a:gd name="T26" fmla="*/ 20 w 21"/>
                  <a:gd name="T27" fmla="*/ 0 h 13"/>
                  <a:gd name="T28" fmla="*/ 21 w 21"/>
                  <a:gd name="T29" fmla="*/ 10 h 13"/>
                  <a:gd name="T30" fmla="*/ 20 w 21"/>
                  <a:gd name="T31" fmla="*/ 10 h 13"/>
                  <a:gd name="T32" fmla="*/ 20 w 21"/>
                  <a:gd name="T33" fmla="*/ 10 h 13"/>
                  <a:gd name="T34" fmla="*/ 20 w 21"/>
                  <a:gd name="T35" fmla="*/ 8 h 13"/>
                  <a:gd name="T36" fmla="*/ 19 w 21"/>
                  <a:gd name="T37" fmla="*/ 8 h 13"/>
                  <a:gd name="T38" fmla="*/ 17 w 21"/>
                  <a:gd name="T39" fmla="*/ 8 h 13"/>
                  <a:gd name="T40" fmla="*/ 5 w 21"/>
                  <a:gd name="T41" fmla="*/ 10 h 13"/>
                  <a:gd name="T42" fmla="*/ 3 w 21"/>
                  <a:gd name="T43" fmla="*/ 10 h 13"/>
                  <a:gd name="T44" fmla="*/ 2 w 21"/>
                  <a:gd name="T45" fmla="*/ 11 h 13"/>
                  <a:gd name="T46" fmla="*/ 2 w 21"/>
                  <a:gd name="T47" fmla="*/ 12 h 13"/>
                  <a:gd name="T48" fmla="*/ 2 w 21"/>
                  <a:gd name="T4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
                    <a:moveTo>
                      <a:pt x="2" y="13"/>
                    </a:moveTo>
                    <a:cubicBezTo>
                      <a:pt x="2" y="13"/>
                      <a:pt x="2" y="13"/>
                      <a:pt x="2" y="13"/>
                    </a:cubicBezTo>
                    <a:cubicBezTo>
                      <a:pt x="0" y="3"/>
                      <a:pt x="0" y="3"/>
                      <a:pt x="0" y="3"/>
                    </a:cubicBezTo>
                    <a:cubicBezTo>
                      <a:pt x="1" y="3"/>
                      <a:pt x="1" y="3"/>
                      <a:pt x="1" y="3"/>
                    </a:cubicBezTo>
                    <a:cubicBezTo>
                      <a:pt x="1" y="3"/>
                      <a:pt x="1" y="3"/>
                      <a:pt x="1" y="3"/>
                    </a:cubicBezTo>
                    <a:cubicBezTo>
                      <a:pt x="1" y="4"/>
                      <a:pt x="1" y="4"/>
                      <a:pt x="1" y="5"/>
                    </a:cubicBezTo>
                    <a:cubicBezTo>
                      <a:pt x="2" y="5"/>
                      <a:pt x="2" y="5"/>
                      <a:pt x="2" y="5"/>
                    </a:cubicBezTo>
                    <a:cubicBezTo>
                      <a:pt x="2" y="5"/>
                      <a:pt x="3" y="5"/>
                      <a:pt x="4" y="5"/>
                    </a:cubicBezTo>
                    <a:cubicBezTo>
                      <a:pt x="17" y="3"/>
                      <a:pt x="17" y="3"/>
                      <a:pt x="17" y="3"/>
                    </a:cubicBezTo>
                    <a:cubicBezTo>
                      <a:pt x="18" y="3"/>
                      <a:pt x="18" y="3"/>
                      <a:pt x="19" y="3"/>
                    </a:cubicBezTo>
                    <a:cubicBezTo>
                      <a:pt x="19" y="3"/>
                      <a:pt x="19" y="3"/>
                      <a:pt x="19" y="2"/>
                    </a:cubicBezTo>
                    <a:cubicBezTo>
                      <a:pt x="19" y="2"/>
                      <a:pt x="19" y="1"/>
                      <a:pt x="19" y="1"/>
                    </a:cubicBezTo>
                    <a:cubicBezTo>
                      <a:pt x="19" y="0"/>
                      <a:pt x="19" y="0"/>
                      <a:pt x="19" y="0"/>
                    </a:cubicBezTo>
                    <a:cubicBezTo>
                      <a:pt x="20" y="0"/>
                      <a:pt x="20" y="0"/>
                      <a:pt x="20" y="0"/>
                    </a:cubicBezTo>
                    <a:cubicBezTo>
                      <a:pt x="21" y="10"/>
                      <a:pt x="21" y="10"/>
                      <a:pt x="21" y="10"/>
                    </a:cubicBezTo>
                    <a:cubicBezTo>
                      <a:pt x="20" y="10"/>
                      <a:pt x="20" y="10"/>
                      <a:pt x="20" y="10"/>
                    </a:cubicBezTo>
                    <a:cubicBezTo>
                      <a:pt x="20" y="10"/>
                      <a:pt x="20" y="10"/>
                      <a:pt x="20" y="10"/>
                    </a:cubicBezTo>
                    <a:cubicBezTo>
                      <a:pt x="20" y="9"/>
                      <a:pt x="20" y="9"/>
                      <a:pt x="20" y="8"/>
                    </a:cubicBezTo>
                    <a:cubicBezTo>
                      <a:pt x="20" y="8"/>
                      <a:pt x="19" y="8"/>
                      <a:pt x="19" y="8"/>
                    </a:cubicBezTo>
                    <a:cubicBezTo>
                      <a:pt x="19" y="8"/>
                      <a:pt x="18" y="8"/>
                      <a:pt x="17" y="8"/>
                    </a:cubicBezTo>
                    <a:cubicBezTo>
                      <a:pt x="5" y="10"/>
                      <a:pt x="5" y="10"/>
                      <a:pt x="5" y="10"/>
                    </a:cubicBezTo>
                    <a:cubicBezTo>
                      <a:pt x="4" y="10"/>
                      <a:pt x="3" y="10"/>
                      <a:pt x="3" y="10"/>
                    </a:cubicBezTo>
                    <a:cubicBezTo>
                      <a:pt x="3" y="10"/>
                      <a:pt x="2" y="11"/>
                      <a:pt x="2" y="11"/>
                    </a:cubicBezTo>
                    <a:cubicBezTo>
                      <a:pt x="2" y="11"/>
                      <a:pt x="2" y="12"/>
                      <a:pt x="2" y="12"/>
                    </a:cubicBez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6"/>
              <p:cNvSpPr/>
              <p:nvPr/>
            </p:nvSpPr>
            <p:spPr bwMode="auto">
              <a:xfrm>
                <a:off x="1676400" y="801688"/>
                <a:ext cx="69850" cy="58737"/>
              </a:xfrm>
              <a:custGeom>
                <a:avLst/>
                <a:gdLst>
                  <a:gd name="T0" fmla="*/ 19 w 21"/>
                  <a:gd name="T1" fmla="*/ 18 h 18"/>
                  <a:gd name="T2" fmla="*/ 14 w 21"/>
                  <a:gd name="T3" fmla="*/ 17 h 18"/>
                  <a:gd name="T4" fmla="*/ 14 w 21"/>
                  <a:gd name="T5" fmla="*/ 17 h 18"/>
                  <a:gd name="T6" fmla="*/ 17 w 21"/>
                  <a:gd name="T7" fmla="*/ 16 h 18"/>
                  <a:gd name="T8" fmla="*/ 18 w 21"/>
                  <a:gd name="T9" fmla="*/ 15 h 18"/>
                  <a:gd name="T10" fmla="*/ 19 w 21"/>
                  <a:gd name="T11" fmla="*/ 13 h 18"/>
                  <a:gd name="T12" fmla="*/ 19 w 21"/>
                  <a:gd name="T13" fmla="*/ 11 h 18"/>
                  <a:gd name="T14" fmla="*/ 4 w 21"/>
                  <a:gd name="T15" fmla="*/ 10 h 18"/>
                  <a:gd name="T16" fmla="*/ 2 w 21"/>
                  <a:gd name="T17" fmla="*/ 10 h 18"/>
                  <a:gd name="T18" fmla="*/ 1 w 21"/>
                  <a:gd name="T19" fmla="*/ 11 h 18"/>
                  <a:gd name="T20" fmla="*/ 1 w 21"/>
                  <a:gd name="T21" fmla="*/ 12 h 18"/>
                  <a:gd name="T22" fmla="*/ 1 w 21"/>
                  <a:gd name="T23" fmla="*/ 12 h 18"/>
                  <a:gd name="T24" fmla="*/ 0 w 21"/>
                  <a:gd name="T25" fmla="*/ 12 h 18"/>
                  <a:gd name="T26" fmla="*/ 1 w 21"/>
                  <a:gd name="T27" fmla="*/ 2 h 18"/>
                  <a:gd name="T28" fmla="*/ 2 w 21"/>
                  <a:gd name="T29" fmla="*/ 2 h 18"/>
                  <a:gd name="T30" fmla="*/ 2 w 21"/>
                  <a:gd name="T31" fmla="*/ 3 h 18"/>
                  <a:gd name="T32" fmla="*/ 2 w 21"/>
                  <a:gd name="T33" fmla="*/ 4 h 18"/>
                  <a:gd name="T34" fmla="*/ 2 w 21"/>
                  <a:gd name="T35" fmla="*/ 5 h 18"/>
                  <a:gd name="T36" fmla="*/ 4 w 21"/>
                  <a:gd name="T37" fmla="*/ 5 h 18"/>
                  <a:gd name="T38" fmla="*/ 19 w 21"/>
                  <a:gd name="T39" fmla="*/ 7 h 18"/>
                  <a:gd name="T40" fmla="*/ 19 w 21"/>
                  <a:gd name="T41" fmla="*/ 5 h 18"/>
                  <a:gd name="T42" fmla="*/ 19 w 21"/>
                  <a:gd name="T43" fmla="*/ 2 h 18"/>
                  <a:gd name="T44" fmla="*/ 15 w 21"/>
                  <a:gd name="T45" fmla="*/ 0 h 18"/>
                  <a:gd name="T46" fmla="*/ 16 w 21"/>
                  <a:gd name="T47" fmla="*/ 0 h 18"/>
                  <a:gd name="T48" fmla="*/ 21 w 21"/>
                  <a:gd name="T49" fmla="*/ 0 h 18"/>
                  <a:gd name="T50" fmla="*/ 19 w 21"/>
                  <a:gd name="T5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8">
                    <a:moveTo>
                      <a:pt x="19" y="18"/>
                    </a:moveTo>
                    <a:cubicBezTo>
                      <a:pt x="14" y="17"/>
                      <a:pt x="14" y="17"/>
                      <a:pt x="14" y="17"/>
                    </a:cubicBezTo>
                    <a:cubicBezTo>
                      <a:pt x="14" y="17"/>
                      <a:pt x="14" y="17"/>
                      <a:pt x="14" y="17"/>
                    </a:cubicBezTo>
                    <a:cubicBezTo>
                      <a:pt x="15" y="17"/>
                      <a:pt x="16" y="16"/>
                      <a:pt x="17" y="16"/>
                    </a:cubicBezTo>
                    <a:cubicBezTo>
                      <a:pt x="17" y="16"/>
                      <a:pt x="18" y="15"/>
                      <a:pt x="18" y="15"/>
                    </a:cubicBezTo>
                    <a:cubicBezTo>
                      <a:pt x="18" y="14"/>
                      <a:pt x="18" y="14"/>
                      <a:pt x="19" y="13"/>
                    </a:cubicBezTo>
                    <a:cubicBezTo>
                      <a:pt x="19" y="11"/>
                      <a:pt x="19" y="11"/>
                      <a:pt x="19" y="11"/>
                    </a:cubicBezTo>
                    <a:cubicBezTo>
                      <a:pt x="4" y="10"/>
                      <a:pt x="4" y="10"/>
                      <a:pt x="4" y="10"/>
                    </a:cubicBezTo>
                    <a:cubicBezTo>
                      <a:pt x="3" y="10"/>
                      <a:pt x="2" y="10"/>
                      <a:pt x="2" y="10"/>
                    </a:cubicBezTo>
                    <a:cubicBezTo>
                      <a:pt x="2" y="10"/>
                      <a:pt x="1" y="10"/>
                      <a:pt x="1" y="11"/>
                    </a:cubicBezTo>
                    <a:cubicBezTo>
                      <a:pt x="1" y="11"/>
                      <a:pt x="1" y="11"/>
                      <a:pt x="1" y="12"/>
                    </a:cubicBezTo>
                    <a:cubicBezTo>
                      <a:pt x="1" y="12"/>
                      <a:pt x="1" y="12"/>
                      <a:pt x="1" y="12"/>
                    </a:cubicBezTo>
                    <a:cubicBezTo>
                      <a:pt x="0" y="12"/>
                      <a:pt x="0" y="12"/>
                      <a:pt x="0" y="12"/>
                    </a:cubicBezTo>
                    <a:cubicBezTo>
                      <a:pt x="1" y="2"/>
                      <a:pt x="1" y="2"/>
                      <a:pt x="1" y="2"/>
                    </a:cubicBezTo>
                    <a:cubicBezTo>
                      <a:pt x="2" y="2"/>
                      <a:pt x="2" y="2"/>
                      <a:pt x="2" y="2"/>
                    </a:cubicBezTo>
                    <a:cubicBezTo>
                      <a:pt x="2" y="3"/>
                      <a:pt x="2" y="3"/>
                      <a:pt x="2" y="3"/>
                    </a:cubicBezTo>
                    <a:cubicBezTo>
                      <a:pt x="2" y="4"/>
                      <a:pt x="2" y="4"/>
                      <a:pt x="2" y="4"/>
                    </a:cubicBezTo>
                    <a:cubicBezTo>
                      <a:pt x="2" y="5"/>
                      <a:pt x="2" y="5"/>
                      <a:pt x="2" y="5"/>
                    </a:cubicBezTo>
                    <a:cubicBezTo>
                      <a:pt x="3" y="5"/>
                      <a:pt x="3" y="5"/>
                      <a:pt x="4" y="5"/>
                    </a:cubicBezTo>
                    <a:cubicBezTo>
                      <a:pt x="19" y="7"/>
                      <a:pt x="19" y="7"/>
                      <a:pt x="19" y="7"/>
                    </a:cubicBezTo>
                    <a:cubicBezTo>
                      <a:pt x="19" y="5"/>
                      <a:pt x="19" y="5"/>
                      <a:pt x="19" y="5"/>
                    </a:cubicBezTo>
                    <a:cubicBezTo>
                      <a:pt x="19" y="4"/>
                      <a:pt x="19" y="3"/>
                      <a:pt x="19" y="2"/>
                    </a:cubicBezTo>
                    <a:cubicBezTo>
                      <a:pt x="18" y="1"/>
                      <a:pt x="17" y="1"/>
                      <a:pt x="15" y="0"/>
                    </a:cubicBezTo>
                    <a:cubicBezTo>
                      <a:pt x="16" y="0"/>
                      <a:pt x="16" y="0"/>
                      <a:pt x="16" y="0"/>
                    </a:cubicBezTo>
                    <a:cubicBezTo>
                      <a:pt x="21" y="0"/>
                      <a:pt x="21" y="0"/>
                      <a:pt x="21" y="0"/>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7"/>
              <p:cNvSpPr/>
              <p:nvPr/>
            </p:nvSpPr>
            <p:spPr bwMode="auto">
              <a:xfrm>
                <a:off x="1651000" y="908050"/>
                <a:ext cx="79375" cy="69850"/>
              </a:xfrm>
              <a:custGeom>
                <a:avLst/>
                <a:gdLst>
                  <a:gd name="T0" fmla="*/ 17 w 24"/>
                  <a:gd name="T1" fmla="*/ 21 h 21"/>
                  <a:gd name="T2" fmla="*/ 16 w 24"/>
                  <a:gd name="T3" fmla="*/ 21 h 21"/>
                  <a:gd name="T4" fmla="*/ 16 w 24"/>
                  <a:gd name="T5" fmla="*/ 19 h 21"/>
                  <a:gd name="T6" fmla="*/ 14 w 24"/>
                  <a:gd name="T7" fmla="*/ 16 h 21"/>
                  <a:gd name="T8" fmla="*/ 9 w 24"/>
                  <a:gd name="T9" fmla="*/ 10 h 21"/>
                  <a:gd name="T10" fmla="*/ 4 w 24"/>
                  <a:gd name="T11" fmla="*/ 8 h 21"/>
                  <a:gd name="T12" fmla="*/ 3 w 24"/>
                  <a:gd name="T13" fmla="*/ 8 h 21"/>
                  <a:gd name="T14" fmla="*/ 2 w 24"/>
                  <a:gd name="T15" fmla="*/ 8 h 21"/>
                  <a:gd name="T16" fmla="*/ 1 w 24"/>
                  <a:gd name="T17" fmla="*/ 9 h 21"/>
                  <a:gd name="T18" fmla="*/ 1 w 24"/>
                  <a:gd name="T19" fmla="*/ 10 h 21"/>
                  <a:gd name="T20" fmla="*/ 0 w 24"/>
                  <a:gd name="T21" fmla="*/ 10 h 21"/>
                  <a:gd name="T22" fmla="*/ 4 w 24"/>
                  <a:gd name="T23" fmla="*/ 0 h 21"/>
                  <a:gd name="T24" fmla="*/ 5 w 24"/>
                  <a:gd name="T25" fmla="*/ 0 h 21"/>
                  <a:gd name="T26" fmla="*/ 4 w 24"/>
                  <a:gd name="T27" fmla="*/ 1 h 21"/>
                  <a:gd name="T28" fmla="*/ 4 w 24"/>
                  <a:gd name="T29" fmla="*/ 2 h 21"/>
                  <a:gd name="T30" fmla="*/ 4 w 24"/>
                  <a:gd name="T31" fmla="*/ 3 h 21"/>
                  <a:gd name="T32" fmla="*/ 6 w 24"/>
                  <a:gd name="T33" fmla="*/ 4 h 21"/>
                  <a:gd name="T34" fmla="*/ 10 w 24"/>
                  <a:gd name="T35" fmla="*/ 5 h 21"/>
                  <a:gd name="T36" fmla="*/ 19 w 24"/>
                  <a:gd name="T37" fmla="*/ 4 h 21"/>
                  <a:gd name="T38" fmla="*/ 23 w 24"/>
                  <a:gd name="T39" fmla="*/ 3 h 21"/>
                  <a:gd name="T40" fmla="*/ 23 w 24"/>
                  <a:gd name="T41" fmla="*/ 1 h 21"/>
                  <a:gd name="T42" fmla="*/ 24 w 24"/>
                  <a:gd name="T43" fmla="*/ 2 h 21"/>
                  <a:gd name="T44" fmla="*/ 21 w 24"/>
                  <a:gd name="T45" fmla="*/ 10 h 21"/>
                  <a:gd name="T46" fmla="*/ 20 w 24"/>
                  <a:gd name="T47" fmla="*/ 10 h 21"/>
                  <a:gd name="T48" fmla="*/ 20 w 24"/>
                  <a:gd name="T49" fmla="*/ 10 h 21"/>
                  <a:gd name="T50" fmla="*/ 21 w 24"/>
                  <a:gd name="T51" fmla="*/ 9 h 21"/>
                  <a:gd name="T52" fmla="*/ 20 w 24"/>
                  <a:gd name="T53" fmla="*/ 8 h 21"/>
                  <a:gd name="T54" fmla="*/ 17 w 24"/>
                  <a:gd name="T55" fmla="*/ 8 h 21"/>
                  <a:gd name="T56" fmla="*/ 10 w 24"/>
                  <a:gd name="T57" fmla="*/ 9 h 21"/>
                  <a:gd name="T58" fmla="*/ 14 w 24"/>
                  <a:gd name="T59" fmla="*/ 15 h 21"/>
                  <a:gd name="T60" fmla="*/ 17 w 24"/>
                  <a:gd name="T61" fmla="*/ 17 h 21"/>
                  <a:gd name="T62" fmla="*/ 17 w 24"/>
                  <a:gd name="T63" fmla="*/ 17 h 21"/>
                  <a:gd name="T64" fmla="*/ 18 w 24"/>
                  <a:gd name="T65" fmla="*/ 15 h 21"/>
                  <a:gd name="T66" fmla="*/ 19 w 24"/>
                  <a:gd name="T67" fmla="*/ 15 h 21"/>
                  <a:gd name="T68" fmla="*/ 17 w 24"/>
                  <a:gd name="T6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1">
                    <a:moveTo>
                      <a:pt x="17" y="21"/>
                    </a:moveTo>
                    <a:cubicBezTo>
                      <a:pt x="16" y="21"/>
                      <a:pt x="16" y="21"/>
                      <a:pt x="16" y="21"/>
                    </a:cubicBezTo>
                    <a:cubicBezTo>
                      <a:pt x="17" y="20"/>
                      <a:pt x="17" y="20"/>
                      <a:pt x="16" y="19"/>
                    </a:cubicBezTo>
                    <a:cubicBezTo>
                      <a:pt x="16" y="19"/>
                      <a:pt x="15" y="18"/>
                      <a:pt x="14" y="16"/>
                    </a:cubicBezTo>
                    <a:cubicBezTo>
                      <a:pt x="9" y="10"/>
                      <a:pt x="9" y="10"/>
                      <a:pt x="9" y="10"/>
                    </a:cubicBezTo>
                    <a:cubicBezTo>
                      <a:pt x="4" y="8"/>
                      <a:pt x="4" y="8"/>
                      <a:pt x="4" y="8"/>
                    </a:cubicBezTo>
                    <a:cubicBezTo>
                      <a:pt x="4" y="8"/>
                      <a:pt x="3" y="7"/>
                      <a:pt x="3" y="8"/>
                    </a:cubicBezTo>
                    <a:cubicBezTo>
                      <a:pt x="2" y="8"/>
                      <a:pt x="2" y="8"/>
                      <a:pt x="2" y="8"/>
                    </a:cubicBezTo>
                    <a:cubicBezTo>
                      <a:pt x="2" y="8"/>
                      <a:pt x="1" y="8"/>
                      <a:pt x="1" y="9"/>
                    </a:cubicBezTo>
                    <a:cubicBezTo>
                      <a:pt x="1" y="10"/>
                      <a:pt x="1" y="10"/>
                      <a:pt x="1" y="10"/>
                    </a:cubicBezTo>
                    <a:cubicBezTo>
                      <a:pt x="0" y="10"/>
                      <a:pt x="0" y="10"/>
                      <a:pt x="0" y="10"/>
                    </a:cubicBezTo>
                    <a:cubicBezTo>
                      <a:pt x="4" y="0"/>
                      <a:pt x="4" y="0"/>
                      <a:pt x="4" y="0"/>
                    </a:cubicBezTo>
                    <a:cubicBezTo>
                      <a:pt x="5" y="0"/>
                      <a:pt x="5" y="0"/>
                      <a:pt x="5" y="0"/>
                    </a:cubicBezTo>
                    <a:cubicBezTo>
                      <a:pt x="4" y="1"/>
                      <a:pt x="4" y="1"/>
                      <a:pt x="4" y="1"/>
                    </a:cubicBezTo>
                    <a:cubicBezTo>
                      <a:pt x="4" y="1"/>
                      <a:pt x="4" y="2"/>
                      <a:pt x="4" y="2"/>
                    </a:cubicBezTo>
                    <a:cubicBezTo>
                      <a:pt x="4" y="2"/>
                      <a:pt x="4" y="3"/>
                      <a:pt x="4" y="3"/>
                    </a:cubicBezTo>
                    <a:cubicBezTo>
                      <a:pt x="5" y="3"/>
                      <a:pt x="5" y="3"/>
                      <a:pt x="6" y="4"/>
                    </a:cubicBezTo>
                    <a:cubicBezTo>
                      <a:pt x="10" y="5"/>
                      <a:pt x="10" y="5"/>
                      <a:pt x="10" y="5"/>
                    </a:cubicBezTo>
                    <a:cubicBezTo>
                      <a:pt x="19" y="4"/>
                      <a:pt x="19" y="4"/>
                      <a:pt x="19" y="4"/>
                    </a:cubicBezTo>
                    <a:cubicBezTo>
                      <a:pt x="21" y="3"/>
                      <a:pt x="22" y="3"/>
                      <a:pt x="23" y="3"/>
                    </a:cubicBezTo>
                    <a:cubicBezTo>
                      <a:pt x="23" y="2"/>
                      <a:pt x="23" y="2"/>
                      <a:pt x="23" y="1"/>
                    </a:cubicBezTo>
                    <a:cubicBezTo>
                      <a:pt x="24" y="2"/>
                      <a:pt x="24" y="2"/>
                      <a:pt x="24" y="2"/>
                    </a:cubicBezTo>
                    <a:cubicBezTo>
                      <a:pt x="21" y="10"/>
                      <a:pt x="21" y="10"/>
                      <a:pt x="21" y="10"/>
                    </a:cubicBezTo>
                    <a:cubicBezTo>
                      <a:pt x="20" y="10"/>
                      <a:pt x="20" y="10"/>
                      <a:pt x="20" y="10"/>
                    </a:cubicBezTo>
                    <a:cubicBezTo>
                      <a:pt x="20" y="10"/>
                      <a:pt x="20" y="10"/>
                      <a:pt x="20" y="10"/>
                    </a:cubicBezTo>
                    <a:cubicBezTo>
                      <a:pt x="21" y="9"/>
                      <a:pt x="21" y="9"/>
                      <a:pt x="21" y="9"/>
                    </a:cubicBezTo>
                    <a:cubicBezTo>
                      <a:pt x="20" y="8"/>
                      <a:pt x="20" y="8"/>
                      <a:pt x="20" y="8"/>
                    </a:cubicBezTo>
                    <a:cubicBezTo>
                      <a:pt x="20" y="8"/>
                      <a:pt x="19" y="8"/>
                      <a:pt x="17" y="8"/>
                    </a:cubicBezTo>
                    <a:cubicBezTo>
                      <a:pt x="10" y="9"/>
                      <a:pt x="10" y="9"/>
                      <a:pt x="10" y="9"/>
                    </a:cubicBezTo>
                    <a:cubicBezTo>
                      <a:pt x="14" y="15"/>
                      <a:pt x="14" y="15"/>
                      <a:pt x="14" y="15"/>
                    </a:cubicBezTo>
                    <a:cubicBezTo>
                      <a:pt x="15" y="16"/>
                      <a:pt x="16" y="17"/>
                      <a:pt x="17" y="17"/>
                    </a:cubicBezTo>
                    <a:cubicBezTo>
                      <a:pt x="17" y="17"/>
                      <a:pt x="17" y="17"/>
                      <a:pt x="17" y="17"/>
                    </a:cubicBezTo>
                    <a:cubicBezTo>
                      <a:pt x="18" y="17"/>
                      <a:pt x="18" y="16"/>
                      <a:pt x="18" y="15"/>
                    </a:cubicBezTo>
                    <a:cubicBezTo>
                      <a:pt x="19" y="15"/>
                      <a:pt x="19" y="15"/>
                      <a:pt x="19" y="15"/>
                    </a:cubicBezTo>
                    <a:lnTo>
                      <a:pt x="17"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8"/>
              <p:cNvSpPr>
                <a:spLocks noEditPoints="1"/>
              </p:cNvSpPr>
              <p:nvPr/>
            </p:nvSpPr>
            <p:spPr bwMode="auto">
              <a:xfrm>
                <a:off x="966788" y="455613"/>
                <a:ext cx="666750" cy="671512"/>
              </a:xfrm>
              <a:custGeom>
                <a:avLst/>
                <a:gdLst>
                  <a:gd name="T0" fmla="*/ 0 w 202"/>
                  <a:gd name="T1" fmla="*/ 101 h 202"/>
                  <a:gd name="T2" fmla="*/ 202 w 202"/>
                  <a:gd name="T3" fmla="*/ 101 h 202"/>
                  <a:gd name="T4" fmla="*/ 30 w 202"/>
                  <a:gd name="T5" fmla="*/ 129 h 202"/>
                  <a:gd name="T6" fmla="*/ 16 w 202"/>
                  <a:gd name="T7" fmla="*/ 123 h 202"/>
                  <a:gd name="T8" fmla="*/ 77 w 202"/>
                  <a:gd name="T9" fmla="*/ 70 h 202"/>
                  <a:gd name="T10" fmla="*/ 33 w 202"/>
                  <a:gd name="T11" fmla="*/ 75 h 202"/>
                  <a:gd name="T12" fmla="*/ 20 w 202"/>
                  <a:gd name="T13" fmla="*/ 66 h 202"/>
                  <a:gd name="T14" fmla="*/ 77 w 202"/>
                  <a:gd name="T15" fmla="*/ 35 h 202"/>
                  <a:gd name="T16" fmla="*/ 85 w 202"/>
                  <a:gd name="T17" fmla="*/ 17 h 202"/>
                  <a:gd name="T18" fmla="*/ 93 w 202"/>
                  <a:gd name="T19" fmla="*/ 78 h 202"/>
                  <a:gd name="T20" fmla="*/ 30 w 202"/>
                  <a:gd name="T21" fmla="*/ 129 h 202"/>
                  <a:gd name="T22" fmla="*/ 152 w 202"/>
                  <a:gd name="T23" fmla="*/ 159 h 202"/>
                  <a:gd name="T24" fmla="*/ 109 w 202"/>
                  <a:gd name="T25" fmla="*/ 131 h 202"/>
                  <a:gd name="T26" fmla="*/ 135 w 202"/>
                  <a:gd name="T27" fmla="*/ 182 h 202"/>
                  <a:gd name="T28" fmla="*/ 111 w 202"/>
                  <a:gd name="T29" fmla="*/ 151 h 202"/>
                  <a:gd name="T30" fmla="*/ 79 w 202"/>
                  <a:gd name="T31" fmla="*/ 177 h 202"/>
                  <a:gd name="T32" fmla="*/ 63 w 202"/>
                  <a:gd name="T33" fmla="*/ 178 h 202"/>
                  <a:gd name="T34" fmla="*/ 92 w 202"/>
                  <a:gd name="T35" fmla="*/ 114 h 202"/>
                  <a:gd name="T36" fmla="*/ 40 w 202"/>
                  <a:gd name="T37" fmla="*/ 167 h 202"/>
                  <a:gd name="T38" fmla="*/ 56 w 202"/>
                  <a:gd name="T39" fmla="*/ 120 h 202"/>
                  <a:gd name="T40" fmla="*/ 92 w 202"/>
                  <a:gd name="T41" fmla="*/ 92 h 202"/>
                  <a:gd name="T42" fmla="*/ 109 w 202"/>
                  <a:gd name="T43" fmla="*/ 94 h 202"/>
                  <a:gd name="T44" fmla="*/ 164 w 202"/>
                  <a:gd name="T45" fmla="*/ 149 h 202"/>
                  <a:gd name="T46" fmla="*/ 171 w 202"/>
                  <a:gd name="T47" fmla="*/ 129 h 202"/>
                  <a:gd name="T48" fmla="*/ 108 w 202"/>
                  <a:gd name="T49" fmla="*/ 78 h 202"/>
                  <a:gd name="T50" fmla="*/ 116 w 202"/>
                  <a:gd name="T51" fmla="*/ 17 h 202"/>
                  <a:gd name="T52" fmla="*/ 124 w 202"/>
                  <a:gd name="T53" fmla="*/ 35 h 202"/>
                  <a:gd name="T54" fmla="*/ 181 w 202"/>
                  <a:gd name="T55" fmla="*/ 66 h 202"/>
                  <a:gd name="T56" fmla="*/ 168 w 202"/>
                  <a:gd name="T57" fmla="*/ 75 h 202"/>
                  <a:gd name="T58" fmla="*/ 124 w 202"/>
                  <a:gd name="T59" fmla="*/ 70 h 202"/>
                  <a:gd name="T60" fmla="*/ 185 w 202"/>
                  <a:gd name="T61" fmla="*/ 123 h 202"/>
                  <a:gd name="T62" fmla="*/ 171 w 202"/>
                  <a:gd name="T63" fmla="*/ 12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02">
                    <a:moveTo>
                      <a:pt x="101" y="0"/>
                    </a:moveTo>
                    <a:cubicBezTo>
                      <a:pt x="45" y="0"/>
                      <a:pt x="0" y="46"/>
                      <a:pt x="0" y="101"/>
                    </a:cubicBezTo>
                    <a:cubicBezTo>
                      <a:pt x="0" y="157"/>
                      <a:pt x="45" y="202"/>
                      <a:pt x="101" y="202"/>
                    </a:cubicBezTo>
                    <a:cubicBezTo>
                      <a:pt x="157" y="202"/>
                      <a:pt x="202" y="157"/>
                      <a:pt x="202" y="101"/>
                    </a:cubicBezTo>
                    <a:cubicBezTo>
                      <a:pt x="202" y="46"/>
                      <a:pt x="157" y="0"/>
                      <a:pt x="101" y="0"/>
                    </a:cubicBezTo>
                    <a:close/>
                    <a:moveTo>
                      <a:pt x="30" y="129"/>
                    </a:moveTo>
                    <a:cubicBezTo>
                      <a:pt x="24" y="136"/>
                      <a:pt x="19" y="132"/>
                      <a:pt x="19" y="132"/>
                    </a:cubicBezTo>
                    <a:cubicBezTo>
                      <a:pt x="13" y="125"/>
                      <a:pt x="16" y="123"/>
                      <a:pt x="16" y="123"/>
                    </a:cubicBezTo>
                    <a:cubicBezTo>
                      <a:pt x="20" y="116"/>
                      <a:pt x="27" y="106"/>
                      <a:pt x="27" y="106"/>
                    </a:cubicBezTo>
                    <a:cubicBezTo>
                      <a:pt x="47" y="79"/>
                      <a:pt x="77" y="70"/>
                      <a:pt x="77" y="70"/>
                    </a:cubicBezTo>
                    <a:cubicBezTo>
                      <a:pt x="77" y="51"/>
                      <a:pt x="77" y="51"/>
                      <a:pt x="77" y="51"/>
                    </a:cubicBezTo>
                    <a:cubicBezTo>
                      <a:pt x="58" y="54"/>
                      <a:pt x="33" y="75"/>
                      <a:pt x="33" y="75"/>
                    </a:cubicBezTo>
                    <a:cubicBezTo>
                      <a:pt x="25" y="81"/>
                      <a:pt x="22" y="77"/>
                      <a:pt x="22" y="77"/>
                    </a:cubicBezTo>
                    <a:cubicBezTo>
                      <a:pt x="18" y="73"/>
                      <a:pt x="20" y="66"/>
                      <a:pt x="20" y="66"/>
                    </a:cubicBezTo>
                    <a:cubicBezTo>
                      <a:pt x="31" y="56"/>
                      <a:pt x="40" y="51"/>
                      <a:pt x="40" y="51"/>
                    </a:cubicBezTo>
                    <a:cubicBezTo>
                      <a:pt x="61" y="38"/>
                      <a:pt x="77" y="35"/>
                      <a:pt x="77" y="35"/>
                    </a:cubicBezTo>
                    <a:cubicBezTo>
                      <a:pt x="77" y="23"/>
                      <a:pt x="77" y="23"/>
                      <a:pt x="77" y="23"/>
                    </a:cubicBezTo>
                    <a:cubicBezTo>
                      <a:pt x="79" y="16"/>
                      <a:pt x="85" y="17"/>
                      <a:pt x="85" y="17"/>
                    </a:cubicBezTo>
                    <a:cubicBezTo>
                      <a:pt x="93" y="17"/>
                      <a:pt x="93" y="23"/>
                      <a:pt x="93" y="23"/>
                    </a:cubicBezTo>
                    <a:cubicBezTo>
                      <a:pt x="93" y="78"/>
                      <a:pt x="93" y="78"/>
                      <a:pt x="93" y="78"/>
                    </a:cubicBezTo>
                    <a:cubicBezTo>
                      <a:pt x="90" y="82"/>
                      <a:pt x="83" y="84"/>
                      <a:pt x="83" y="84"/>
                    </a:cubicBezTo>
                    <a:cubicBezTo>
                      <a:pt x="50" y="94"/>
                      <a:pt x="30" y="129"/>
                      <a:pt x="30" y="129"/>
                    </a:cubicBezTo>
                    <a:close/>
                    <a:moveTo>
                      <a:pt x="162" y="163"/>
                    </a:moveTo>
                    <a:cubicBezTo>
                      <a:pt x="151" y="167"/>
                      <a:pt x="152" y="159"/>
                      <a:pt x="152" y="159"/>
                    </a:cubicBezTo>
                    <a:cubicBezTo>
                      <a:pt x="136" y="120"/>
                      <a:pt x="109" y="113"/>
                      <a:pt x="109" y="113"/>
                    </a:cubicBezTo>
                    <a:cubicBezTo>
                      <a:pt x="109" y="131"/>
                      <a:pt x="109" y="131"/>
                      <a:pt x="109" y="131"/>
                    </a:cubicBezTo>
                    <a:cubicBezTo>
                      <a:pt x="134" y="148"/>
                      <a:pt x="138" y="170"/>
                      <a:pt x="138" y="170"/>
                    </a:cubicBezTo>
                    <a:cubicBezTo>
                      <a:pt x="141" y="179"/>
                      <a:pt x="135" y="182"/>
                      <a:pt x="135" y="182"/>
                    </a:cubicBezTo>
                    <a:cubicBezTo>
                      <a:pt x="127" y="186"/>
                      <a:pt x="124" y="179"/>
                      <a:pt x="124" y="179"/>
                    </a:cubicBezTo>
                    <a:cubicBezTo>
                      <a:pt x="120" y="165"/>
                      <a:pt x="111" y="151"/>
                      <a:pt x="111" y="151"/>
                    </a:cubicBezTo>
                    <a:cubicBezTo>
                      <a:pt x="106" y="146"/>
                      <a:pt x="101" y="146"/>
                      <a:pt x="101" y="146"/>
                    </a:cubicBezTo>
                    <a:cubicBezTo>
                      <a:pt x="85" y="146"/>
                      <a:pt x="79" y="177"/>
                      <a:pt x="79" y="177"/>
                    </a:cubicBezTo>
                    <a:cubicBezTo>
                      <a:pt x="74" y="186"/>
                      <a:pt x="69" y="184"/>
                      <a:pt x="69" y="184"/>
                    </a:cubicBezTo>
                    <a:cubicBezTo>
                      <a:pt x="63" y="183"/>
                      <a:pt x="63" y="178"/>
                      <a:pt x="63" y="178"/>
                    </a:cubicBezTo>
                    <a:cubicBezTo>
                      <a:pt x="69" y="141"/>
                      <a:pt x="92" y="131"/>
                      <a:pt x="92" y="131"/>
                    </a:cubicBezTo>
                    <a:cubicBezTo>
                      <a:pt x="92" y="114"/>
                      <a:pt x="92" y="114"/>
                      <a:pt x="92" y="114"/>
                    </a:cubicBezTo>
                    <a:cubicBezTo>
                      <a:pt x="63" y="120"/>
                      <a:pt x="51" y="160"/>
                      <a:pt x="51" y="160"/>
                    </a:cubicBezTo>
                    <a:cubicBezTo>
                      <a:pt x="47" y="169"/>
                      <a:pt x="40" y="167"/>
                      <a:pt x="40" y="167"/>
                    </a:cubicBezTo>
                    <a:cubicBezTo>
                      <a:pt x="33" y="164"/>
                      <a:pt x="35" y="156"/>
                      <a:pt x="35" y="156"/>
                    </a:cubicBezTo>
                    <a:cubicBezTo>
                      <a:pt x="45" y="132"/>
                      <a:pt x="56" y="120"/>
                      <a:pt x="56" y="120"/>
                    </a:cubicBezTo>
                    <a:cubicBezTo>
                      <a:pt x="75" y="99"/>
                      <a:pt x="92" y="99"/>
                      <a:pt x="92" y="99"/>
                    </a:cubicBezTo>
                    <a:cubicBezTo>
                      <a:pt x="92" y="92"/>
                      <a:pt x="92" y="92"/>
                      <a:pt x="92" y="92"/>
                    </a:cubicBezTo>
                    <a:cubicBezTo>
                      <a:pt x="93" y="86"/>
                      <a:pt x="100" y="86"/>
                      <a:pt x="100" y="86"/>
                    </a:cubicBezTo>
                    <a:cubicBezTo>
                      <a:pt x="108" y="86"/>
                      <a:pt x="109" y="94"/>
                      <a:pt x="109" y="94"/>
                    </a:cubicBezTo>
                    <a:cubicBezTo>
                      <a:pt x="109" y="100"/>
                      <a:pt x="109" y="100"/>
                      <a:pt x="109" y="100"/>
                    </a:cubicBezTo>
                    <a:cubicBezTo>
                      <a:pt x="146" y="105"/>
                      <a:pt x="164" y="149"/>
                      <a:pt x="164" y="149"/>
                    </a:cubicBezTo>
                    <a:cubicBezTo>
                      <a:pt x="170" y="160"/>
                      <a:pt x="162" y="163"/>
                      <a:pt x="162" y="163"/>
                    </a:cubicBezTo>
                    <a:close/>
                    <a:moveTo>
                      <a:pt x="171" y="129"/>
                    </a:moveTo>
                    <a:cubicBezTo>
                      <a:pt x="171" y="129"/>
                      <a:pt x="151" y="94"/>
                      <a:pt x="118" y="84"/>
                    </a:cubicBezTo>
                    <a:cubicBezTo>
                      <a:pt x="118" y="84"/>
                      <a:pt x="111" y="82"/>
                      <a:pt x="108" y="78"/>
                    </a:cubicBezTo>
                    <a:cubicBezTo>
                      <a:pt x="108" y="23"/>
                      <a:pt x="108" y="23"/>
                      <a:pt x="108" y="23"/>
                    </a:cubicBezTo>
                    <a:cubicBezTo>
                      <a:pt x="108" y="23"/>
                      <a:pt x="108" y="17"/>
                      <a:pt x="116" y="17"/>
                    </a:cubicBezTo>
                    <a:cubicBezTo>
                      <a:pt x="116" y="17"/>
                      <a:pt x="122" y="16"/>
                      <a:pt x="124" y="23"/>
                    </a:cubicBezTo>
                    <a:cubicBezTo>
                      <a:pt x="124" y="35"/>
                      <a:pt x="124" y="35"/>
                      <a:pt x="124" y="35"/>
                    </a:cubicBezTo>
                    <a:cubicBezTo>
                      <a:pt x="124" y="35"/>
                      <a:pt x="140" y="38"/>
                      <a:pt x="161" y="51"/>
                    </a:cubicBezTo>
                    <a:cubicBezTo>
                      <a:pt x="161" y="51"/>
                      <a:pt x="170" y="56"/>
                      <a:pt x="181" y="66"/>
                    </a:cubicBezTo>
                    <a:cubicBezTo>
                      <a:pt x="181" y="66"/>
                      <a:pt x="183" y="73"/>
                      <a:pt x="179" y="77"/>
                    </a:cubicBezTo>
                    <a:cubicBezTo>
                      <a:pt x="179" y="77"/>
                      <a:pt x="176" y="81"/>
                      <a:pt x="168" y="75"/>
                    </a:cubicBezTo>
                    <a:cubicBezTo>
                      <a:pt x="168" y="75"/>
                      <a:pt x="143" y="54"/>
                      <a:pt x="124" y="51"/>
                    </a:cubicBezTo>
                    <a:cubicBezTo>
                      <a:pt x="124" y="70"/>
                      <a:pt x="124" y="70"/>
                      <a:pt x="124" y="70"/>
                    </a:cubicBezTo>
                    <a:cubicBezTo>
                      <a:pt x="124" y="70"/>
                      <a:pt x="154" y="79"/>
                      <a:pt x="174" y="106"/>
                    </a:cubicBezTo>
                    <a:cubicBezTo>
                      <a:pt x="174" y="106"/>
                      <a:pt x="181" y="116"/>
                      <a:pt x="185" y="123"/>
                    </a:cubicBezTo>
                    <a:cubicBezTo>
                      <a:pt x="185" y="123"/>
                      <a:pt x="188" y="125"/>
                      <a:pt x="182" y="132"/>
                    </a:cubicBezTo>
                    <a:cubicBezTo>
                      <a:pt x="182" y="132"/>
                      <a:pt x="177" y="136"/>
                      <a:pt x="171"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9"/>
              <p:cNvSpPr/>
              <p:nvPr/>
            </p:nvSpPr>
            <p:spPr bwMode="auto">
              <a:xfrm>
                <a:off x="1101725" y="1143000"/>
                <a:ext cx="53975" cy="66675"/>
              </a:xfrm>
              <a:custGeom>
                <a:avLst/>
                <a:gdLst>
                  <a:gd name="T0" fmla="*/ 9 w 16"/>
                  <a:gd name="T1" fmla="*/ 15 h 20"/>
                  <a:gd name="T2" fmla="*/ 10 w 16"/>
                  <a:gd name="T3" fmla="*/ 20 h 20"/>
                  <a:gd name="T4" fmla="*/ 10 w 16"/>
                  <a:gd name="T5" fmla="*/ 20 h 20"/>
                  <a:gd name="T6" fmla="*/ 0 w 16"/>
                  <a:gd name="T7" fmla="*/ 16 h 20"/>
                  <a:gd name="T8" fmla="*/ 0 w 16"/>
                  <a:gd name="T9" fmla="*/ 15 h 20"/>
                  <a:gd name="T10" fmla="*/ 5 w 16"/>
                  <a:gd name="T11" fmla="*/ 13 h 20"/>
                  <a:gd name="T12" fmla="*/ 9 w 16"/>
                  <a:gd name="T13" fmla="*/ 4 h 20"/>
                  <a:gd name="T14" fmla="*/ 9 w 16"/>
                  <a:gd name="T15" fmla="*/ 1 h 20"/>
                  <a:gd name="T16" fmla="*/ 7 w 16"/>
                  <a:gd name="T17" fmla="*/ 0 h 20"/>
                  <a:gd name="T18" fmla="*/ 7 w 16"/>
                  <a:gd name="T19" fmla="*/ 0 h 20"/>
                  <a:gd name="T20" fmla="*/ 15 w 16"/>
                  <a:gd name="T21" fmla="*/ 0 h 20"/>
                  <a:gd name="T22" fmla="*/ 16 w 16"/>
                  <a:gd name="T23" fmla="*/ 0 h 20"/>
                  <a:gd name="T24" fmla="*/ 9 w 16"/>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0">
                    <a:moveTo>
                      <a:pt x="9" y="15"/>
                    </a:moveTo>
                    <a:cubicBezTo>
                      <a:pt x="8" y="18"/>
                      <a:pt x="7" y="19"/>
                      <a:pt x="10" y="20"/>
                    </a:cubicBezTo>
                    <a:cubicBezTo>
                      <a:pt x="10" y="20"/>
                      <a:pt x="10" y="20"/>
                      <a:pt x="10" y="20"/>
                    </a:cubicBezTo>
                    <a:cubicBezTo>
                      <a:pt x="0" y="16"/>
                      <a:pt x="0" y="16"/>
                      <a:pt x="0" y="16"/>
                    </a:cubicBezTo>
                    <a:cubicBezTo>
                      <a:pt x="0" y="15"/>
                      <a:pt x="0" y="15"/>
                      <a:pt x="0" y="15"/>
                    </a:cubicBezTo>
                    <a:cubicBezTo>
                      <a:pt x="3" y="17"/>
                      <a:pt x="4" y="16"/>
                      <a:pt x="5" y="13"/>
                    </a:cubicBezTo>
                    <a:cubicBezTo>
                      <a:pt x="9" y="4"/>
                      <a:pt x="9" y="4"/>
                      <a:pt x="9" y="4"/>
                    </a:cubicBezTo>
                    <a:cubicBezTo>
                      <a:pt x="10" y="2"/>
                      <a:pt x="10" y="1"/>
                      <a:pt x="9" y="1"/>
                    </a:cubicBezTo>
                    <a:cubicBezTo>
                      <a:pt x="8" y="0"/>
                      <a:pt x="8" y="0"/>
                      <a:pt x="7" y="0"/>
                    </a:cubicBezTo>
                    <a:cubicBezTo>
                      <a:pt x="7" y="0"/>
                      <a:pt x="7" y="0"/>
                      <a:pt x="7" y="0"/>
                    </a:cubicBezTo>
                    <a:cubicBezTo>
                      <a:pt x="15" y="0"/>
                      <a:pt x="15" y="0"/>
                      <a:pt x="15" y="0"/>
                    </a:cubicBezTo>
                    <a:cubicBezTo>
                      <a:pt x="16" y="0"/>
                      <a:pt x="16" y="0"/>
                      <a:pt x="16" y="0"/>
                    </a:cubicBezTo>
                    <a:lnTo>
                      <a:pt x="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0"/>
              <p:cNvSpPr>
                <a:spLocks noEditPoints="1"/>
              </p:cNvSpPr>
              <p:nvPr/>
            </p:nvSpPr>
            <p:spPr bwMode="auto">
              <a:xfrm>
                <a:off x="1223963" y="1173163"/>
                <a:ext cx="46037" cy="69850"/>
              </a:xfrm>
              <a:custGeom>
                <a:avLst/>
                <a:gdLst>
                  <a:gd name="T0" fmla="*/ 14 w 14"/>
                  <a:gd name="T1" fmla="*/ 15 h 21"/>
                  <a:gd name="T2" fmla="*/ 7 w 14"/>
                  <a:gd name="T3" fmla="*/ 21 h 21"/>
                  <a:gd name="T4" fmla="*/ 0 w 14"/>
                  <a:gd name="T5" fmla="*/ 16 h 21"/>
                  <a:gd name="T6" fmla="*/ 4 w 14"/>
                  <a:gd name="T7" fmla="*/ 11 h 21"/>
                  <a:gd name="T8" fmla="*/ 0 w 14"/>
                  <a:gd name="T9" fmla="*/ 5 h 21"/>
                  <a:gd name="T10" fmla="*/ 7 w 14"/>
                  <a:gd name="T11" fmla="*/ 0 h 21"/>
                  <a:gd name="T12" fmla="*/ 13 w 14"/>
                  <a:gd name="T13" fmla="*/ 5 h 21"/>
                  <a:gd name="T14" fmla="*/ 10 w 14"/>
                  <a:gd name="T15" fmla="*/ 9 h 21"/>
                  <a:gd name="T16" fmla="*/ 14 w 14"/>
                  <a:gd name="T17" fmla="*/ 15 h 21"/>
                  <a:gd name="T18" fmla="*/ 4 w 14"/>
                  <a:gd name="T19" fmla="*/ 16 h 21"/>
                  <a:gd name="T20" fmla="*/ 7 w 14"/>
                  <a:gd name="T21" fmla="*/ 20 h 21"/>
                  <a:gd name="T22" fmla="*/ 9 w 14"/>
                  <a:gd name="T23" fmla="*/ 17 h 21"/>
                  <a:gd name="T24" fmla="*/ 5 w 14"/>
                  <a:gd name="T25" fmla="*/ 12 h 21"/>
                  <a:gd name="T26" fmla="*/ 4 w 14"/>
                  <a:gd name="T27" fmla="*/ 16 h 21"/>
                  <a:gd name="T28" fmla="*/ 10 w 14"/>
                  <a:gd name="T29" fmla="*/ 5 h 21"/>
                  <a:gd name="T30" fmla="*/ 7 w 14"/>
                  <a:gd name="T31" fmla="*/ 1 h 21"/>
                  <a:gd name="T32" fmla="*/ 5 w 14"/>
                  <a:gd name="T33" fmla="*/ 3 h 21"/>
                  <a:gd name="T34" fmla="*/ 9 w 14"/>
                  <a:gd name="T35" fmla="*/ 9 h 21"/>
                  <a:gd name="T36" fmla="*/ 10 w 14"/>
                  <a:gd name="T3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1">
                    <a:moveTo>
                      <a:pt x="14" y="15"/>
                    </a:moveTo>
                    <a:cubicBezTo>
                      <a:pt x="14" y="19"/>
                      <a:pt x="10" y="21"/>
                      <a:pt x="7" y="21"/>
                    </a:cubicBezTo>
                    <a:cubicBezTo>
                      <a:pt x="2" y="21"/>
                      <a:pt x="0" y="18"/>
                      <a:pt x="0" y="16"/>
                    </a:cubicBezTo>
                    <a:cubicBezTo>
                      <a:pt x="0" y="13"/>
                      <a:pt x="2" y="12"/>
                      <a:pt x="4" y="11"/>
                    </a:cubicBezTo>
                    <a:cubicBezTo>
                      <a:pt x="2" y="9"/>
                      <a:pt x="0" y="8"/>
                      <a:pt x="0" y="5"/>
                    </a:cubicBezTo>
                    <a:cubicBezTo>
                      <a:pt x="0" y="3"/>
                      <a:pt x="2" y="0"/>
                      <a:pt x="7" y="0"/>
                    </a:cubicBezTo>
                    <a:cubicBezTo>
                      <a:pt x="11" y="0"/>
                      <a:pt x="13" y="2"/>
                      <a:pt x="13" y="5"/>
                    </a:cubicBezTo>
                    <a:cubicBezTo>
                      <a:pt x="13" y="7"/>
                      <a:pt x="12" y="8"/>
                      <a:pt x="10" y="9"/>
                    </a:cubicBezTo>
                    <a:cubicBezTo>
                      <a:pt x="12" y="11"/>
                      <a:pt x="14" y="13"/>
                      <a:pt x="14" y="15"/>
                    </a:cubicBezTo>
                    <a:close/>
                    <a:moveTo>
                      <a:pt x="4" y="16"/>
                    </a:moveTo>
                    <a:cubicBezTo>
                      <a:pt x="4" y="18"/>
                      <a:pt x="4" y="20"/>
                      <a:pt x="7" y="20"/>
                    </a:cubicBezTo>
                    <a:cubicBezTo>
                      <a:pt x="9" y="20"/>
                      <a:pt x="9" y="19"/>
                      <a:pt x="9" y="17"/>
                    </a:cubicBezTo>
                    <a:cubicBezTo>
                      <a:pt x="9" y="15"/>
                      <a:pt x="7" y="13"/>
                      <a:pt x="5" y="12"/>
                    </a:cubicBezTo>
                    <a:cubicBezTo>
                      <a:pt x="4" y="13"/>
                      <a:pt x="4" y="15"/>
                      <a:pt x="4" y="16"/>
                    </a:cubicBezTo>
                    <a:close/>
                    <a:moveTo>
                      <a:pt x="10" y="5"/>
                    </a:moveTo>
                    <a:cubicBezTo>
                      <a:pt x="10" y="3"/>
                      <a:pt x="9" y="1"/>
                      <a:pt x="7" y="1"/>
                    </a:cubicBezTo>
                    <a:cubicBezTo>
                      <a:pt x="6" y="1"/>
                      <a:pt x="5" y="2"/>
                      <a:pt x="5" y="3"/>
                    </a:cubicBezTo>
                    <a:cubicBezTo>
                      <a:pt x="5" y="6"/>
                      <a:pt x="7" y="7"/>
                      <a:pt x="9" y="9"/>
                    </a:cubicBezTo>
                    <a:cubicBezTo>
                      <a:pt x="9" y="7"/>
                      <a:pt x="10" y="6"/>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1"/>
              <p:cNvSpPr>
                <a:spLocks noEditPoints="1"/>
              </p:cNvSpPr>
              <p:nvPr/>
            </p:nvSpPr>
            <p:spPr bwMode="auto">
              <a:xfrm>
                <a:off x="1333500" y="1173163"/>
                <a:ext cx="46037" cy="69850"/>
              </a:xfrm>
              <a:custGeom>
                <a:avLst/>
                <a:gdLst>
                  <a:gd name="T0" fmla="*/ 0 w 14"/>
                  <a:gd name="T1" fmla="*/ 21 h 21"/>
                  <a:gd name="T2" fmla="*/ 9 w 14"/>
                  <a:gd name="T3" fmla="*/ 13 h 21"/>
                  <a:gd name="T4" fmla="*/ 6 w 14"/>
                  <a:gd name="T5" fmla="*/ 14 h 21"/>
                  <a:gd name="T6" fmla="*/ 0 w 14"/>
                  <a:gd name="T7" fmla="*/ 7 h 21"/>
                  <a:gd name="T8" fmla="*/ 7 w 14"/>
                  <a:gd name="T9" fmla="*/ 0 h 21"/>
                  <a:gd name="T10" fmla="*/ 14 w 14"/>
                  <a:gd name="T11" fmla="*/ 8 h 21"/>
                  <a:gd name="T12" fmla="*/ 0 w 14"/>
                  <a:gd name="T13" fmla="*/ 21 h 21"/>
                  <a:gd name="T14" fmla="*/ 9 w 14"/>
                  <a:gd name="T15" fmla="*/ 8 h 21"/>
                  <a:gd name="T16" fmla="*/ 6 w 14"/>
                  <a:gd name="T17" fmla="*/ 1 h 21"/>
                  <a:gd name="T18" fmla="*/ 5 w 14"/>
                  <a:gd name="T19" fmla="*/ 5 h 21"/>
                  <a:gd name="T20" fmla="*/ 8 w 14"/>
                  <a:gd name="T21" fmla="*/ 12 h 21"/>
                  <a:gd name="T22" fmla="*/ 9 w 14"/>
                  <a:gd name="T23" fmla="*/ 11 h 21"/>
                  <a:gd name="T24" fmla="*/ 9 w 14"/>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cubicBezTo>
                      <a:pt x="5" y="20"/>
                      <a:pt x="8" y="17"/>
                      <a:pt x="9" y="13"/>
                    </a:cubicBezTo>
                    <a:cubicBezTo>
                      <a:pt x="8" y="13"/>
                      <a:pt x="7" y="14"/>
                      <a:pt x="6" y="14"/>
                    </a:cubicBezTo>
                    <a:cubicBezTo>
                      <a:pt x="2" y="14"/>
                      <a:pt x="0" y="10"/>
                      <a:pt x="0" y="7"/>
                    </a:cubicBezTo>
                    <a:cubicBezTo>
                      <a:pt x="0" y="3"/>
                      <a:pt x="3" y="0"/>
                      <a:pt x="7" y="0"/>
                    </a:cubicBezTo>
                    <a:cubicBezTo>
                      <a:pt x="12" y="0"/>
                      <a:pt x="14" y="4"/>
                      <a:pt x="14" y="8"/>
                    </a:cubicBezTo>
                    <a:cubicBezTo>
                      <a:pt x="14" y="16"/>
                      <a:pt x="8" y="21"/>
                      <a:pt x="0" y="21"/>
                    </a:cubicBezTo>
                    <a:close/>
                    <a:moveTo>
                      <a:pt x="9" y="8"/>
                    </a:moveTo>
                    <a:cubicBezTo>
                      <a:pt x="9" y="7"/>
                      <a:pt x="9" y="1"/>
                      <a:pt x="6" y="1"/>
                    </a:cubicBezTo>
                    <a:cubicBezTo>
                      <a:pt x="5" y="1"/>
                      <a:pt x="5" y="4"/>
                      <a:pt x="5" y="5"/>
                    </a:cubicBezTo>
                    <a:cubicBezTo>
                      <a:pt x="5" y="10"/>
                      <a:pt x="6" y="12"/>
                      <a:pt x="8" y="12"/>
                    </a:cubicBezTo>
                    <a:cubicBezTo>
                      <a:pt x="8" y="12"/>
                      <a:pt x="9" y="12"/>
                      <a:pt x="9" y="11"/>
                    </a:cubicBezTo>
                    <a:cubicBezTo>
                      <a:pt x="9" y="10"/>
                      <a:pt x="9"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2"/>
              <p:cNvSpPr>
                <a:spLocks noEditPoints="1"/>
              </p:cNvSpPr>
              <p:nvPr/>
            </p:nvSpPr>
            <p:spPr bwMode="auto">
              <a:xfrm>
                <a:off x="1439863" y="1139825"/>
                <a:ext cx="61912" cy="76200"/>
              </a:xfrm>
              <a:custGeom>
                <a:avLst/>
                <a:gdLst>
                  <a:gd name="T0" fmla="*/ 17 w 19"/>
                  <a:gd name="T1" fmla="*/ 12 h 23"/>
                  <a:gd name="T2" fmla="*/ 13 w 19"/>
                  <a:gd name="T3" fmla="*/ 21 h 23"/>
                  <a:gd name="T4" fmla="*/ 5 w 19"/>
                  <a:gd name="T5" fmla="*/ 19 h 23"/>
                  <a:gd name="T6" fmla="*/ 7 w 19"/>
                  <a:gd name="T7" fmla="*/ 12 h 23"/>
                  <a:gd name="T8" fmla="*/ 1 w 19"/>
                  <a:gd name="T9" fmla="*/ 9 h 23"/>
                  <a:gd name="T10" fmla="*/ 5 w 19"/>
                  <a:gd name="T11" fmla="*/ 1 h 23"/>
                  <a:gd name="T12" fmla="*/ 12 w 19"/>
                  <a:gd name="T13" fmla="*/ 3 h 23"/>
                  <a:gd name="T14" fmla="*/ 11 w 19"/>
                  <a:gd name="T15" fmla="*/ 8 h 23"/>
                  <a:gd name="T16" fmla="*/ 17 w 19"/>
                  <a:gd name="T17" fmla="*/ 12 h 23"/>
                  <a:gd name="T18" fmla="*/ 9 w 19"/>
                  <a:gd name="T19" fmla="*/ 17 h 23"/>
                  <a:gd name="T20" fmla="*/ 13 w 19"/>
                  <a:gd name="T21" fmla="*/ 20 h 23"/>
                  <a:gd name="T22" fmla="*/ 14 w 19"/>
                  <a:gd name="T23" fmla="*/ 16 h 23"/>
                  <a:gd name="T24" fmla="*/ 8 w 19"/>
                  <a:gd name="T25" fmla="*/ 12 h 23"/>
                  <a:gd name="T26" fmla="*/ 9 w 19"/>
                  <a:gd name="T27" fmla="*/ 17 h 23"/>
                  <a:gd name="T28" fmla="*/ 9 w 19"/>
                  <a:gd name="T29" fmla="*/ 4 h 23"/>
                  <a:gd name="T30" fmla="*/ 5 w 19"/>
                  <a:gd name="T31" fmla="*/ 2 h 23"/>
                  <a:gd name="T32" fmla="*/ 4 w 19"/>
                  <a:gd name="T33" fmla="*/ 5 h 23"/>
                  <a:gd name="T34" fmla="*/ 10 w 19"/>
                  <a:gd name="T35" fmla="*/ 8 h 23"/>
                  <a:gd name="T36" fmla="*/ 9 w 19"/>
                  <a:gd name="T3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7" y="12"/>
                    </a:moveTo>
                    <a:cubicBezTo>
                      <a:pt x="19" y="16"/>
                      <a:pt x="16" y="19"/>
                      <a:pt x="13" y="21"/>
                    </a:cubicBezTo>
                    <a:cubicBezTo>
                      <a:pt x="9" y="23"/>
                      <a:pt x="6" y="21"/>
                      <a:pt x="5" y="19"/>
                    </a:cubicBezTo>
                    <a:cubicBezTo>
                      <a:pt x="4" y="16"/>
                      <a:pt x="5" y="14"/>
                      <a:pt x="7" y="12"/>
                    </a:cubicBezTo>
                    <a:cubicBezTo>
                      <a:pt x="4" y="12"/>
                      <a:pt x="2" y="11"/>
                      <a:pt x="1" y="9"/>
                    </a:cubicBezTo>
                    <a:cubicBezTo>
                      <a:pt x="0" y="7"/>
                      <a:pt x="0" y="3"/>
                      <a:pt x="5" y="1"/>
                    </a:cubicBezTo>
                    <a:cubicBezTo>
                      <a:pt x="8" y="0"/>
                      <a:pt x="11" y="0"/>
                      <a:pt x="12" y="3"/>
                    </a:cubicBezTo>
                    <a:cubicBezTo>
                      <a:pt x="13" y="5"/>
                      <a:pt x="12" y="7"/>
                      <a:pt x="11" y="8"/>
                    </a:cubicBezTo>
                    <a:cubicBezTo>
                      <a:pt x="13" y="9"/>
                      <a:pt x="16" y="10"/>
                      <a:pt x="17" y="12"/>
                    </a:cubicBezTo>
                    <a:close/>
                    <a:moveTo>
                      <a:pt x="9" y="17"/>
                    </a:moveTo>
                    <a:cubicBezTo>
                      <a:pt x="9" y="19"/>
                      <a:pt x="11" y="21"/>
                      <a:pt x="13" y="20"/>
                    </a:cubicBezTo>
                    <a:cubicBezTo>
                      <a:pt x="15" y="19"/>
                      <a:pt x="15" y="17"/>
                      <a:pt x="14" y="16"/>
                    </a:cubicBezTo>
                    <a:cubicBezTo>
                      <a:pt x="13" y="14"/>
                      <a:pt x="10" y="13"/>
                      <a:pt x="8" y="12"/>
                    </a:cubicBezTo>
                    <a:cubicBezTo>
                      <a:pt x="7" y="14"/>
                      <a:pt x="8" y="16"/>
                      <a:pt x="9" y="17"/>
                    </a:cubicBezTo>
                    <a:close/>
                    <a:moveTo>
                      <a:pt x="9" y="4"/>
                    </a:moveTo>
                    <a:cubicBezTo>
                      <a:pt x="8" y="3"/>
                      <a:pt x="7" y="1"/>
                      <a:pt x="5" y="2"/>
                    </a:cubicBezTo>
                    <a:cubicBezTo>
                      <a:pt x="4" y="3"/>
                      <a:pt x="3" y="4"/>
                      <a:pt x="4" y="5"/>
                    </a:cubicBezTo>
                    <a:cubicBezTo>
                      <a:pt x="5" y="7"/>
                      <a:pt x="7" y="8"/>
                      <a:pt x="10" y="8"/>
                    </a:cubicBezTo>
                    <a:cubicBezTo>
                      <a:pt x="10" y="7"/>
                      <a:pt x="9" y="6"/>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3"/>
              <p:cNvSpPr>
                <a:spLocks noEditPoints="1"/>
              </p:cNvSpPr>
              <p:nvPr/>
            </p:nvSpPr>
            <p:spPr bwMode="auto">
              <a:xfrm>
                <a:off x="939800" y="428625"/>
                <a:ext cx="720725" cy="725487"/>
              </a:xfrm>
              <a:custGeom>
                <a:avLst/>
                <a:gdLst>
                  <a:gd name="T0" fmla="*/ 109 w 218"/>
                  <a:gd name="T1" fmla="*/ 0 h 218"/>
                  <a:gd name="T2" fmla="*/ 0 w 218"/>
                  <a:gd name="T3" fmla="*/ 109 h 218"/>
                  <a:gd name="T4" fmla="*/ 109 w 218"/>
                  <a:gd name="T5" fmla="*/ 218 h 218"/>
                  <a:gd name="T6" fmla="*/ 218 w 218"/>
                  <a:gd name="T7" fmla="*/ 109 h 218"/>
                  <a:gd name="T8" fmla="*/ 109 w 218"/>
                  <a:gd name="T9" fmla="*/ 0 h 218"/>
                  <a:gd name="T10" fmla="*/ 109 w 218"/>
                  <a:gd name="T11" fmla="*/ 214 h 218"/>
                  <a:gd name="T12" fmla="*/ 4 w 218"/>
                  <a:gd name="T13" fmla="*/ 109 h 218"/>
                  <a:gd name="T14" fmla="*/ 109 w 218"/>
                  <a:gd name="T15" fmla="*/ 4 h 218"/>
                  <a:gd name="T16" fmla="*/ 214 w 218"/>
                  <a:gd name="T17" fmla="*/ 109 h 218"/>
                  <a:gd name="T18" fmla="*/ 109 w 218"/>
                  <a:gd name="T19"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8">
                    <a:moveTo>
                      <a:pt x="109" y="0"/>
                    </a:moveTo>
                    <a:cubicBezTo>
                      <a:pt x="49" y="0"/>
                      <a:pt x="0" y="49"/>
                      <a:pt x="0" y="109"/>
                    </a:cubicBezTo>
                    <a:cubicBezTo>
                      <a:pt x="0" y="170"/>
                      <a:pt x="49" y="218"/>
                      <a:pt x="109" y="218"/>
                    </a:cubicBezTo>
                    <a:cubicBezTo>
                      <a:pt x="169" y="218"/>
                      <a:pt x="218" y="170"/>
                      <a:pt x="218" y="109"/>
                    </a:cubicBezTo>
                    <a:cubicBezTo>
                      <a:pt x="218" y="49"/>
                      <a:pt x="169" y="0"/>
                      <a:pt x="109" y="0"/>
                    </a:cubicBezTo>
                    <a:close/>
                    <a:moveTo>
                      <a:pt x="109" y="214"/>
                    </a:moveTo>
                    <a:cubicBezTo>
                      <a:pt x="51" y="214"/>
                      <a:pt x="4" y="167"/>
                      <a:pt x="4" y="109"/>
                    </a:cubicBezTo>
                    <a:cubicBezTo>
                      <a:pt x="4" y="51"/>
                      <a:pt x="51" y="4"/>
                      <a:pt x="109" y="4"/>
                    </a:cubicBezTo>
                    <a:cubicBezTo>
                      <a:pt x="167" y="4"/>
                      <a:pt x="214" y="51"/>
                      <a:pt x="214" y="109"/>
                    </a:cubicBezTo>
                    <a:cubicBezTo>
                      <a:pt x="214" y="167"/>
                      <a:pt x="167" y="214"/>
                      <a:pt x="109"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4"/>
              <p:cNvSpPr>
                <a:spLocks noEditPoints="1"/>
              </p:cNvSpPr>
              <p:nvPr/>
            </p:nvSpPr>
            <p:spPr bwMode="auto">
              <a:xfrm>
                <a:off x="814388" y="303213"/>
                <a:ext cx="971550" cy="979487"/>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 name="T10" fmla="*/ 147 w 294"/>
                  <a:gd name="T11" fmla="*/ 289 h 295"/>
                  <a:gd name="T12" fmla="*/ 5 w 294"/>
                  <a:gd name="T13" fmla="*/ 147 h 295"/>
                  <a:gd name="T14" fmla="*/ 147 w 294"/>
                  <a:gd name="T15" fmla="*/ 5 h 295"/>
                  <a:gd name="T16" fmla="*/ 289 w 294"/>
                  <a:gd name="T17" fmla="*/ 147 h 295"/>
                  <a:gd name="T18" fmla="*/ 147 w 294"/>
                  <a:gd name="T19" fmla="*/ 28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7"/>
                    </a:cubicBezTo>
                    <a:cubicBezTo>
                      <a:pt x="0" y="229"/>
                      <a:pt x="66" y="295"/>
                      <a:pt x="147" y="295"/>
                    </a:cubicBezTo>
                    <a:cubicBezTo>
                      <a:pt x="229" y="295"/>
                      <a:pt x="294" y="229"/>
                      <a:pt x="294" y="147"/>
                    </a:cubicBezTo>
                    <a:cubicBezTo>
                      <a:pt x="294" y="66"/>
                      <a:pt x="229" y="0"/>
                      <a:pt x="147" y="0"/>
                    </a:cubicBezTo>
                    <a:close/>
                    <a:moveTo>
                      <a:pt x="147" y="289"/>
                    </a:moveTo>
                    <a:cubicBezTo>
                      <a:pt x="69" y="289"/>
                      <a:pt x="5" y="226"/>
                      <a:pt x="5" y="147"/>
                    </a:cubicBezTo>
                    <a:cubicBezTo>
                      <a:pt x="5" y="69"/>
                      <a:pt x="69" y="5"/>
                      <a:pt x="147" y="5"/>
                    </a:cubicBezTo>
                    <a:cubicBezTo>
                      <a:pt x="226" y="5"/>
                      <a:pt x="289" y="69"/>
                      <a:pt x="289" y="147"/>
                    </a:cubicBezTo>
                    <a:cubicBezTo>
                      <a:pt x="289" y="226"/>
                      <a:pt x="226" y="289"/>
                      <a:pt x="147" y="2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173"/>
            <p:cNvGrpSpPr/>
            <p:nvPr/>
          </p:nvGrpSpPr>
          <p:grpSpPr>
            <a:xfrm>
              <a:off x="1939909" y="401406"/>
              <a:ext cx="1993868" cy="790575"/>
              <a:chOff x="2079625" y="242888"/>
              <a:chExt cx="2270125" cy="900112"/>
            </a:xfrm>
            <a:solidFill>
              <a:schemeClr val="bg2">
                <a:lumMod val="50000"/>
              </a:schemeClr>
            </a:solidFill>
          </p:grpSpPr>
          <p:sp>
            <p:nvSpPr>
              <p:cNvPr id="175" name="Freeform 35"/>
              <p:cNvSpPr>
                <a:spLocks noEditPoints="1"/>
              </p:cNvSpPr>
              <p:nvPr/>
            </p:nvSpPr>
            <p:spPr bwMode="auto">
              <a:xfrm>
                <a:off x="2079625" y="333375"/>
                <a:ext cx="244475" cy="530225"/>
              </a:xfrm>
              <a:custGeom>
                <a:avLst/>
                <a:gdLst>
                  <a:gd name="T0" fmla="*/ 68 w 74"/>
                  <a:gd name="T1" fmla="*/ 34 h 160"/>
                  <a:gd name="T2" fmla="*/ 57 w 74"/>
                  <a:gd name="T3" fmla="*/ 17 h 160"/>
                  <a:gd name="T4" fmla="*/ 39 w 74"/>
                  <a:gd name="T5" fmla="*/ 7 h 160"/>
                  <a:gd name="T6" fmla="*/ 34 w 74"/>
                  <a:gd name="T7" fmla="*/ 2 h 160"/>
                  <a:gd name="T8" fmla="*/ 30 w 74"/>
                  <a:gd name="T9" fmla="*/ 1 h 160"/>
                  <a:gd name="T10" fmla="*/ 30 w 74"/>
                  <a:gd name="T11" fmla="*/ 9 h 160"/>
                  <a:gd name="T12" fmla="*/ 43 w 74"/>
                  <a:gd name="T13" fmla="*/ 25 h 160"/>
                  <a:gd name="T14" fmla="*/ 49 w 74"/>
                  <a:gd name="T15" fmla="*/ 41 h 160"/>
                  <a:gd name="T16" fmla="*/ 48 w 74"/>
                  <a:gd name="T17" fmla="*/ 81 h 160"/>
                  <a:gd name="T18" fmla="*/ 42 w 74"/>
                  <a:gd name="T19" fmla="*/ 79 h 160"/>
                  <a:gd name="T20" fmla="*/ 36 w 74"/>
                  <a:gd name="T21" fmla="*/ 77 h 160"/>
                  <a:gd name="T22" fmla="*/ 21 w 74"/>
                  <a:gd name="T23" fmla="*/ 70 h 160"/>
                  <a:gd name="T24" fmla="*/ 14 w 74"/>
                  <a:gd name="T25" fmla="*/ 73 h 160"/>
                  <a:gd name="T26" fmla="*/ 19 w 74"/>
                  <a:gd name="T27" fmla="*/ 81 h 160"/>
                  <a:gd name="T28" fmla="*/ 19 w 74"/>
                  <a:gd name="T29" fmla="*/ 89 h 160"/>
                  <a:gd name="T30" fmla="*/ 20 w 74"/>
                  <a:gd name="T31" fmla="*/ 97 h 160"/>
                  <a:gd name="T32" fmla="*/ 12 w 74"/>
                  <a:gd name="T33" fmla="*/ 117 h 160"/>
                  <a:gd name="T34" fmla="*/ 6 w 74"/>
                  <a:gd name="T35" fmla="*/ 127 h 160"/>
                  <a:gd name="T36" fmla="*/ 2 w 74"/>
                  <a:gd name="T37" fmla="*/ 140 h 160"/>
                  <a:gd name="T38" fmla="*/ 7 w 74"/>
                  <a:gd name="T39" fmla="*/ 152 h 160"/>
                  <a:gd name="T40" fmla="*/ 23 w 74"/>
                  <a:gd name="T41" fmla="*/ 143 h 160"/>
                  <a:gd name="T42" fmla="*/ 36 w 74"/>
                  <a:gd name="T43" fmla="*/ 136 h 160"/>
                  <a:gd name="T44" fmla="*/ 48 w 74"/>
                  <a:gd name="T45" fmla="*/ 127 h 160"/>
                  <a:gd name="T46" fmla="*/ 48 w 74"/>
                  <a:gd name="T47" fmla="*/ 141 h 160"/>
                  <a:gd name="T48" fmla="*/ 51 w 74"/>
                  <a:gd name="T49" fmla="*/ 149 h 160"/>
                  <a:gd name="T50" fmla="*/ 59 w 74"/>
                  <a:gd name="T51" fmla="*/ 143 h 160"/>
                  <a:gd name="T52" fmla="*/ 68 w 74"/>
                  <a:gd name="T53" fmla="*/ 34 h 160"/>
                  <a:gd name="T54" fmla="*/ 48 w 74"/>
                  <a:gd name="T55" fmla="*/ 116 h 160"/>
                  <a:gd name="T56" fmla="*/ 19 w 74"/>
                  <a:gd name="T57" fmla="*/ 132 h 160"/>
                  <a:gd name="T58" fmla="*/ 13 w 74"/>
                  <a:gd name="T59" fmla="*/ 130 h 160"/>
                  <a:gd name="T60" fmla="*/ 15 w 74"/>
                  <a:gd name="T61" fmla="*/ 124 h 160"/>
                  <a:gd name="T62" fmla="*/ 30 w 74"/>
                  <a:gd name="T63" fmla="*/ 103 h 160"/>
                  <a:gd name="T64" fmla="*/ 37 w 74"/>
                  <a:gd name="T65" fmla="*/ 97 h 160"/>
                  <a:gd name="T66" fmla="*/ 48 w 74"/>
                  <a:gd name="T67" fmla="*/ 88 h 160"/>
                  <a:gd name="T68" fmla="*/ 48 w 74"/>
                  <a:gd name="T69" fmla="*/ 1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160">
                    <a:moveTo>
                      <a:pt x="68" y="34"/>
                    </a:moveTo>
                    <a:cubicBezTo>
                      <a:pt x="68" y="24"/>
                      <a:pt x="57" y="17"/>
                      <a:pt x="57" y="17"/>
                    </a:cubicBezTo>
                    <a:cubicBezTo>
                      <a:pt x="53" y="15"/>
                      <a:pt x="39" y="7"/>
                      <a:pt x="39" y="7"/>
                    </a:cubicBezTo>
                    <a:cubicBezTo>
                      <a:pt x="37" y="5"/>
                      <a:pt x="34" y="2"/>
                      <a:pt x="34" y="2"/>
                    </a:cubicBezTo>
                    <a:cubicBezTo>
                      <a:pt x="33" y="0"/>
                      <a:pt x="30" y="1"/>
                      <a:pt x="30" y="1"/>
                    </a:cubicBezTo>
                    <a:cubicBezTo>
                      <a:pt x="27" y="6"/>
                      <a:pt x="30" y="9"/>
                      <a:pt x="30" y="9"/>
                    </a:cubicBezTo>
                    <a:cubicBezTo>
                      <a:pt x="43" y="25"/>
                      <a:pt x="43" y="25"/>
                      <a:pt x="43" y="25"/>
                    </a:cubicBezTo>
                    <a:cubicBezTo>
                      <a:pt x="50" y="32"/>
                      <a:pt x="49" y="41"/>
                      <a:pt x="49" y="41"/>
                    </a:cubicBezTo>
                    <a:cubicBezTo>
                      <a:pt x="48" y="81"/>
                      <a:pt x="48" y="81"/>
                      <a:pt x="48" y="81"/>
                    </a:cubicBezTo>
                    <a:cubicBezTo>
                      <a:pt x="46" y="77"/>
                      <a:pt x="42" y="79"/>
                      <a:pt x="42" y="79"/>
                    </a:cubicBezTo>
                    <a:cubicBezTo>
                      <a:pt x="40" y="79"/>
                      <a:pt x="36" y="77"/>
                      <a:pt x="36" y="77"/>
                    </a:cubicBezTo>
                    <a:cubicBezTo>
                      <a:pt x="21" y="70"/>
                      <a:pt x="21" y="70"/>
                      <a:pt x="21" y="70"/>
                    </a:cubicBezTo>
                    <a:cubicBezTo>
                      <a:pt x="14" y="68"/>
                      <a:pt x="14" y="73"/>
                      <a:pt x="14" y="73"/>
                    </a:cubicBezTo>
                    <a:cubicBezTo>
                      <a:pt x="16" y="74"/>
                      <a:pt x="19" y="81"/>
                      <a:pt x="19" y="81"/>
                    </a:cubicBezTo>
                    <a:cubicBezTo>
                      <a:pt x="17" y="85"/>
                      <a:pt x="19" y="89"/>
                      <a:pt x="19" y="89"/>
                    </a:cubicBezTo>
                    <a:cubicBezTo>
                      <a:pt x="22" y="91"/>
                      <a:pt x="20" y="97"/>
                      <a:pt x="20" y="97"/>
                    </a:cubicBezTo>
                    <a:cubicBezTo>
                      <a:pt x="16" y="101"/>
                      <a:pt x="12" y="117"/>
                      <a:pt x="12" y="117"/>
                    </a:cubicBezTo>
                    <a:cubicBezTo>
                      <a:pt x="9" y="123"/>
                      <a:pt x="6" y="127"/>
                      <a:pt x="6" y="127"/>
                    </a:cubicBezTo>
                    <a:cubicBezTo>
                      <a:pt x="0" y="133"/>
                      <a:pt x="2" y="140"/>
                      <a:pt x="2" y="140"/>
                    </a:cubicBezTo>
                    <a:cubicBezTo>
                      <a:pt x="3" y="152"/>
                      <a:pt x="7" y="152"/>
                      <a:pt x="7" y="152"/>
                    </a:cubicBezTo>
                    <a:cubicBezTo>
                      <a:pt x="14" y="160"/>
                      <a:pt x="23" y="143"/>
                      <a:pt x="23" y="143"/>
                    </a:cubicBezTo>
                    <a:cubicBezTo>
                      <a:pt x="32" y="143"/>
                      <a:pt x="36" y="136"/>
                      <a:pt x="36" y="136"/>
                    </a:cubicBezTo>
                    <a:cubicBezTo>
                      <a:pt x="48" y="127"/>
                      <a:pt x="48" y="127"/>
                      <a:pt x="48" y="127"/>
                    </a:cubicBezTo>
                    <a:cubicBezTo>
                      <a:pt x="48" y="141"/>
                      <a:pt x="48" y="141"/>
                      <a:pt x="48" y="141"/>
                    </a:cubicBezTo>
                    <a:cubicBezTo>
                      <a:pt x="47" y="150"/>
                      <a:pt x="51" y="149"/>
                      <a:pt x="51" y="149"/>
                    </a:cubicBezTo>
                    <a:cubicBezTo>
                      <a:pt x="57" y="150"/>
                      <a:pt x="59" y="143"/>
                      <a:pt x="59" y="143"/>
                    </a:cubicBezTo>
                    <a:cubicBezTo>
                      <a:pt x="74" y="106"/>
                      <a:pt x="68" y="34"/>
                      <a:pt x="68" y="34"/>
                    </a:cubicBezTo>
                    <a:close/>
                    <a:moveTo>
                      <a:pt x="48" y="116"/>
                    </a:moveTo>
                    <a:cubicBezTo>
                      <a:pt x="48" y="116"/>
                      <a:pt x="26" y="130"/>
                      <a:pt x="19" y="132"/>
                    </a:cubicBezTo>
                    <a:cubicBezTo>
                      <a:pt x="19" y="132"/>
                      <a:pt x="14" y="135"/>
                      <a:pt x="13" y="130"/>
                    </a:cubicBezTo>
                    <a:cubicBezTo>
                      <a:pt x="13" y="130"/>
                      <a:pt x="12" y="128"/>
                      <a:pt x="15" y="124"/>
                    </a:cubicBezTo>
                    <a:cubicBezTo>
                      <a:pt x="30" y="103"/>
                      <a:pt x="30" y="103"/>
                      <a:pt x="30" y="103"/>
                    </a:cubicBezTo>
                    <a:cubicBezTo>
                      <a:pt x="30" y="103"/>
                      <a:pt x="33" y="97"/>
                      <a:pt x="37" y="97"/>
                    </a:cubicBezTo>
                    <a:cubicBezTo>
                      <a:pt x="37" y="97"/>
                      <a:pt x="44" y="94"/>
                      <a:pt x="48" y="88"/>
                    </a:cubicBezTo>
                    <a:lnTo>
                      <a:pt x="48"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6"/>
              <p:cNvSpPr/>
              <p:nvPr/>
            </p:nvSpPr>
            <p:spPr bwMode="auto">
              <a:xfrm>
                <a:off x="2387600" y="406400"/>
                <a:ext cx="271462" cy="381000"/>
              </a:xfrm>
              <a:custGeom>
                <a:avLst/>
                <a:gdLst>
                  <a:gd name="T0" fmla="*/ 54 w 82"/>
                  <a:gd name="T1" fmla="*/ 30 h 115"/>
                  <a:gd name="T2" fmla="*/ 56 w 82"/>
                  <a:gd name="T3" fmla="*/ 24 h 115"/>
                  <a:gd name="T4" fmla="*/ 60 w 82"/>
                  <a:gd name="T5" fmla="*/ 29 h 115"/>
                  <a:gd name="T6" fmla="*/ 70 w 82"/>
                  <a:gd name="T7" fmla="*/ 35 h 115"/>
                  <a:gd name="T8" fmla="*/ 75 w 82"/>
                  <a:gd name="T9" fmla="*/ 40 h 115"/>
                  <a:gd name="T10" fmla="*/ 44 w 82"/>
                  <a:gd name="T11" fmla="*/ 60 h 115"/>
                  <a:gd name="T12" fmla="*/ 42 w 82"/>
                  <a:gd name="T13" fmla="*/ 68 h 115"/>
                  <a:gd name="T14" fmla="*/ 42 w 82"/>
                  <a:gd name="T15" fmla="*/ 74 h 115"/>
                  <a:gd name="T16" fmla="*/ 39 w 82"/>
                  <a:gd name="T17" fmla="*/ 78 h 115"/>
                  <a:gd name="T18" fmla="*/ 32 w 82"/>
                  <a:gd name="T19" fmla="*/ 88 h 115"/>
                  <a:gd name="T20" fmla="*/ 38 w 82"/>
                  <a:gd name="T21" fmla="*/ 91 h 115"/>
                  <a:gd name="T22" fmla="*/ 57 w 82"/>
                  <a:gd name="T23" fmla="*/ 85 h 115"/>
                  <a:gd name="T24" fmla="*/ 67 w 82"/>
                  <a:gd name="T25" fmla="*/ 82 h 115"/>
                  <a:gd name="T26" fmla="*/ 74 w 82"/>
                  <a:gd name="T27" fmla="*/ 79 h 115"/>
                  <a:gd name="T28" fmla="*/ 81 w 82"/>
                  <a:gd name="T29" fmla="*/ 82 h 115"/>
                  <a:gd name="T30" fmla="*/ 79 w 82"/>
                  <a:gd name="T31" fmla="*/ 87 h 115"/>
                  <a:gd name="T32" fmla="*/ 66 w 82"/>
                  <a:gd name="T33" fmla="*/ 99 h 115"/>
                  <a:gd name="T34" fmla="*/ 44 w 82"/>
                  <a:gd name="T35" fmla="*/ 102 h 115"/>
                  <a:gd name="T36" fmla="*/ 20 w 82"/>
                  <a:gd name="T37" fmla="*/ 104 h 115"/>
                  <a:gd name="T38" fmla="*/ 10 w 82"/>
                  <a:gd name="T39" fmla="*/ 78 h 115"/>
                  <a:gd name="T40" fmla="*/ 3 w 82"/>
                  <a:gd name="T41" fmla="*/ 50 h 115"/>
                  <a:gd name="T42" fmla="*/ 4 w 82"/>
                  <a:gd name="T43" fmla="*/ 38 h 115"/>
                  <a:gd name="T44" fmla="*/ 14 w 82"/>
                  <a:gd name="T45" fmla="*/ 0 h 115"/>
                  <a:gd name="T46" fmla="*/ 17 w 82"/>
                  <a:gd name="T47" fmla="*/ 3 h 115"/>
                  <a:gd name="T48" fmla="*/ 32 w 82"/>
                  <a:gd name="T49" fmla="*/ 22 h 115"/>
                  <a:gd name="T50" fmla="*/ 37 w 82"/>
                  <a:gd name="T51" fmla="*/ 40 h 115"/>
                  <a:gd name="T52" fmla="*/ 42 w 82"/>
                  <a:gd name="T53" fmla="*/ 47 h 115"/>
                  <a:gd name="T54" fmla="*/ 53 w 82"/>
                  <a:gd name="T55" fmla="*/ 38 h 115"/>
                  <a:gd name="T56" fmla="*/ 54 w 82"/>
                  <a:gd name="T57" fmla="*/ 3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115">
                    <a:moveTo>
                      <a:pt x="54" y="30"/>
                    </a:moveTo>
                    <a:cubicBezTo>
                      <a:pt x="54" y="30"/>
                      <a:pt x="52" y="25"/>
                      <a:pt x="56" y="24"/>
                    </a:cubicBezTo>
                    <a:cubicBezTo>
                      <a:pt x="56" y="24"/>
                      <a:pt x="61" y="22"/>
                      <a:pt x="60" y="29"/>
                    </a:cubicBezTo>
                    <a:cubicBezTo>
                      <a:pt x="60" y="29"/>
                      <a:pt x="65" y="34"/>
                      <a:pt x="70" y="35"/>
                    </a:cubicBezTo>
                    <a:cubicBezTo>
                      <a:pt x="70" y="35"/>
                      <a:pt x="76" y="33"/>
                      <a:pt x="75" y="40"/>
                    </a:cubicBezTo>
                    <a:cubicBezTo>
                      <a:pt x="75" y="40"/>
                      <a:pt x="75" y="63"/>
                      <a:pt x="44" y="60"/>
                    </a:cubicBezTo>
                    <a:cubicBezTo>
                      <a:pt x="44" y="60"/>
                      <a:pt x="41" y="61"/>
                      <a:pt x="42" y="68"/>
                    </a:cubicBezTo>
                    <a:cubicBezTo>
                      <a:pt x="42" y="74"/>
                      <a:pt x="42" y="74"/>
                      <a:pt x="42" y="74"/>
                    </a:cubicBezTo>
                    <a:cubicBezTo>
                      <a:pt x="42" y="74"/>
                      <a:pt x="43" y="77"/>
                      <a:pt x="39" y="78"/>
                    </a:cubicBezTo>
                    <a:cubicBezTo>
                      <a:pt x="39" y="78"/>
                      <a:pt x="34" y="84"/>
                      <a:pt x="32" y="88"/>
                    </a:cubicBezTo>
                    <a:cubicBezTo>
                      <a:pt x="38" y="91"/>
                      <a:pt x="38" y="91"/>
                      <a:pt x="38" y="91"/>
                    </a:cubicBezTo>
                    <a:cubicBezTo>
                      <a:pt x="57" y="85"/>
                      <a:pt x="57" y="85"/>
                      <a:pt x="57" y="85"/>
                    </a:cubicBezTo>
                    <a:cubicBezTo>
                      <a:pt x="67" y="82"/>
                      <a:pt x="67" y="82"/>
                      <a:pt x="67" y="82"/>
                    </a:cubicBezTo>
                    <a:cubicBezTo>
                      <a:pt x="67" y="82"/>
                      <a:pt x="71" y="79"/>
                      <a:pt x="74" y="79"/>
                    </a:cubicBezTo>
                    <a:cubicBezTo>
                      <a:pt x="74" y="79"/>
                      <a:pt x="82" y="78"/>
                      <a:pt x="81" y="82"/>
                    </a:cubicBezTo>
                    <a:cubicBezTo>
                      <a:pt x="79" y="87"/>
                      <a:pt x="79" y="87"/>
                      <a:pt x="79" y="87"/>
                    </a:cubicBezTo>
                    <a:cubicBezTo>
                      <a:pt x="79" y="87"/>
                      <a:pt x="74" y="97"/>
                      <a:pt x="66" y="99"/>
                    </a:cubicBezTo>
                    <a:cubicBezTo>
                      <a:pt x="66" y="99"/>
                      <a:pt x="54" y="102"/>
                      <a:pt x="44" y="102"/>
                    </a:cubicBezTo>
                    <a:cubicBezTo>
                      <a:pt x="44" y="102"/>
                      <a:pt x="34" y="115"/>
                      <a:pt x="20" y="104"/>
                    </a:cubicBezTo>
                    <a:cubicBezTo>
                      <a:pt x="20" y="104"/>
                      <a:pt x="10" y="88"/>
                      <a:pt x="10" y="78"/>
                    </a:cubicBezTo>
                    <a:cubicBezTo>
                      <a:pt x="10" y="78"/>
                      <a:pt x="4" y="52"/>
                      <a:pt x="3" y="50"/>
                    </a:cubicBezTo>
                    <a:cubicBezTo>
                      <a:pt x="3" y="50"/>
                      <a:pt x="0" y="50"/>
                      <a:pt x="4" y="38"/>
                    </a:cubicBezTo>
                    <a:cubicBezTo>
                      <a:pt x="14" y="0"/>
                      <a:pt x="14" y="0"/>
                      <a:pt x="14" y="0"/>
                    </a:cubicBezTo>
                    <a:cubicBezTo>
                      <a:pt x="14" y="0"/>
                      <a:pt x="15" y="0"/>
                      <a:pt x="17" y="3"/>
                    </a:cubicBezTo>
                    <a:cubicBezTo>
                      <a:pt x="17" y="3"/>
                      <a:pt x="31" y="14"/>
                      <a:pt x="32" y="22"/>
                    </a:cubicBezTo>
                    <a:cubicBezTo>
                      <a:pt x="32" y="22"/>
                      <a:pt x="35" y="30"/>
                      <a:pt x="37" y="40"/>
                    </a:cubicBezTo>
                    <a:cubicBezTo>
                      <a:pt x="37" y="40"/>
                      <a:pt x="36" y="44"/>
                      <a:pt x="42" y="47"/>
                    </a:cubicBezTo>
                    <a:cubicBezTo>
                      <a:pt x="42" y="47"/>
                      <a:pt x="48" y="38"/>
                      <a:pt x="53" y="38"/>
                    </a:cubicBezTo>
                    <a:cubicBezTo>
                      <a:pt x="53" y="38"/>
                      <a:pt x="54" y="38"/>
                      <a:pt x="5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
              <p:cNvSpPr/>
              <p:nvPr/>
            </p:nvSpPr>
            <p:spPr bwMode="auto">
              <a:xfrm>
                <a:off x="2949575" y="242888"/>
                <a:ext cx="152400" cy="149225"/>
              </a:xfrm>
              <a:custGeom>
                <a:avLst/>
                <a:gdLst>
                  <a:gd name="T0" fmla="*/ 11 w 46"/>
                  <a:gd name="T1" fmla="*/ 40 h 45"/>
                  <a:gd name="T2" fmla="*/ 13 w 46"/>
                  <a:gd name="T3" fmla="*/ 45 h 45"/>
                  <a:gd name="T4" fmla="*/ 26 w 46"/>
                  <a:gd name="T5" fmla="*/ 36 h 45"/>
                  <a:gd name="T6" fmla="*/ 41 w 46"/>
                  <a:gd name="T7" fmla="*/ 29 h 45"/>
                  <a:gd name="T8" fmla="*/ 39 w 46"/>
                  <a:gd name="T9" fmla="*/ 19 h 45"/>
                  <a:gd name="T10" fmla="*/ 15 w 46"/>
                  <a:gd name="T11" fmla="*/ 3 h 45"/>
                  <a:gd name="T12" fmla="*/ 3 w 46"/>
                  <a:gd name="T13" fmla="*/ 2 h 45"/>
                  <a:gd name="T14" fmla="*/ 3 w 46"/>
                  <a:gd name="T15" fmla="*/ 8 h 45"/>
                  <a:gd name="T16" fmla="*/ 4 w 46"/>
                  <a:gd name="T17" fmla="*/ 13 h 45"/>
                  <a:gd name="T18" fmla="*/ 9 w 46"/>
                  <a:gd name="T19" fmla="*/ 19 h 45"/>
                  <a:gd name="T20" fmla="*/ 13 w 46"/>
                  <a:gd name="T21" fmla="*/ 32 h 45"/>
                  <a:gd name="T22" fmla="*/ 11 w 46"/>
                  <a:gd name="T23"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5">
                    <a:moveTo>
                      <a:pt x="11" y="40"/>
                    </a:moveTo>
                    <a:cubicBezTo>
                      <a:pt x="11" y="40"/>
                      <a:pt x="7" y="45"/>
                      <a:pt x="13" y="45"/>
                    </a:cubicBezTo>
                    <a:cubicBezTo>
                      <a:pt x="13" y="45"/>
                      <a:pt x="18" y="44"/>
                      <a:pt x="26" y="36"/>
                    </a:cubicBezTo>
                    <a:cubicBezTo>
                      <a:pt x="26" y="36"/>
                      <a:pt x="38" y="36"/>
                      <a:pt x="41" y="29"/>
                    </a:cubicBezTo>
                    <a:cubicBezTo>
                      <a:pt x="41" y="29"/>
                      <a:pt x="46" y="22"/>
                      <a:pt x="39" y="19"/>
                    </a:cubicBezTo>
                    <a:cubicBezTo>
                      <a:pt x="15" y="3"/>
                      <a:pt x="15" y="3"/>
                      <a:pt x="15" y="3"/>
                    </a:cubicBezTo>
                    <a:cubicBezTo>
                      <a:pt x="15" y="3"/>
                      <a:pt x="6" y="0"/>
                      <a:pt x="3" y="2"/>
                    </a:cubicBezTo>
                    <a:cubicBezTo>
                      <a:pt x="3" y="2"/>
                      <a:pt x="0" y="6"/>
                      <a:pt x="3" y="8"/>
                    </a:cubicBezTo>
                    <a:cubicBezTo>
                      <a:pt x="3" y="8"/>
                      <a:pt x="4" y="10"/>
                      <a:pt x="4" y="13"/>
                    </a:cubicBezTo>
                    <a:cubicBezTo>
                      <a:pt x="4" y="13"/>
                      <a:pt x="5" y="16"/>
                      <a:pt x="9" y="19"/>
                    </a:cubicBezTo>
                    <a:cubicBezTo>
                      <a:pt x="9" y="19"/>
                      <a:pt x="13" y="28"/>
                      <a:pt x="13" y="32"/>
                    </a:cubicBezTo>
                    <a:cubicBezTo>
                      <a:pt x="13" y="32"/>
                      <a:pt x="12" y="39"/>
                      <a:pt x="1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8"/>
              <p:cNvSpPr/>
              <p:nvPr/>
            </p:nvSpPr>
            <p:spPr bwMode="auto">
              <a:xfrm>
                <a:off x="2870200" y="403225"/>
                <a:ext cx="250825" cy="146050"/>
              </a:xfrm>
              <a:custGeom>
                <a:avLst/>
                <a:gdLst>
                  <a:gd name="T0" fmla="*/ 72 w 76"/>
                  <a:gd name="T1" fmla="*/ 1 h 44"/>
                  <a:gd name="T2" fmla="*/ 75 w 76"/>
                  <a:gd name="T3" fmla="*/ 7 h 44"/>
                  <a:gd name="T4" fmla="*/ 65 w 76"/>
                  <a:gd name="T5" fmla="*/ 11 h 44"/>
                  <a:gd name="T6" fmla="*/ 53 w 76"/>
                  <a:gd name="T7" fmla="*/ 20 h 44"/>
                  <a:gd name="T8" fmla="*/ 39 w 76"/>
                  <a:gd name="T9" fmla="*/ 35 h 44"/>
                  <a:gd name="T10" fmla="*/ 14 w 76"/>
                  <a:gd name="T11" fmla="*/ 38 h 44"/>
                  <a:gd name="T12" fmla="*/ 4 w 76"/>
                  <a:gd name="T13" fmla="*/ 26 h 44"/>
                  <a:gd name="T14" fmla="*/ 17 w 76"/>
                  <a:gd name="T15" fmla="*/ 19 h 44"/>
                  <a:gd name="T16" fmla="*/ 61 w 76"/>
                  <a:gd name="T17" fmla="*/ 4 h 44"/>
                  <a:gd name="T18" fmla="*/ 72 w 7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4">
                    <a:moveTo>
                      <a:pt x="72" y="1"/>
                    </a:moveTo>
                    <a:cubicBezTo>
                      <a:pt x="72" y="1"/>
                      <a:pt x="76" y="0"/>
                      <a:pt x="75" y="7"/>
                    </a:cubicBezTo>
                    <a:cubicBezTo>
                      <a:pt x="75" y="7"/>
                      <a:pt x="72" y="11"/>
                      <a:pt x="65" y="11"/>
                    </a:cubicBezTo>
                    <a:cubicBezTo>
                      <a:pt x="65" y="11"/>
                      <a:pt x="59" y="13"/>
                      <a:pt x="53" y="20"/>
                    </a:cubicBezTo>
                    <a:cubicBezTo>
                      <a:pt x="53" y="20"/>
                      <a:pt x="44" y="30"/>
                      <a:pt x="39" y="35"/>
                    </a:cubicBezTo>
                    <a:cubicBezTo>
                      <a:pt x="39" y="35"/>
                      <a:pt x="30" y="44"/>
                      <a:pt x="14" y="38"/>
                    </a:cubicBezTo>
                    <a:cubicBezTo>
                      <a:pt x="14" y="38"/>
                      <a:pt x="0" y="33"/>
                      <a:pt x="4" y="26"/>
                    </a:cubicBezTo>
                    <a:cubicBezTo>
                      <a:pt x="4" y="26"/>
                      <a:pt x="4" y="23"/>
                      <a:pt x="17" y="19"/>
                    </a:cubicBezTo>
                    <a:cubicBezTo>
                      <a:pt x="61" y="4"/>
                      <a:pt x="61" y="4"/>
                      <a:pt x="61" y="4"/>
                    </a:cubicBezTo>
                    <a:lnTo>
                      <a:pt x="7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9"/>
              <p:cNvSpPr/>
              <p:nvPr/>
            </p:nvSpPr>
            <p:spPr bwMode="auto">
              <a:xfrm>
                <a:off x="3062288" y="708025"/>
                <a:ext cx="114300" cy="109537"/>
              </a:xfrm>
              <a:custGeom>
                <a:avLst/>
                <a:gdLst>
                  <a:gd name="T0" fmla="*/ 3 w 35"/>
                  <a:gd name="T1" fmla="*/ 3 h 33"/>
                  <a:gd name="T2" fmla="*/ 8 w 35"/>
                  <a:gd name="T3" fmla="*/ 21 h 33"/>
                  <a:gd name="T4" fmla="*/ 11 w 35"/>
                  <a:gd name="T5" fmla="*/ 26 h 33"/>
                  <a:gd name="T6" fmla="*/ 22 w 35"/>
                  <a:gd name="T7" fmla="*/ 33 h 33"/>
                  <a:gd name="T8" fmla="*/ 29 w 35"/>
                  <a:gd name="T9" fmla="*/ 13 h 33"/>
                  <a:gd name="T10" fmla="*/ 11 w 35"/>
                  <a:gd name="T11" fmla="*/ 1 h 33"/>
                  <a:gd name="T12" fmla="*/ 3 w 35"/>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35" h="33">
                    <a:moveTo>
                      <a:pt x="3" y="3"/>
                    </a:moveTo>
                    <a:cubicBezTo>
                      <a:pt x="3" y="3"/>
                      <a:pt x="0" y="15"/>
                      <a:pt x="8" y="21"/>
                    </a:cubicBezTo>
                    <a:cubicBezTo>
                      <a:pt x="8" y="21"/>
                      <a:pt x="9" y="22"/>
                      <a:pt x="11" y="26"/>
                    </a:cubicBezTo>
                    <a:cubicBezTo>
                      <a:pt x="11" y="26"/>
                      <a:pt x="15" y="33"/>
                      <a:pt x="22" y="33"/>
                    </a:cubicBezTo>
                    <a:cubicBezTo>
                      <a:pt x="22" y="33"/>
                      <a:pt x="35" y="27"/>
                      <a:pt x="29" y="13"/>
                    </a:cubicBezTo>
                    <a:cubicBezTo>
                      <a:pt x="29" y="13"/>
                      <a:pt x="21" y="1"/>
                      <a:pt x="11" y="1"/>
                    </a:cubicBezTo>
                    <a:cubicBezTo>
                      <a:pt x="11" y="1"/>
                      <a:pt x="6"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0"/>
              <p:cNvSpPr/>
              <p:nvPr/>
            </p:nvSpPr>
            <p:spPr bwMode="auto">
              <a:xfrm>
                <a:off x="2787650" y="531813"/>
                <a:ext cx="333375" cy="361950"/>
              </a:xfrm>
              <a:custGeom>
                <a:avLst/>
                <a:gdLst>
                  <a:gd name="T0" fmla="*/ 27 w 101"/>
                  <a:gd name="T1" fmla="*/ 21 h 109"/>
                  <a:gd name="T2" fmla="*/ 35 w 101"/>
                  <a:gd name="T3" fmla="*/ 26 h 109"/>
                  <a:gd name="T4" fmla="*/ 41 w 101"/>
                  <a:gd name="T5" fmla="*/ 27 h 109"/>
                  <a:gd name="T6" fmla="*/ 64 w 101"/>
                  <a:gd name="T7" fmla="*/ 12 h 109"/>
                  <a:gd name="T8" fmla="*/ 69 w 101"/>
                  <a:gd name="T9" fmla="*/ 10 h 109"/>
                  <a:gd name="T10" fmla="*/ 98 w 101"/>
                  <a:gd name="T11" fmla="*/ 9 h 109"/>
                  <a:gd name="T12" fmla="*/ 94 w 101"/>
                  <a:gd name="T13" fmla="*/ 14 h 109"/>
                  <a:gd name="T14" fmla="*/ 74 w 101"/>
                  <a:gd name="T15" fmla="*/ 32 h 109"/>
                  <a:gd name="T16" fmla="*/ 68 w 101"/>
                  <a:gd name="T17" fmla="*/ 37 h 109"/>
                  <a:gd name="T18" fmla="*/ 68 w 101"/>
                  <a:gd name="T19" fmla="*/ 41 h 109"/>
                  <a:gd name="T20" fmla="*/ 74 w 101"/>
                  <a:gd name="T21" fmla="*/ 38 h 109"/>
                  <a:gd name="T22" fmla="*/ 87 w 101"/>
                  <a:gd name="T23" fmla="*/ 40 h 109"/>
                  <a:gd name="T24" fmla="*/ 77 w 101"/>
                  <a:gd name="T25" fmla="*/ 50 h 109"/>
                  <a:gd name="T26" fmla="*/ 63 w 101"/>
                  <a:gd name="T27" fmla="*/ 57 h 109"/>
                  <a:gd name="T28" fmla="*/ 61 w 101"/>
                  <a:gd name="T29" fmla="*/ 67 h 109"/>
                  <a:gd name="T30" fmla="*/ 65 w 101"/>
                  <a:gd name="T31" fmla="*/ 81 h 109"/>
                  <a:gd name="T32" fmla="*/ 69 w 101"/>
                  <a:gd name="T33" fmla="*/ 102 h 109"/>
                  <a:gd name="T34" fmla="*/ 63 w 101"/>
                  <a:gd name="T35" fmla="*/ 107 h 109"/>
                  <a:gd name="T36" fmla="*/ 60 w 101"/>
                  <a:gd name="T37" fmla="*/ 103 h 109"/>
                  <a:gd name="T38" fmla="*/ 48 w 101"/>
                  <a:gd name="T39" fmla="*/ 94 h 109"/>
                  <a:gd name="T40" fmla="*/ 49 w 101"/>
                  <a:gd name="T41" fmla="*/ 89 h 109"/>
                  <a:gd name="T42" fmla="*/ 54 w 101"/>
                  <a:gd name="T43" fmla="*/ 86 h 109"/>
                  <a:gd name="T44" fmla="*/ 55 w 101"/>
                  <a:gd name="T45" fmla="*/ 81 h 109"/>
                  <a:gd name="T46" fmla="*/ 54 w 101"/>
                  <a:gd name="T47" fmla="*/ 71 h 109"/>
                  <a:gd name="T48" fmla="*/ 42 w 101"/>
                  <a:gd name="T49" fmla="*/ 82 h 109"/>
                  <a:gd name="T50" fmla="*/ 20 w 101"/>
                  <a:gd name="T51" fmla="*/ 103 h 109"/>
                  <a:gd name="T52" fmla="*/ 8 w 101"/>
                  <a:gd name="T53" fmla="*/ 102 h 109"/>
                  <a:gd name="T54" fmla="*/ 5 w 101"/>
                  <a:gd name="T55" fmla="*/ 86 h 109"/>
                  <a:gd name="T56" fmla="*/ 13 w 101"/>
                  <a:gd name="T57" fmla="*/ 87 h 109"/>
                  <a:gd name="T58" fmla="*/ 54 w 101"/>
                  <a:gd name="T59" fmla="*/ 62 h 109"/>
                  <a:gd name="T60" fmla="*/ 54 w 101"/>
                  <a:gd name="T61" fmla="*/ 58 h 109"/>
                  <a:gd name="T62" fmla="*/ 52 w 101"/>
                  <a:gd name="T63" fmla="*/ 50 h 109"/>
                  <a:gd name="T64" fmla="*/ 52 w 101"/>
                  <a:gd name="T65" fmla="*/ 41 h 109"/>
                  <a:gd name="T66" fmla="*/ 45 w 101"/>
                  <a:gd name="T67" fmla="*/ 43 h 109"/>
                  <a:gd name="T68" fmla="*/ 46 w 101"/>
                  <a:gd name="T69" fmla="*/ 53 h 109"/>
                  <a:gd name="T70" fmla="*/ 30 w 101"/>
                  <a:gd name="T71" fmla="*/ 66 h 109"/>
                  <a:gd name="T72" fmla="*/ 24 w 101"/>
                  <a:gd name="T73" fmla="*/ 40 h 109"/>
                  <a:gd name="T74" fmla="*/ 27 w 101"/>
                  <a:gd name="T75"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9">
                    <a:moveTo>
                      <a:pt x="27" y="21"/>
                    </a:moveTo>
                    <a:cubicBezTo>
                      <a:pt x="27" y="21"/>
                      <a:pt x="32" y="19"/>
                      <a:pt x="35" y="26"/>
                    </a:cubicBezTo>
                    <a:cubicBezTo>
                      <a:pt x="35" y="26"/>
                      <a:pt x="37" y="29"/>
                      <a:pt x="41" y="27"/>
                    </a:cubicBezTo>
                    <a:cubicBezTo>
                      <a:pt x="64" y="12"/>
                      <a:pt x="64" y="12"/>
                      <a:pt x="64" y="12"/>
                    </a:cubicBezTo>
                    <a:cubicBezTo>
                      <a:pt x="64" y="12"/>
                      <a:pt x="68" y="11"/>
                      <a:pt x="69" y="10"/>
                    </a:cubicBezTo>
                    <a:cubicBezTo>
                      <a:pt x="69" y="10"/>
                      <a:pt x="82" y="0"/>
                      <a:pt x="98" y="9"/>
                    </a:cubicBezTo>
                    <a:cubicBezTo>
                      <a:pt x="98" y="9"/>
                      <a:pt x="101" y="10"/>
                      <a:pt x="94" y="14"/>
                    </a:cubicBezTo>
                    <a:cubicBezTo>
                      <a:pt x="74" y="32"/>
                      <a:pt x="74" y="32"/>
                      <a:pt x="74" y="32"/>
                    </a:cubicBezTo>
                    <a:cubicBezTo>
                      <a:pt x="68" y="37"/>
                      <a:pt x="68" y="37"/>
                      <a:pt x="68" y="37"/>
                    </a:cubicBezTo>
                    <a:cubicBezTo>
                      <a:pt x="68" y="37"/>
                      <a:pt x="63" y="40"/>
                      <a:pt x="68" y="41"/>
                    </a:cubicBezTo>
                    <a:cubicBezTo>
                      <a:pt x="74" y="38"/>
                      <a:pt x="74" y="38"/>
                      <a:pt x="74" y="38"/>
                    </a:cubicBezTo>
                    <a:cubicBezTo>
                      <a:pt x="74" y="38"/>
                      <a:pt x="86" y="34"/>
                      <a:pt x="87" y="40"/>
                    </a:cubicBezTo>
                    <a:cubicBezTo>
                      <a:pt x="87" y="40"/>
                      <a:pt x="89" y="44"/>
                      <a:pt x="77" y="50"/>
                    </a:cubicBezTo>
                    <a:cubicBezTo>
                      <a:pt x="77" y="50"/>
                      <a:pt x="68" y="57"/>
                      <a:pt x="63" y="57"/>
                    </a:cubicBezTo>
                    <a:cubicBezTo>
                      <a:pt x="63" y="57"/>
                      <a:pt x="60" y="60"/>
                      <a:pt x="61" y="67"/>
                    </a:cubicBezTo>
                    <a:cubicBezTo>
                      <a:pt x="61" y="67"/>
                      <a:pt x="63" y="76"/>
                      <a:pt x="65" y="81"/>
                    </a:cubicBezTo>
                    <a:cubicBezTo>
                      <a:pt x="69" y="102"/>
                      <a:pt x="69" y="102"/>
                      <a:pt x="69" y="102"/>
                    </a:cubicBezTo>
                    <a:cubicBezTo>
                      <a:pt x="69" y="102"/>
                      <a:pt x="71" y="109"/>
                      <a:pt x="63" y="107"/>
                    </a:cubicBezTo>
                    <a:cubicBezTo>
                      <a:pt x="63" y="107"/>
                      <a:pt x="60" y="107"/>
                      <a:pt x="60" y="103"/>
                    </a:cubicBezTo>
                    <a:cubicBezTo>
                      <a:pt x="60" y="103"/>
                      <a:pt x="60" y="94"/>
                      <a:pt x="48" y="94"/>
                    </a:cubicBezTo>
                    <a:cubicBezTo>
                      <a:pt x="48" y="94"/>
                      <a:pt x="46" y="91"/>
                      <a:pt x="49" y="89"/>
                    </a:cubicBezTo>
                    <a:cubicBezTo>
                      <a:pt x="49" y="89"/>
                      <a:pt x="51" y="86"/>
                      <a:pt x="54" y="86"/>
                    </a:cubicBezTo>
                    <a:cubicBezTo>
                      <a:pt x="54" y="86"/>
                      <a:pt x="55" y="85"/>
                      <a:pt x="55" y="81"/>
                    </a:cubicBezTo>
                    <a:cubicBezTo>
                      <a:pt x="54" y="71"/>
                      <a:pt x="54" y="71"/>
                      <a:pt x="54" y="71"/>
                    </a:cubicBezTo>
                    <a:cubicBezTo>
                      <a:pt x="54" y="71"/>
                      <a:pt x="48" y="76"/>
                      <a:pt x="42" y="82"/>
                    </a:cubicBezTo>
                    <a:cubicBezTo>
                      <a:pt x="20" y="103"/>
                      <a:pt x="20" y="103"/>
                      <a:pt x="20" y="103"/>
                    </a:cubicBezTo>
                    <a:cubicBezTo>
                      <a:pt x="20" y="103"/>
                      <a:pt x="15" y="109"/>
                      <a:pt x="8" y="102"/>
                    </a:cubicBezTo>
                    <a:cubicBezTo>
                      <a:pt x="8" y="102"/>
                      <a:pt x="0" y="91"/>
                      <a:pt x="5" y="86"/>
                    </a:cubicBezTo>
                    <a:cubicBezTo>
                      <a:pt x="5" y="86"/>
                      <a:pt x="8" y="84"/>
                      <a:pt x="13" y="87"/>
                    </a:cubicBezTo>
                    <a:cubicBezTo>
                      <a:pt x="54" y="62"/>
                      <a:pt x="54" y="62"/>
                      <a:pt x="54" y="62"/>
                    </a:cubicBezTo>
                    <a:cubicBezTo>
                      <a:pt x="54" y="58"/>
                      <a:pt x="54" y="58"/>
                      <a:pt x="54" y="58"/>
                    </a:cubicBezTo>
                    <a:cubicBezTo>
                      <a:pt x="54" y="58"/>
                      <a:pt x="46" y="57"/>
                      <a:pt x="52" y="50"/>
                    </a:cubicBezTo>
                    <a:cubicBezTo>
                      <a:pt x="52" y="50"/>
                      <a:pt x="56" y="41"/>
                      <a:pt x="52" y="41"/>
                    </a:cubicBezTo>
                    <a:cubicBezTo>
                      <a:pt x="52" y="41"/>
                      <a:pt x="45" y="39"/>
                      <a:pt x="45" y="43"/>
                    </a:cubicBezTo>
                    <a:cubicBezTo>
                      <a:pt x="46" y="53"/>
                      <a:pt x="46" y="53"/>
                      <a:pt x="46" y="53"/>
                    </a:cubicBezTo>
                    <a:cubicBezTo>
                      <a:pt x="46" y="53"/>
                      <a:pt x="37" y="79"/>
                      <a:pt x="30" y="66"/>
                    </a:cubicBezTo>
                    <a:cubicBezTo>
                      <a:pt x="30" y="66"/>
                      <a:pt x="21" y="57"/>
                      <a:pt x="24" y="40"/>
                    </a:cubicBezTo>
                    <a:cubicBezTo>
                      <a:pt x="24" y="40"/>
                      <a:pt x="28" y="33"/>
                      <a:pt x="2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1"/>
              <p:cNvSpPr/>
              <p:nvPr/>
            </p:nvSpPr>
            <p:spPr bwMode="auto">
              <a:xfrm>
                <a:off x="3646488" y="674688"/>
                <a:ext cx="128587" cy="133350"/>
              </a:xfrm>
              <a:custGeom>
                <a:avLst/>
                <a:gdLst>
                  <a:gd name="T0" fmla="*/ 6 w 39"/>
                  <a:gd name="T1" fmla="*/ 0 h 40"/>
                  <a:gd name="T2" fmla="*/ 12 w 39"/>
                  <a:gd name="T3" fmla="*/ 28 h 40"/>
                  <a:gd name="T4" fmla="*/ 11 w 39"/>
                  <a:gd name="T5" fmla="*/ 34 h 40"/>
                  <a:gd name="T6" fmla="*/ 25 w 39"/>
                  <a:gd name="T7" fmla="*/ 34 h 40"/>
                  <a:gd name="T8" fmla="*/ 31 w 39"/>
                  <a:gd name="T9" fmla="*/ 20 h 40"/>
                  <a:gd name="T10" fmla="*/ 6 w 39"/>
                  <a:gd name="T11" fmla="*/ 0 h 40"/>
                </a:gdLst>
                <a:ahLst/>
                <a:cxnLst>
                  <a:cxn ang="0">
                    <a:pos x="T0" y="T1"/>
                  </a:cxn>
                  <a:cxn ang="0">
                    <a:pos x="T2" y="T3"/>
                  </a:cxn>
                  <a:cxn ang="0">
                    <a:pos x="T4" y="T5"/>
                  </a:cxn>
                  <a:cxn ang="0">
                    <a:pos x="T6" y="T7"/>
                  </a:cxn>
                  <a:cxn ang="0">
                    <a:pos x="T8" y="T9"/>
                  </a:cxn>
                  <a:cxn ang="0">
                    <a:pos x="T10" y="T11"/>
                  </a:cxn>
                </a:cxnLst>
                <a:rect l="0" t="0" r="r" b="b"/>
                <a:pathLst>
                  <a:path w="39" h="40">
                    <a:moveTo>
                      <a:pt x="6" y="0"/>
                    </a:moveTo>
                    <a:cubicBezTo>
                      <a:pt x="6" y="0"/>
                      <a:pt x="0" y="10"/>
                      <a:pt x="12" y="28"/>
                    </a:cubicBezTo>
                    <a:cubicBezTo>
                      <a:pt x="12" y="28"/>
                      <a:pt x="15" y="30"/>
                      <a:pt x="11" y="34"/>
                    </a:cubicBezTo>
                    <a:cubicBezTo>
                      <a:pt x="11" y="34"/>
                      <a:pt x="11" y="40"/>
                      <a:pt x="25" y="34"/>
                    </a:cubicBezTo>
                    <a:cubicBezTo>
                      <a:pt x="25" y="34"/>
                      <a:pt x="39" y="32"/>
                      <a:pt x="31" y="20"/>
                    </a:cubicBezTo>
                    <a:cubicBezTo>
                      <a:pt x="31" y="20"/>
                      <a:pt x="18" y="4"/>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2"/>
              <p:cNvSpPr/>
              <p:nvPr/>
            </p:nvSpPr>
            <p:spPr bwMode="auto">
              <a:xfrm>
                <a:off x="3267075" y="328613"/>
                <a:ext cx="455612" cy="485775"/>
              </a:xfrm>
              <a:custGeom>
                <a:avLst/>
                <a:gdLst>
                  <a:gd name="T0" fmla="*/ 98 w 138"/>
                  <a:gd name="T1" fmla="*/ 64 h 146"/>
                  <a:gd name="T2" fmla="*/ 97 w 138"/>
                  <a:gd name="T3" fmla="*/ 26 h 146"/>
                  <a:gd name="T4" fmla="*/ 96 w 138"/>
                  <a:gd name="T5" fmla="*/ 11 h 146"/>
                  <a:gd name="T6" fmla="*/ 89 w 138"/>
                  <a:gd name="T7" fmla="*/ 9 h 146"/>
                  <a:gd name="T8" fmla="*/ 73 w 138"/>
                  <a:gd name="T9" fmla="*/ 1 h 146"/>
                  <a:gd name="T10" fmla="*/ 70 w 138"/>
                  <a:gd name="T11" fmla="*/ 13 h 146"/>
                  <a:gd name="T12" fmla="*/ 79 w 138"/>
                  <a:gd name="T13" fmla="*/ 33 h 146"/>
                  <a:gd name="T14" fmla="*/ 79 w 138"/>
                  <a:gd name="T15" fmla="*/ 70 h 146"/>
                  <a:gd name="T16" fmla="*/ 69 w 138"/>
                  <a:gd name="T17" fmla="*/ 80 h 146"/>
                  <a:gd name="T18" fmla="*/ 44 w 138"/>
                  <a:gd name="T19" fmla="*/ 90 h 146"/>
                  <a:gd name="T20" fmla="*/ 33 w 138"/>
                  <a:gd name="T21" fmla="*/ 97 h 146"/>
                  <a:gd name="T22" fmla="*/ 10 w 138"/>
                  <a:gd name="T23" fmla="*/ 104 h 146"/>
                  <a:gd name="T24" fmla="*/ 3 w 138"/>
                  <a:gd name="T25" fmla="*/ 97 h 146"/>
                  <a:gd name="T26" fmla="*/ 2 w 138"/>
                  <a:gd name="T27" fmla="*/ 103 h 146"/>
                  <a:gd name="T28" fmla="*/ 15 w 138"/>
                  <a:gd name="T29" fmla="*/ 122 h 146"/>
                  <a:gd name="T30" fmla="*/ 49 w 138"/>
                  <a:gd name="T31" fmla="*/ 104 h 146"/>
                  <a:gd name="T32" fmla="*/ 62 w 138"/>
                  <a:gd name="T33" fmla="*/ 99 h 146"/>
                  <a:gd name="T34" fmla="*/ 74 w 138"/>
                  <a:gd name="T35" fmla="*/ 96 h 146"/>
                  <a:gd name="T36" fmla="*/ 38 w 138"/>
                  <a:gd name="T37" fmla="*/ 134 h 146"/>
                  <a:gd name="T38" fmla="*/ 35 w 138"/>
                  <a:gd name="T39" fmla="*/ 137 h 146"/>
                  <a:gd name="T40" fmla="*/ 33 w 138"/>
                  <a:gd name="T41" fmla="*/ 140 h 146"/>
                  <a:gd name="T42" fmla="*/ 36 w 138"/>
                  <a:gd name="T43" fmla="*/ 143 h 146"/>
                  <a:gd name="T44" fmla="*/ 91 w 138"/>
                  <a:gd name="T45" fmla="*/ 111 h 146"/>
                  <a:gd name="T46" fmla="*/ 97 w 138"/>
                  <a:gd name="T47" fmla="*/ 81 h 146"/>
                  <a:gd name="T48" fmla="*/ 120 w 138"/>
                  <a:gd name="T49" fmla="*/ 63 h 146"/>
                  <a:gd name="T50" fmla="*/ 134 w 138"/>
                  <a:gd name="T51" fmla="*/ 44 h 146"/>
                  <a:gd name="T52" fmla="*/ 118 w 138"/>
                  <a:gd name="T53" fmla="*/ 47 h 146"/>
                  <a:gd name="T54" fmla="*/ 98 w 138"/>
                  <a:gd name="T55"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46">
                    <a:moveTo>
                      <a:pt x="98" y="64"/>
                    </a:moveTo>
                    <a:cubicBezTo>
                      <a:pt x="97" y="26"/>
                      <a:pt x="97" y="26"/>
                      <a:pt x="97" y="26"/>
                    </a:cubicBezTo>
                    <a:cubicBezTo>
                      <a:pt x="97" y="26"/>
                      <a:pt x="103" y="16"/>
                      <a:pt x="96" y="11"/>
                    </a:cubicBezTo>
                    <a:cubicBezTo>
                      <a:pt x="89" y="9"/>
                      <a:pt x="89" y="9"/>
                      <a:pt x="89" y="9"/>
                    </a:cubicBezTo>
                    <a:cubicBezTo>
                      <a:pt x="89" y="9"/>
                      <a:pt x="85" y="0"/>
                      <a:pt x="73" y="1"/>
                    </a:cubicBezTo>
                    <a:cubicBezTo>
                      <a:pt x="73" y="1"/>
                      <a:pt x="67" y="0"/>
                      <a:pt x="70" y="13"/>
                    </a:cubicBezTo>
                    <a:cubicBezTo>
                      <a:pt x="70" y="13"/>
                      <a:pt x="76" y="30"/>
                      <a:pt x="79" y="33"/>
                    </a:cubicBezTo>
                    <a:cubicBezTo>
                      <a:pt x="79" y="70"/>
                      <a:pt x="79" y="70"/>
                      <a:pt x="79" y="70"/>
                    </a:cubicBezTo>
                    <a:cubicBezTo>
                      <a:pt x="79" y="70"/>
                      <a:pt x="77" y="78"/>
                      <a:pt x="69" y="80"/>
                    </a:cubicBezTo>
                    <a:cubicBezTo>
                      <a:pt x="44" y="90"/>
                      <a:pt x="44" y="90"/>
                      <a:pt x="44" y="90"/>
                    </a:cubicBezTo>
                    <a:cubicBezTo>
                      <a:pt x="44" y="90"/>
                      <a:pt x="40" y="91"/>
                      <a:pt x="33" y="97"/>
                    </a:cubicBezTo>
                    <a:cubicBezTo>
                      <a:pt x="33" y="97"/>
                      <a:pt x="17" y="104"/>
                      <a:pt x="10" y="104"/>
                    </a:cubicBezTo>
                    <a:cubicBezTo>
                      <a:pt x="10" y="104"/>
                      <a:pt x="4" y="99"/>
                      <a:pt x="3" y="97"/>
                    </a:cubicBezTo>
                    <a:cubicBezTo>
                      <a:pt x="3" y="97"/>
                      <a:pt x="2" y="96"/>
                      <a:pt x="2" y="103"/>
                    </a:cubicBezTo>
                    <a:cubicBezTo>
                      <a:pt x="2" y="103"/>
                      <a:pt x="0" y="125"/>
                      <a:pt x="15" y="122"/>
                    </a:cubicBezTo>
                    <a:cubicBezTo>
                      <a:pt x="15" y="122"/>
                      <a:pt x="28" y="123"/>
                      <a:pt x="49" y="104"/>
                    </a:cubicBezTo>
                    <a:cubicBezTo>
                      <a:pt x="49" y="104"/>
                      <a:pt x="53" y="102"/>
                      <a:pt x="62" y="99"/>
                    </a:cubicBezTo>
                    <a:cubicBezTo>
                      <a:pt x="62" y="99"/>
                      <a:pt x="70" y="95"/>
                      <a:pt x="74" y="96"/>
                    </a:cubicBezTo>
                    <a:cubicBezTo>
                      <a:pt x="74" y="96"/>
                      <a:pt x="69" y="125"/>
                      <a:pt x="38" y="134"/>
                    </a:cubicBezTo>
                    <a:cubicBezTo>
                      <a:pt x="38" y="134"/>
                      <a:pt x="35" y="135"/>
                      <a:pt x="35" y="137"/>
                    </a:cubicBezTo>
                    <a:cubicBezTo>
                      <a:pt x="35" y="137"/>
                      <a:pt x="34" y="138"/>
                      <a:pt x="33" y="140"/>
                    </a:cubicBezTo>
                    <a:cubicBezTo>
                      <a:pt x="33" y="140"/>
                      <a:pt x="29" y="143"/>
                      <a:pt x="36" y="143"/>
                    </a:cubicBezTo>
                    <a:cubicBezTo>
                      <a:pt x="36" y="143"/>
                      <a:pt x="65" y="146"/>
                      <a:pt x="91" y="111"/>
                    </a:cubicBezTo>
                    <a:cubicBezTo>
                      <a:pt x="91" y="111"/>
                      <a:pt x="96" y="102"/>
                      <a:pt x="97" y="81"/>
                    </a:cubicBezTo>
                    <a:cubicBezTo>
                      <a:pt x="120" y="63"/>
                      <a:pt x="120" y="63"/>
                      <a:pt x="120" y="63"/>
                    </a:cubicBezTo>
                    <a:cubicBezTo>
                      <a:pt x="120" y="63"/>
                      <a:pt x="138" y="51"/>
                      <a:pt x="134" y="44"/>
                    </a:cubicBezTo>
                    <a:cubicBezTo>
                      <a:pt x="134" y="44"/>
                      <a:pt x="124" y="39"/>
                      <a:pt x="118" y="47"/>
                    </a:cubicBezTo>
                    <a:cubicBezTo>
                      <a:pt x="118" y="47"/>
                      <a:pt x="108" y="61"/>
                      <a:pt x="9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3"/>
              <p:cNvSpPr/>
              <p:nvPr/>
            </p:nvSpPr>
            <p:spPr bwMode="auto">
              <a:xfrm>
                <a:off x="3930650" y="515938"/>
                <a:ext cx="66675" cy="112712"/>
              </a:xfrm>
              <a:custGeom>
                <a:avLst/>
                <a:gdLst>
                  <a:gd name="T0" fmla="*/ 3 w 20"/>
                  <a:gd name="T1" fmla="*/ 5 h 34"/>
                  <a:gd name="T2" fmla="*/ 6 w 20"/>
                  <a:gd name="T3" fmla="*/ 2 h 34"/>
                  <a:gd name="T4" fmla="*/ 18 w 20"/>
                  <a:gd name="T5" fmla="*/ 18 h 34"/>
                  <a:gd name="T6" fmla="*/ 9 w 20"/>
                  <a:gd name="T7" fmla="*/ 31 h 34"/>
                  <a:gd name="T8" fmla="*/ 4 w 20"/>
                  <a:gd name="T9" fmla="*/ 21 h 34"/>
                  <a:gd name="T10" fmla="*/ 3 w 20"/>
                  <a:gd name="T11" fmla="*/ 5 h 34"/>
                </a:gdLst>
                <a:ahLst/>
                <a:cxnLst>
                  <a:cxn ang="0">
                    <a:pos x="T0" y="T1"/>
                  </a:cxn>
                  <a:cxn ang="0">
                    <a:pos x="T2" y="T3"/>
                  </a:cxn>
                  <a:cxn ang="0">
                    <a:pos x="T4" y="T5"/>
                  </a:cxn>
                  <a:cxn ang="0">
                    <a:pos x="T6" y="T7"/>
                  </a:cxn>
                  <a:cxn ang="0">
                    <a:pos x="T8" y="T9"/>
                  </a:cxn>
                  <a:cxn ang="0">
                    <a:pos x="T10" y="T11"/>
                  </a:cxn>
                </a:cxnLst>
                <a:rect l="0" t="0" r="r" b="b"/>
                <a:pathLst>
                  <a:path w="20" h="34">
                    <a:moveTo>
                      <a:pt x="3" y="5"/>
                    </a:moveTo>
                    <a:cubicBezTo>
                      <a:pt x="3" y="5"/>
                      <a:pt x="0" y="0"/>
                      <a:pt x="6" y="2"/>
                    </a:cubicBezTo>
                    <a:cubicBezTo>
                      <a:pt x="6" y="2"/>
                      <a:pt x="14" y="7"/>
                      <a:pt x="18" y="18"/>
                    </a:cubicBezTo>
                    <a:cubicBezTo>
                      <a:pt x="18" y="18"/>
                      <a:pt x="20" y="34"/>
                      <a:pt x="9" y="31"/>
                    </a:cubicBezTo>
                    <a:cubicBezTo>
                      <a:pt x="9" y="31"/>
                      <a:pt x="5" y="28"/>
                      <a:pt x="4" y="21"/>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4"/>
              <p:cNvSpPr/>
              <p:nvPr/>
            </p:nvSpPr>
            <p:spPr bwMode="auto">
              <a:xfrm>
                <a:off x="3906838" y="671513"/>
                <a:ext cx="331787" cy="206375"/>
              </a:xfrm>
              <a:custGeom>
                <a:avLst/>
                <a:gdLst>
                  <a:gd name="T0" fmla="*/ 63 w 100"/>
                  <a:gd name="T1" fmla="*/ 24 h 62"/>
                  <a:gd name="T2" fmla="*/ 68 w 100"/>
                  <a:gd name="T3" fmla="*/ 32 h 62"/>
                  <a:gd name="T4" fmla="*/ 68 w 100"/>
                  <a:gd name="T5" fmla="*/ 43 h 62"/>
                  <a:gd name="T6" fmla="*/ 50 w 100"/>
                  <a:gd name="T7" fmla="*/ 50 h 62"/>
                  <a:gd name="T8" fmla="*/ 43 w 100"/>
                  <a:gd name="T9" fmla="*/ 49 h 62"/>
                  <a:gd name="T10" fmla="*/ 43 w 100"/>
                  <a:gd name="T11" fmla="*/ 55 h 62"/>
                  <a:gd name="T12" fmla="*/ 49 w 100"/>
                  <a:gd name="T13" fmla="*/ 57 h 62"/>
                  <a:gd name="T14" fmla="*/ 56 w 100"/>
                  <a:gd name="T15" fmla="*/ 61 h 62"/>
                  <a:gd name="T16" fmla="*/ 65 w 100"/>
                  <a:gd name="T17" fmla="*/ 58 h 62"/>
                  <a:gd name="T18" fmla="*/ 74 w 100"/>
                  <a:gd name="T19" fmla="*/ 56 h 62"/>
                  <a:gd name="T20" fmla="*/ 80 w 100"/>
                  <a:gd name="T21" fmla="*/ 40 h 62"/>
                  <a:gd name="T22" fmla="*/ 74 w 100"/>
                  <a:gd name="T23" fmla="*/ 22 h 62"/>
                  <a:gd name="T24" fmla="*/ 81 w 100"/>
                  <a:gd name="T25" fmla="*/ 19 h 62"/>
                  <a:gd name="T26" fmla="*/ 97 w 100"/>
                  <a:gd name="T27" fmla="*/ 11 h 62"/>
                  <a:gd name="T28" fmla="*/ 90 w 100"/>
                  <a:gd name="T29" fmla="*/ 0 h 62"/>
                  <a:gd name="T30" fmla="*/ 45 w 100"/>
                  <a:gd name="T31" fmla="*/ 11 h 62"/>
                  <a:gd name="T32" fmla="*/ 11 w 100"/>
                  <a:gd name="T33" fmla="*/ 26 h 62"/>
                  <a:gd name="T34" fmla="*/ 2 w 100"/>
                  <a:gd name="T35" fmla="*/ 34 h 62"/>
                  <a:gd name="T36" fmla="*/ 8 w 100"/>
                  <a:gd name="T37" fmla="*/ 46 h 62"/>
                  <a:gd name="T38" fmla="*/ 21 w 100"/>
                  <a:gd name="T39" fmla="*/ 46 h 62"/>
                  <a:gd name="T40" fmla="*/ 44 w 100"/>
                  <a:gd name="T41" fmla="*/ 30 h 62"/>
                  <a:gd name="T42" fmla="*/ 54 w 100"/>
                  <a:gd name="T43" fmla="*/ 29 h 62"/>
                  <a:gd name="T44" fmla="*/ 60 w 100"/>
                  <a:gd name="T45" fmla="*/ 25 h 62"/>
                  <a:gd name="T46" fmla="*/ 63 w 100"/>
                  <a:gd name="T4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2">
                    <a:moveTo>
                      <a:pt x="63" y="24"/>
                    </a:moveTo>
                    <a:cubicBezTo>
                      <a:pt x="63" y="24"/>
                      <a:pt x="68" y="25"/>
                      <a:pt x="68" y="32"/>
                    </a:cubicBezTo>
                    <a:cubicBezTo>
                      <a:pt x="68" y="32"/>
                      <a:pt x="64" y="36"/>
                      <a:pt x="68" y="43"/>
                    </a:cubicBezTo>
                    <a:cubicBezTo>
                      <a:pt x="68" y="43"/>
                      <a:pt x="68" y="51"/>
                      <a:pt x="50" y="50"/>
                    </a:cubicBezTo>
                    <a:cubicBezTo>
                      <a:pt x="43" y="49"/>
                      <a:pt x="43" y="49"/>
                      <a:pt x="43" y="49"/>
                    </a:cubicBezTo>
                    <a:cubicBezTo>
                      <a:pt x="43" y="49"/>
                      <a:pt x="40" y="50"/>
                      <a:pt x="43" y="55"/>
                    </a:cubicBezTo>
                    <a:cubicBezTo>
                      <a:pt x="43" y="55"/>
                      <a:pt x="43" y="56"/>
                      <a:pt x="49" y="57"/>
                    </a:cubicBezTo>
                    <a:cubicBezTo>
                      <a:pt x="49" y="57"/>
                      <a:pt x="55" y="59"/>
                      <a:pt x="56" y="61"/>
                    </a:cubicBezTo>
                    <a:cubicBezTo>
                      <a:pt x="56" y="61"/>
                      <a:pt x="60" y="62"/>
                      <a:pt x="65" y="58"/>
                    </a:cubicBezTo>
                    <a:cubicBezTo>
                      <a:pt x="65" y="58"/>
                      <a:pt x="69" y="56"/>
                      <a:pt x="74" y="56"/>
                    </a:cubicBezTo>
                    <a:cubicBezTo>
                      <a:pt x="74" y="56"/>
                      <a:pt x="81" y="52"/>
                      <a:pt x="80" y="40"/>
                    </a:cubicBezTo>
                    <a:cubicBezTo>
                      <a:pt x="80" y="40"/>
                      <a:pt x="78" y="29"/>
                      <a:pt x="74" y="22"/>
                    </a:cubicBezTo>
                    <a:cubicBezTo>
                      <a:pt x="74" y="22"/>
                      <a:pt x="77" y="19"/>
                      <a:pt x="81" y="19"/>
                    </a:cubicBezTo>
                    <a:cubicBezTo>
                      <a:pt x="81" y="19"/>
                      <a:pt x="94" y="21"/>
                      <a:pt x="97" y="11"/>
                    </a:cubicBezTo>
                    <a:cubicBezTo>
                      <a:pt x="97" y="11"/>
                      <a:pt x="100" y="0"/>
                      <a:pt x="90" y="0"/>
                    </a:cubicBezTo>
                    <a:cubicBezTo>
                      <a:pt x="90" y="0"/>
                      <a:pt x="60" y="4"/>
                      <a:pt x="45" y="11"/>
                    </a:cubicBezTo>
                    <a:cubicBezTo>
                      <a:pt x="11" y="26"/>
                      <a:pt x="11" y="26"/>
                      <a:pt x="11" y="26"/>
                    </a:cubicBezTo>
                    <a:cubicBezTo>
                      <a:pt x="11" y="26"/>
                      <a:pt x="0" y="24"/>
                      <a:pt x="2" y="34"/>
                    </a:cubicBezTo>
                    <a:cubicBezTo>
                      <a:pt x="8" y="46"/>
                      <a:pt x="8" y="46"/>
                      <a:pt x="8" y="46"/>
                    </a:cubicBezTo>
                    <a:cubicBezTo>
                      <a:pt x="8" y="46"/>
                      <a:pt x="13" y="52"/>
                      <a:pt x="21" y="46"/>
                    </a:cubicBezTo>
                    <a:cubicBezTo>
                      <a:pt x="44" y="30"/>
                      <a:pt x="44" y="30"/>
                      <a:pt x="44" y="30"/>
                    </a:cubicBezTo>
                    <a:cubicBezTo>
                      <a:pt x="54" y="29"/>
                      <a:pt x="54" y="29"/>
                      <a:pt x="54" y="29"/>
                    </a:cubicBezTo>
                    <a:cubicBezTo>
                      <a:pt x="54" y="29"/>
                      <a:pt x="60" y="28"/>
                      <a:pt x="60" y="25"/>
                    </a:cubicBezTo>
                    <a:cubicBezTo>
                      <a:pt x="60" y="25"/>
                      <a:pt x="61" y="25"/>
                      <a:pt x="6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5"/>
              <p:cNvSpPr/>
              <p:nvPr/>
            </p:nvSpPr>
            <p:spPr bwMode="auto">
              <a:xfrm>
                <a:off x="3937000" y="369888"/>
                <a:ext cx="139700" cy="192087"/>
              </a:xfrm>
              <a:custGeom>
                <a:avLst/>
                <a:gdLst>
                  <a:gd name="T0" fmla="*/ 2 w 42"/>
                  <a:gd name="T1" fmla="*/ 11 h 58"/>
                  <a:gd name="T2" fmla="*/ 17 w 42"/>
                  <a:gd name="T3" fmla="*/ 28 h 58"/>
                  <a:gd name="T4" fmla="*/ 26 w 42"/>
                  <a:gd name="T5" fmla="*/ 54 h 58"/>
                  <a:gd name="T6" fmla="*/ 34 w 42"/>
                  <a:gd name="T7" fmla="*/ 53 h 58"/>
                  <a:gd name="T8" fmla="*/ 39 w 42"/>
                  <a:gd name="T9" fmla="*/ 46 h 58"/>
                  <a:gd name="T10" fmla="*/ 36 w 42"/>
                  <a:gd name="T11" fmla="*/ 32 h 58"/>
                  <a:gd name="T12" fmla="*/ 18 w 42"/>
                  <a:gd name="T13" fmla="*/ 14 h 58"/>
                  <a:gd name="T14" fmla="*/ 8 w 42"/>
                  <a:gd name="T15" fmla="*/ 6 h 58"/>
                  <a:gd name="T16" fmla="*/ 1 w 42"/>
                  <a:gd name="T17" fmla="*/ 5 h 58"/>
                  <a:gd name="T18" fmla="*/ 2 w 42"/>
                  <a:gd name="T19"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8">
                    <a:moveTo>
                      <a:pt x="2" y="11"/>
                    </a:moveTo>
                    <a:cubicBezTo>
                      <a:pt x="2" y="11"/>
                      <a:pt x="15" y="26"/>
                      <a:pt x="17" y="28"/>
                    </a:cubicBezTo>
                    <a:cubicBezTo>
                      <a:pt x="17" y="28"/>
                      <a:pt x="24" y="34"/>
                      <a:pt x="26" y="54"/>
                    </a:cubicBezTo>
                    <a:cubicBezTo>
                      <a:pt x="26" y="54"/>
                      <a:pt x="28" y="58"/>
                      <a:pt x="34" y="53"/>
                    </a:cubicBezTo>
                    <a:cubicBezTo>
                      <a:pt x="39" y="46"/>
                      <a:pt x="39" y="46"/>
                      <a:pt x="39" y="46"/>
                    </a:cubicBezTo>
                    <a:cubicBezTo>
                      <a:pt x="39" y="46"/>
                      <a:pt x="42" y="43"/>
                      <a:pt x="36" y="32"/>
                    </a:cubicBezTo>
                    <a:cubicBezTo>
                      <a:pt x="36" y="32"/>
                      <a:pt x="31" y="20"/>
                      <a:pt x="18" y="14"/>
                    </a:cubicBezTo>
                    <a:cubicBezTo>
                      <a:pt x="18" y="14"/>
                      <a:pt x="11" y="10"/>
                      <a:pt x="8" y="6"/>
                    </a:cubicBezTo>
                    <a:cubicBezTo>
                      <a:pt x="8" y="6"/>
                      <a:pt x="5" y="0"/>
                      <a:pt x="1" y="5"/>
                    </a:cubicBezTo>
                    <a:cubicBezTo>
                      <a:pt x="1" y="5"/>
                      <a:pt x="0" y="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6"/>
              <p:cNvSpPr>
                <a:spLocks noEditPoints="1"/>
              </p:cNvSpPr>
              <p:nvPr/>
            </p:nvSpPr>
            <p:spPr bwMode="auto">
              <a:xfrm>
                <a:off x="3957638" y="255588"/>
                <a:ext cx="392112" cy="425450"/>
              </a:xfrm>
              <a:custGeom>
                <a:avLst/>
                <a:gdLst>
                  <a:gd name="T0" fmla="*/ 115 w 119"/>
                  <a:gd name="T1" fmla="*/ 38 h 128"/>
                  <a:gd name="T2" fmla="*/ 110 w 119"/>
                  <a:gd name="T3" fmla="*/ 30 h 128"/>
                  <a:gd name="T4" fmla="*/ 105 w 119"/>
                  <a:gd name="T5" fmla="*/ 28 h 128"/>
                  <a:gd name="T6" fmla="*/ 99 w 119"/>
                  <a:gd name="T7" fmla="*/ 29 h 128"/>
                  <a:gd name="T8" fmla="*/ 78 w 119"/>
                  <a:gd name="T9" fmla="*/ 36 h 128"/>
                  <a:gd name="T10" fmla="*/ 73 w 119"/>
                  <a:gd name="T11" fmla="*/ 31 h 128"/>
                  <a:gd name="T12" fmla="*/ 83 w 119"/>
                  <a:gd name="T13" fmla="*/ 8 h 128"/>
                  <a:gd name="T14" fmla="*/ 77 w 119"/>
                  <a:gd name="T15" fmla="*/ 1 h 128"/>
                  <a:gd name="T16" fmla="*/ 74 w 119"/>
                  <a:gd name="T17" fmla="*/ 4 h 128"/>
                  <a:gd name="T18" fmla="*/ 65 w 119"/>
                  <a:gd name="T19" fmla="*/ 26 h 128"/>
                  <a:gd name="T20" fmla="*/ 54 w 119"/>
                  <a:gd name="T21" fmla="*/ 31 h 128"/>
                  <a:gd name="T22" fmla="*/ 45 w 119"/>
                  <a:gd name="T23" fmla="*/ 31 h 128"/>
                  <a:gd name="T24" fmla="*/ 42 w 119"/>
                  <a:gd name="T25" fmla="*/ 35 h 128"/>
                  <a:gd name="T26" fmla="*/ 53 w 119"/>
                  <a:gd name="T27" fmla="*/ 39 h 128"/>
                  <a:gd name="T28" fmla="*/ 50 w 119"/>
                  <a:gd name="T29" fmla="*/ 46 h 128"/>
                  <a:gd name="T30" fmla="*/ 49 w 119"/>
                  <a:gd name="T31" fmla="*/ 51 h 128"/>
                  <a:gd name="T32" fmla="*/ 56 w 119"/>
                  <a:gd name="T33" fmla="*/ 48 h 128"/>
                  <a:gd name="T34" fmla="*/ 56 w 119"/>
                  <a:gd name="T35" fmla="*/ 54 h 128"/>
                  <a:gd name="T36" fmla="*/ 52 w 119"/>
                  <a:gd name="T37" fmla="*/ 60 h 128"/>
                  <a:gd name="T38" fmla="*/ 42 w 119"/>
                  <a:gd name="T39" fmla="*/ 61 h 128"/>
                  <a:gd name="T40" fmla="*/ 46 w 119"/>
                  <a:gd name="T41" fmla="*/ 65 h 128"/>
                  <a:gd name="T42" fmla="*/ 37 w 119"/>
                  <a:gd name="T43" fmla="*/ 78 h 128"/>
                  <a:gd name="T44" fmla="*/ 38 w 119"/>
                  <a:gd name="T45" fmla="*/ 82 h 128"/>
                  <a:gd name="T46" fmla="*/ 43 w 119"/>
                  <a:gd name="T47" fmla="*/ 80 h 128"/>
                  <a:gd name="T48" fmla="*/ 51 w 119"/>
                  <a:gd name="T49" fmla="*/ 70 h 128"/>
                  <a:gd name="T50" fmla="*/ 62 w 119"/>
                  <a:gd name="T51" fmla="*/ 76 h 128"/>
                  <a:gd name="T52" fmla="*/ 61 w 119"/>
                  <a:gd name="T53" fmla="*/ 85 h 128"/>
                  <a:gd name="T54" fmla="*/ 69 w 119"/>
                  <a:gd name="T55" fmla="*/ 81 h 128"/>
                  <a:gd name="T56" fmla="*/ 76 w 119"/>
                  <a:gd name="T57" fmla="*/ 82 h 128"/>
                  <a:gd name="T58" fmla="*/ 66 w 119"/>
                  <a:gd name="T59" fmla="*/ 88 h 128"/>
                  <a:gd name="T60" fmla="*/ 21 w 119"/>
                  <a:gd name="T61" fmla="*/ 111 h 128"/>
                  <a:gd name="T62" fmla="*/ 5 w 119"/>
                  <a:gd name="T63" fmla="*/ 120 h 128"/>
                  <a:gd name="T64" fmla="*/ 8 w 119"/>
                  <a:gd name="T65" fmla="*/ 126 h 128"/>
                  <a:gd name="T66" fmla="*/ 52 w 119"/>
                  <a:gd name="T67" fmla="*/ 109 h 128"/>
                  <a:gd name="T68" fmla="*/ 75 w 119"/>
                  <a:gd name="T69" fmla="*/ 91 h 128"/>
                  <a:gd name="T70" fmla="*/ 82 w 119"/>
                  <a:gd name="T71" fmla="*/ 87 h 128"/>
                  <a:gd name="T72" fmla="*/ 81 w 119"/>
                  <a:gd name="T73" fmla="*/ 93 h 128"/>
                  <a:gd name="T74" fmla="*/ 79 w 119"/>
                  <a:gd name="T75" fmla="*/ 96 h 128"/>
                  <a:gd name="T76" fmla="*/ 69 w 119"/>
                  <a:gd name="T77" fmla="*/ 108 h 128"/>
                  <a:gd name="T78" fmla="*/ 60 w 119"/>
                  <a:gd name="T79" fmla="*/ 118 h 128"/>
                  <a:gd name="T80" fmla="*/ 67 w 119"/>
                  <a:gd name="T81" fmla="*/ 116 h 128"/>
                  <a:gd name="T82" fmla="*/ 79 w 119"/>
                  <a:gd name="T83" fmla="*/ 111 h 128"/>
                  <a:gd name="T84" fmla="*/ 86 w 119"/>
                  <a:gd name="T85" fmla="*/ 106 h 128"/>
                  <a:gd name="T86" fmla="*/ 101 w 119"/>
                  <a:gd name="T87" fmla="*/ 80 h 128"/>
                  <a:gd name="T88" fmla="*/ 87 w 119"/>
                  <a:gd name="T89" fmla="*/ 79 h 128"/>
                  <a:gd name="T90" fmla="*/ 88 w 119"/>
                  <a:gd name="T91" fmla="*/ 75 h 128"/>
                  <a:gd name="T92" fmla="*/ 115 w 119"/>
                  <a:gd name="T93" fmla="*/ 38 h 128"/>
                  <a:gd name="T94" fmla="*/ 86 w 119"/>
                  <a:gd name="T95" fmla="*/ 60 h 128"/>
                  <a:gd name="T96" fmla="*/ 80 w 119"/>
                  <a:gd name="T97" fmla="*/ 70 h 128"/>
                  <a:gd name="T98" fmla="*/ 75 w 119"/>
                  <a:gd name="T99" fmla="*/ 67 h 128"/>
                  <a:gd name="T100" fmla="*/ 71 w 119"/>
                  <a:gd name="T101" fmla="*/ 56 h 128"/>
                  <a:gd name="T102" fmla="*/ 67 w 119"/>
                  <a:gd name="T103" fmla="*/ 60 h 128"/>
                  <a:gd name="T104" fmla="*/ 67 w 119"/>
                  <a:gd name="T105" fmla="*/ 66 h 128"/>
                  <a:gd name="T106" fmla="*/ 60 w 119"/>
                  <a:gd name="T107" fmla="*/ 64 h 128"/>
                  <a:gd name="T108" fmla="*/ 65 w 119"/>
                  <a:gd name="T109" fmla="*/ 53 h 128"/>
                  <a:gd name="T110" fmla="*/ 72 w 119"/>
                  <a:gd name="T111" fmla="*/ 42 h 128"/>
                  <a:gd name="T112" fmla="*/ 93 w 119"/>
                  <a:gd name="T113" fmla="*/ 47 h 128"/>
                  <a:gd name="T114" fmla="*/ 86 w 119"/>
                  <a:gd name="T115"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128">
                    <a:moveTo>
                      <a:pt x="115" y="38"/>
                    </a:moveTo>
                    <a:cubicBezTo>
                      <a:pt x="115" y="38"/>
                      <a:pt x="119" y="30"/>
                      <a:pt x="110" y="30"/>
                    </a:cubicBezTo>
                    <a:cubicBezTo>
                      <a:pt x="110" y="30"/>
                      <a:pt x="107" y="29"/>
                      <a:pt x="105" y="28"/>
                    </a:cubicBezTo>
                    <a:cubicBezTo>
                      <a:pt x="105" y="28"/>
                      <a:pt x="103" y="27"/>
                      <a:pt x="99" y="29"/>
                    </a:cubicBezTo>
                    <a:cubicBezTo>
                      <a:pt x="99" y="29"/>
                      <a:pt x="87" y="32"/>
                      <a:pt x="78" y="36"/>
                    </a:cubicBezTo>
                    <a:cubicBezTo>
                      <a:pt x="78" y="36"/>
                      <a:pt x="71" y="38"/>
                      <a:pt x="73" y="31"/>
                    </a:cubicBezTo>
                    <a:cubicBezTo>
                      <a:pt x="73" y="31"/>
                      <a:pt x="83" y="15"/>
                      <a:pt x="83" y="8"/>
                    </a:cubicBezTo>
                    <a:cubicBezTo>
                      <a:pt x="83" y="8"/>
                      <a:pt x="83" y="5"/>
                      <a:pt x="77" y="1"/>
                    </a:cubicBezTo>
                    <a:cubicBezTo>
                      <a:pt x="77" y="1"/>
                      <a:pt x="73" y="0"/>
                      <a:pt x="74" y="4"/>
                    </a:cubicBezTo>
                    <a:cubicBezTo>
                      <a:pt x="74" y="4"/>
                      <a:pt x="73" y="22"/>
                      <a:pt x="65" y="26"/>
                    </a:cubicBezTo>
                    <a:cubicBezTo>
                      <a:pt x="65" y="26"/>
                      <a:pt x="54" y="28"/>
                      <a:pt x="54" y="31"/>
                    </a:cubicBezTo>
                    <a:cubicBezTo>
                      <a:pt x="54" y="31"/>
                      <a:pt x="48" y="31"/>
                      <a:pt x="45" y="31"/>
                    </a:cubicBezTo>
                    <a:cubicBezTo>
                      <a:pt x="45" y="31"/>
                      <a:pt x="40" y="30"/>
                      <a:pt x="42" y="35"/>
                    </a:cubicBezTo>
                    <a:cubicBezTo>
                      <a:pt x="42" y="35"/>
                      <a:pt x="43" y="41"/>
                      <a:pt x="53" y="39"/>
                    </a:cubicBezTo>
                    <a:cubicBezTo>
                      <a:pt x="53" y="39"/>
                      <a:pt x="53" y="43"/>
                      <a:pt x="50" y="46"/>
                    </a:cubicBezTo>
                    <a:cubicBezTo>
                      <a:pt x="50" y="46"/>
                      <a:pt x="45" y="48"/>
                      <a:pt x="49" y="51"/>
                    </a:cubicBezTo>
                    <a:cubicBezTo>
                      <a:pt x="49" y="51"/>
                      <a:pt x="54" y="52"/>
                      <a:pt x="56" y="48"/>
                    </a:cubicBezTo>
                    <a:cubicBezTo>
                      <a:pt x="56" y="48"/>
                      <a:pt x="58" y="49"/>
                      <a:pt x="56" y="54"/>
                    </a:cubicBezTo>
                    <a:cubicBezTo>
                      <a:pt x="52" y="60"/>
                      <a:pt x="52" y="60"/>
                      <a:pt x="52" y="60"/>
                    </a:cubicBezTo>
                    <a:cubicBezTo>
                      <a:pt x="52" y="60"/>
                      <a:pt x="40" y="58"/>
                      <a:pt x="42" y="61"/>
                    </a:cubicBezTo>
                    <a:cubicBezTo>
                      <a:pt x="42" y="61"/>
                      <a:pt x="43" y="64"/>
                      <a:pt x="46" y="65"/>
                    </a:cubicBezTo>
                    <a:cubicBezTo>
                      <a:pt x="46" y="65"/>
                      <a:pt x="42" y="74"/>
                      <a:pt x="37" y="78"/>
                    </a:cubicBezTo>
                    <a:cubicBezTo>
                      <a:pt x="37" y="78"/>
                      <a:pt x="34" y="80"/>
                      <a:pt x="38" y="82"/>
                    </a:cubicBezTo>
                    <a:cubicBezTo>
                      <a:pt x="38" y="82"/>
                      <a:pt x="39" y="85"/>
                      <a:pt x="43" y="80"/>
                    </a:cubicBezTo>
                    <a:cubicBezTo>
                      <a:pt x="43" y="80"/>
                      <a:pt x="48" y="77"/>
                      <a:pt x="51" y="70"/>
                    </a:cubicBezTo>
                    <a:cubicBezTo>
                      <a:pt x="51" y="70"/>
                      <a:pt x="60" y="71"/>
                      <a:pt x="62" y="76"/>
                    </a:cubicBezTo>
                    <a:cubicBezTo>
                      <a:pt x="62" y="76"/>
                      <a:pt x="57" y="81"/>
                      <a:pt x="61" y="85"/>
                    </a:cubicBezTo>
                    <a:cubicBezTo>
                      <a:pt x="61" y="85"/>
                      <a:pt x="66" y="86"/>
                      <a:pt x="69" y="81"/>
                    </a:cubicBezTo>
                    <a:cubicBezTo>
                      <a:pt x="69" y="81"/>
                      <a:pt x="76" y="80"/>
                      <a:pt x="76" y="82"/>
                    </a:cubicBezTo>
                    <a:cubicBezTo>
                      <a:pt x="76" y="82"/>
                      <a:pt x="71" y="85"/>
                      <a:pt x="66" y="88"/>
                    </a:cubicBezTo>
                    <a:cubicBezTo>
                      <a:pt x="21" y="111"/>
                      <a:pt x="21" y="111"/>
                      <a:pt x="21" y="111"/>
                    </a:cubicBezTo>
                    <a:cubicBezTo>
                      <a:pt x="21" y="111"/>
                      <a:pt x="10" y="117"/>
                      <a:pt x="5" y="120"/>
                    </a:cubicBezTo>
                    <a:cubicBezTo>
                      <a:pt x="5" y="120"/>
                      <a:pt x="0" y="126"/>
                      <a:pt x="8" y="126"/>
                    </a:cubicBezTo>
                    <a:cubicBezTo>
                      <a:pt x="8" y="126"/>
                      <a:pt x="25" y="128"/>
                      <a:pt x="52" y="109"/>
                    </a:cubicBezTo>
                    <a:cubicBezTo>
                      <a:pt x="52" y="109"/>
                      <a:pt x="68" y="99"/>
                      <a:pt x="75" y="91"/>
                    </a:cubicBezTo>
                    <a:cubicBezTo>
                      <a:pt x="75" y="91"/>
                      <a:pt x="80" y="91"/>
                      <a:pt x="82" y="87"/>
                    </a:cubicBezTo>
                    <a:cubicBezTo>
                      <a:pt x="82" y="87"/>
                      <a:pt x="83" y="90"/>
                      <a:pt x="81" y="93"/>
                    </a:cubicBezTo>
                    <a:cubicBezTo>
                      <a:pt x="81" y="93"/>
                      <a:pt x="79" y="94"/>
                      <a:pt x="79" y="96"/>
                    </a:cubicBezTo>
                    <a:cubicBezTo>
                      <a:pt x="79" y="96"/>
                      <a:pt x="72" y="102"/>
                      <a:pt x="69" y="108"/>
                    </a:cubicBezTo>
                    <a:cubicBezTo>
                      <a:pt x="69" y="108"/>
                      <a:pt x="58" y="111"/>
                      <a:pt x="60" y="118"/>
                    </a:cubicBezTo>
                    <a:cubicBezTo>
                      <a:pt x="60" y="118"/>
                      <a:pt x="61" y="121"/>
                      <a:pt x="67" y="116"/>
                    </a:cubicBezTo>
                    <a:cubicBezTo>
                      <a:pt x="67" y="116"/>
                      <a:pt x="76" y="111"/>
                      <a:pt x="79" y="111"/>
                    </a:cubicBezTo>
                    <a:cubicBezTo>
                      <a:pt x="79" y="111"/>
                      <a:pt x="83" y="112"/>
                      <a:pt x="86" y="106"/>
                    </a:cubicBezTo>
                    <a:cubicBezTo>
                      <a:pt x="86" y="106"/>
                      <a:pt x="104" y="99"/>
                      <a:pt x="101" y="80"/>
                    </a:cubicBezTo>
                    <a:cubicBezTo>
                      <a:pt x="101" y="80"/>
                      <a:pt x="100" y="78"/>
                      <a:pt x="87" y="79"/>
                    </a:cubicBezTo>
                    <a:cubicBezTo>
                      <a:pt x="87" y="79"/>
                      <a:pt x="85" y="77"/>
                      <a:pt x="88" y="75"/>
                    </a:cubicBezTo>
                    <a:cubicBezTo>
                      <a:pt x="88" y="75"/>
                      <a:pt x="102" y="68"/>
                      <a:pt x="115" y="38"/>
                    </a:cubicBezTo>
                    <a:close/>
                    <a:moveTo>
                      <a:pt x="86" y="60"/>
                    </a:moveTo>
                    <a:cubicBezTo>
                      <a:pt x="80" y="65"/>
                      <a:pt x="80" y="70"/>
                      <a:pt x="80" y="70"/>
                    </a:cubicBezTo>
                    <a:cubicBezTo>
                      <a:pt x="74" y="75"/>
                      <a:pt x="75" y="67"/>
                      <a:pt x="75" y="67"/>
                    </a:cubicBezTo>
                    <a:cubicBezTo>
                      <a:pt x="74" y="59"/>
                      <a:pt x="71" y="56"/>
                      <a:pt x="71" y="56"/>
                    </a:cubicBezTo>
                    <a:cubicBezTo>
                      <a:pt x="68" y="56"/>
                      <a:pt x="67" y="60"/>
                      <a:pt x="67" y="60"/>
                    </a:cubicBezTo>
                    <a:cubicBezTo>
                      <a:pt x="67" y="66"/>
                      <a:pt x="67" y="66"/>
                      <a:pt x="67" y="66"/>
                    </a:cubicBezTo>
                    <a:cubicBezTo>
                      <a:pt x="62" y="70"/>
                      <a:pt x="60" y="64"/>
                      <a:pt x="60" y="64"/>
                    </a:cubicBezTo>
                    <a:cubicBezTo>
                      <a:pt x="60" y="57"/>
                      <a:pt x="65" y="53"/>
                      <a:pt x="65" y="53"/>
                    </a:cubicBezTo>
                    <a:cubicBezTo>
                      <a:pt x="72" y="42"/>
                      <a:pt x="72" y="42"/>
                      <a:pt x="72" y="42"/>
                    </a:cubicBezTo>
                    <a:cubicBezTo>
                      <a:pt x="77" y="44"/>
                      <a:pt x="93" y="47"/>
                      <a:pt x="93" y="47"/>
                    </a:cubicBezTo>
                    <a:cubicBezTo>
                      <a:pt x="92" y="56"/>
                      <a:pt x="86" y="60"/>
                      <a:pt x="8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
              <p:cNvSpPr>
                <a:spLocks noEditPoints="1"/>
              </p:cNvSpPr>
              <p:nvPr/>
            </p:nvSpPr>
            <p:spPr bwMode="auto">
              <a:xfrm>
                <a:off x="2122488" y="996950"/>
                <a:ext cx="109537" cy="142875"/>
              </a:xfrm>
              <a:custGeom>
                <a:avLst/>
                <a:gdLst>
                  <a:gd name="T0" fmla="*/ 12 w 33"/>
                  <a:gd name="T1" fmla="*/ 23 h 43"/>
                  <a:gd name="T2" fmla="*/ 12 w 33"/>
                  <a:gd name="T3" fmla="*/ 35 h 43"/>
                  <a:gd name="T4" fmla="*/ 13 w 33"/>
                  <a:gd name="T5" fmla="*/ 40 h 43"/>
                  <a:gd name="T6" fmla="*/ 17 w 33"/>
                  <a:gd name="T7" fmla="*/ 42 h 43"/>
                  <a:gd name="T8" fmla="*/ 19 w 33"/>
                  <a:gd name="T9" fmla="*/ 42 h 43"/>
                  <a:gd name="T10" fmla="*/ 19 w 33"/>
                  <a:gd name="T11" fmla="*/ 43 h 43"/>
                  <a:gd name="T12" fmla="*/ 0 w 33"/>
                  <a:gd name="T13" fmla="*/ 43 h 43"/>
                  <a:gd name="T14" fmla="*/ 0 w 33"/>
                  <a:gd name="T15" fmla="*/ 42 h 43"/>
                  <a:gd name="T16" fmla="*/ 2 w 33"/>
                  <a:gd name="T17" fmla="*/ 42 h 43"/>
                  <a:gd name="T18" fmla="*/ 6 w 33"/>
                  <a:gd name="T19" fmla="*/ 40 h 43"/>
                  <a:gd name="T20" fmla="*/ 6 w 33"/>
                  <a:gd name="T21" fmla="*/ 35 h 43"/>
                  <a:gd name="T22" fmla="*/ 6 w 33"/>
                  <a:gd name="T23" fmla="*/ 8 h 43"/>
                  <a:gd name="T24" fmla="*/ 5 w 33"/>
                  <a:gd name="T25" fmla="*/ 2 h 43"/>
                  <a:gd name="T26" fmla="*/ 2 w 33"/>
                  <a:gd name="T27" fmla="*/ 1 h 43"/>
                  <a:gd name="T28" fmla="*/ 0 w 33"/>
                  <a:gd name="T29" fmla="*/ 1 h 43"/>
                  <a:gd name="T30" fmla="*/ 0 w 33"/>
                  <a:gd name="T31" fmla="*/ 0 h 43"/>
                  <a:gd name="T32" fmla="*/ 16 w 33"/>
                  <a:gd name="T33" fmla="*/ 0 h 43"/>
                  <a:gd name="T34" fmla="*/ 25 w 33"/>
                  <a:gd name="T35" fmla="*/ 1 h 43"/>
                  <a:gd name="T36" fmla="*/ 31 w 33"/>
                  <a:gd name="T37" fmla="*/ 5 h 43"/>
                  <a:gd name="T38" fmla="*/ 33 w 33"/>
                  <a:gd name="T39" fmla="*/ 12 h 43"/>
                  <a:gd name="T40" fmla="*/ 30 w 33"/>
                  <a:gd name="T41" fmla="*/ 20 h 43"/>
                  <a:gd name="T42" fmla="*/ 20 w 33"/>
                  <a:gd name="T43" fmla="*/ 24 h 43"/>
                  <a:gd name="T44" fmla="*/ 16 w 33"/>
                  <a:gd name="T45" fmla="*/ 24 h 43"/>
                  <a:gd name="T46" fmla="*/ 12 w 33"/>
                  <a:gd name="T47" fmla="*/ 23 h 43"/>
                  <a:gd name="T48" fmla="*/ 12 w 33"/>
                  <a:gd name="T49" fmla="*/ 21 h 43"/>
                  <a:gd name="T50" fmla="*/ 15 w 33"/>
                  <a:gd name="T51" fmla="*/ 22 h 43"/>
                  <a:gd name="T52" fmla="*/ 18 w 33"/>
                  <a:gd name="T53" fmla="*/ 22 h 43"/>
                  <a:gd name="T54" fmla="*/ 23 w 33"/>
                  <a:gd name="T55" fmla="*/ 19 h 43"/>
                  <a:gd name="T56" fmla="*/ 26 w 33"/>
                  <a:gd name="T57" fmla="*/ 12 h 43"/>
                  <a:gd name="T58" fmla="*/ 25 w 33"/>
                  <a:gd name="T59" fmla="*/ 7 h 43"/>
                  <a:gd name="T60" fmla="*/ 21 w 33"/>
                  <a:gd name="T61" fmla="*/ 4 h 43"/>
                  <a:gd name="T62" fmla="*/ 17 w 33"/>
                  <a:gd name="T63" fmla="*/ 2 h 43"/>
                  <a:gd name="T64" fmla="*/ 12 w 33"/>
                  <a:gd name="T65" fmla="*/ 3 h 43"/>
                  <a:gd name="T66" fmla="*/ 12 w 33"/>
                  <a:gd name="T6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43">
                    <a:moveTo>
                      <a:pt x="12" y="23"/>
                    </a:moveTo>
                    <a:cubicBezTo>
                      <a:pt x="12" y="35"/>
                      <a:pt x="12" y="35"/>
                      <a:pt x="12" y="35"/>
                    </a:cubicBezTo>
                    <a:cubicBezTo>
                      <a:pt x="12" y="38"/>
                      <a:pt x="13" y="40"/>
                      <a:pt x="13" y="40"/>
                    </a:cubicBezTo>
                    <a:cubicBezTo>
                      <a:pt x="14" y="41"/>
                      <a:pt x="15" y="42"/>
                      <a:pt x="17" y="42"/>
                    </a:cubicBezTo>
                    <a:cubicBezTo>
                      <a:pt x="19" y="42"/>
                      <a:pt x="19" y="42"/>
                      <a:pt x="19" y="42"/>
                    </a:cubicBezTo>
                    <a:cubicBezTo>
                      <a:pt x="19" y="43"/>
                      <a:pt x="19" y="43"/>
                      <a:pt x="19" y="43"/>
                    </a:cubicBezTo>
                    <a:cubicBezTo>
                      <a:pt x="0" y="43"/>
                      <a:pt x="0" y="43"/>
                      <a:pt x="0" y="43"/>
                    </a:cubicBezTo>
                    <a:cubicBezTo>
                      <a:pt x="0" y="42"/>
                      <a:pt x="0" y="42"/>
                      <a:pt x="0" y="42"/>
                    </a:cubicBezTo>
                    <a:cubicBezTo>
                      <a:pt x="2" y="42"/>
                      <a:pt x="2" y="42"/>
                      <a:pt x="2" y="42"/>
                    </a:cubicBezTo>
                    <a:cubicBezTo>
                      <a:pt x="4" y="42"/>
                      <a:pt x="5" y="41"/>
                      <a:pt x="6" y="40"/>
                    </a:cubicBezTo>
                    <a:cubicBezTo>
                      <a:pt x="6" y="39"/>
                      <a:pt x="6" y="38"/>
                      <a:pt x="6" y="35"/>
                    </a:cubicBezTo>
                    <a:cubicBezTo>
                      <a:pt x="6" y="8"/>
                      <a:pt x="6" y="8"/>
                      <a:pt x="6" y="8"/>
                    </a:cubicBezTo>
                    <a:cubicBezTo>
                      <a:pt x="6" y="5"/>
                      <a:pt x="6" y="3"/>
                      <a:pt x="5" y="2"/>
                    </a:cubicBezTo>
                    <a:cubicBezTo>
                      <a:pt x="5" y="2"/>
                      <a:pt x="3" y="1"/>
                      <a:pt x="2" y="1"/>
                    </a:cubicBezTo>
                    <a:cubicBezTo>
                      <a:pt x="0" y="1"/>
                      <a:pt x="0" y="1"/>
                      <a:pt x="0" y="1"/>
                    </a:cubicBezTo>
                    <a:cubicBezTo>
                      <a:pt x="0" y="0"/>
                      <a:pt x="0" y="0"/>
                      <a:pt x="0" y="0"/>
                    </a:cubicBezTo>
                    <a:cubicBezTo>
                      <a:pt x="16" y="0"/>
                      <a:pt x="16" y="0"/>
                      <a:pt x="16" y="0"/>
                    </a:cubicBezTo>
                    <a:cubicBezTo>
                      <a:pt x="20" y="0"/>
                      <a:pt x="23" y="0"/>
                      <a:pt x="25" y="1"/>
                    </a:cubicBezTo>
                    <a:cubicBezTo>
                      <a:pt x="27" y="2"/>
                      <a:pt x="29" y="3"/>
                      <a:pt x="31" y="5"/>
                    </a:cubicBezTo>
                    <a:cubicBezTo>
                      <a:pt x="32" y="7"/>
                      <a:pt x="33" y="9"/>
                      <a:pt x="33" y="12"/>
                    </a:cubicBezTo>
                    <a:cubicBezTo>
                      <a:pt x="33" y="15"/>
                      <a:pt x="32" y="18"/>
                      <a:pt x="30" y="20"/>
                    </a:cubicBezTo>
                    <a:cubicBezTo>
                      <a:pt x="27" y="23"/>
                      <a:pt x="24" y="24"/>
                      <a:pt x="20" y="24"/>
                    </a:cubicBezTo>
                    <a:cubicBezTo>
                      <a:pt x="19" y="24"/>
                      <a:pt x="18" y="24"/>
                      <a:pt x="16" y="24"/>
                    </a:cubicBezTo>
                    <a:cubicBezTo>
                      <a:pt x="15" y="23"/>
                      <a:pt x="14" y="23"/>
                      <a:pt x="12" y="23"/>
                    </a:cubicBezTo>
                    <a:close/>
                    <a:moveTo>
                      <a:pt x="12" y="21"/>
                    </a:moveTo>
                    <a:cubicBezTo>
                      <a:pt x="15" y="22"/>
                      <a:pt x="15" y="22"/>
                      <a:pt x="15" y="22"/>
                    </a:cubicBezTo>
                    <a:cubicBezTo>
                      <a:pt x="18" y="22"/>
                      <a:pt x="18" y="22"/>
                      <a:pt x="18" y="22"/>
                    </a:cubicBezTo>
                    <a:cubicBezTo>
                      <a:pt x="20" y="22"/>
                      <a:pt x="22" y="21"/>
                      <a:pt x="23" y="19"/>
                    </a:cubicBezTo>
                    <a:cubicBezTo>
                      <a:pt x="25" y="17"/>
                      <a:pt x="26" y="15"/>
                      <a:pt x="26" y="12"/>
                    </a:cubicBezTo>
                    <a:cubicBezTo>
                      <a:pt x="26" y="11"/>
                      <a:pt x="25" y="9"/>
                      <a:pt x="25" y="7"/>
                    </a:cubicBezTo>
                    <a:cubicBezTo>
                      <a:pt x="24" y="6"/>
                      <a:pt x="23" y="5"/>
                      <a:pt x="21" y="4"/>
                    </a:cubicBezTo>
                    <a:cubicBezTo>
                      <a:pt x="20" y="3"/>
                      <a:pt x="18" y="2"/>
                      <a:pt x="17" y="2"/>
                    </a:cubicBezTo>
                    <a:cubicBezTo>
                      <a:pt x="16" y="2"/>
                      <a:pt x="14" y="3"/>
                      <a:pt x="12" y="3"/>
                    </a:cubicBezTo>
                    <a:lnTo>
                      <a:pt x="1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8"/>
              <p:cNvSpPr/>
              <p:nvPr/>
            </p:nvSpPr>
            <p:spPr bwMode="auto">
              <a:xfrm>
                <a:off x="2244725" y="996950"/>
                <a:ext cx="122237" cy="142875"/>
              </a:xfrm>
              <a:custGeom>
                <a:avLst/>
                <a:gdLst>
                  <a:gd name="T0" fmla="*/ 12 w 37"/>
                  <a:gd name="T1" fmla="*/ 2 h 43"/>
                  <a:gd name="T2" fmla="*/ 12 w 37"/>
                  <a:gd name="T3" fmla="*/ 19 h 43"/>
                  <a:gd name="T4" fmla="*/ 21 w 37"/>
                  <a:gd name="T5" fmla="*/ 19 h 43"/>
                  <a:gd name="T6" fmla="*/ 26 w 37"/>
                  <a:gd name="T7" fmla="*/ 18 h 43"/>
                  <a:gd name="T8" fmla="*/ 28 w 37"/>
                  <a:gd name="T9" fmla="*/ 16 h 43"/>
                  <a:gd name="T10" fmla="*/ 28 w 37"/>
                  <a:gd name="T11" fmla="*/ 13 h 43"/>
                  <a:gd name="T12" fmla="*/ 29 w 37"/>
                  <a:gd name="T13" fmla="*/ 13 h 43"/>
                  <a:gd name="T14" fmla="*/ 29 w 37"/>
                  <a:gd name="T15" fmla="*/ 28 h 43"/>
                  <a:gd name="T16" fmla="*/ 28 w 37"/>
                  <a:gd name="T17" fmla="*/ 28 h 43"/>
                  <a:gd name="T18" fmla="*/ 27 w 37"/>
                  <a:gd name="T19" fmla="*/ 24 h 43"/>
                  <a:gd name="T20" fmla="*/ 25 w 37"/>
                  <a:gd name="T21" fmla="*/ 22 h 43"/>
                  <a:gd name="T22" fmla="*/ 21 w 37"/>
                  <a:gd name="T23" fmla="*/ 22 h 43"/>
                  <a:gd name="T24" fmla="*/ 12 w 37"/>
                  <a:gd name="T25" fmla="*/ 22 h 43"/>
                  <a:gd name="T26" fmla="*/ 12 w 37"/>
                  <a:gd name="T27" fmla="*/ 36 h 43"/>
                  <a:gd name="T28" fmla="*/ 12 w 37"/>
                  <a:gd name="T29" fmla="*/ 39 h 43"/>
                  <a:gd name="T30" fmla="*/ 13 w 37"/>
                  <a:gd name="T31" fmla="*/ 40 h 43"/>
                  <a:gd name="T32" fmla="*/ 16 w 37"/>
                  <a:gd name="T33" fmla="*/ 41 h 43"/>
                  <a:gd name="T34" fmla="*/ 23 w 37"/>
                  <a:gd name="T35" fmla="*/ 41 h 43"/>
                  <a:gd name="T36" fmla="*/ 28 w 37"/>
                  <a:gd name="T37" fmla="*/ 40 h 43"/>
                  <a:gd name="T38" fmla="*/ 31 w 37"/>
                  <a:gd name="T39" fmla="*/ 38 h 43"/>
                  <a:gd name="T40" fmla="*/ 35 w 37"/>
                  <a:gd name="T41" fmla="*/ 32 h 43"/>
                  <a:gd name="T42" fmla="*/ 37 w 37"/>
                  <a:gd name="T43" fmla="*/ 32 h 43"/>
                  <a:gd name="T44" fmla="*/ 33 w 37"/>
                  <a:gd name="T45" fmla="*/ 43 h 43"/>
                  <a:gd name="T46" fmla="*/ 0 w 37"/>
                  <a:gd name="T47" fmla="*/ 43 h 43"/>
                  <a:gd name="T48" fmla="*/ 0 w 37"/>
                  <a:gd name="T49" fmla="*/ 42 h 43"/>
                  <a:gd name="T50" fmla="*/ 1 w 37"/>
                  <a:gd name="T51" fmla="*/ 42 h 43"/>
                  <a:gd name="T52" fmla="*/ 4 w 37"/>
                  <a:gd name="T53" fmla="*/ 41 h 43"/>
                  <a:gd name="T54" fmla="*/ 5 w 37"/>
                  <a:gd name="T55" fmla="*/ 40 h 43"/>
                  <a:gd name="T56" fmla="*/ 6 w 37"/>
                  <a:gd name="T57" fmla="*/ 35 h 43"/>
                  <a:gd name="T58" fmla="*/ 6 w 37"/>
                  <a:gd name="T59" fmla="*/ 7 h 43"/>
                  <a:gd name="T60" fmla="*/ 5 w 37"/>
                  <a:gd name="T61" fmla="*/ 2 h 43"/>
                  <a:gd name="T62" fmla="*/ 1 w 37"/>
                  <a:gd name="T63" fmla="*/ 1 h 43"/>
                  <a:gd name="T64" fmla="*/ 0 w 37"/>
                  <a:gd name="T65" fmla="*/ 1 h 43"/>
                  <a:gd name="T66" fmla="*/ 0 w 37"/>
                  <a:gd name="T67" fmla="*/ 0 h 43"/>
                  <a:gd name="T68" fmla="*/ 33 w 37"/>
                  <a:gd name="T69" fmla="*/ 0 h 43"/>
                  <a:gd name="T70" fmla="*/ 33 w 37"/>
                  <a:gd name="T71" fmla="*/ 9 h 43"/>
                  <a:gd name="T72" fmla="*/ 32 w 37"/>
                  <a:gd name="T73" fmla="*/ 9 h 43"/>
                  <a:gd name="T74" fmla="*/ 31 w 37"/>
                  <a:gd name="T75" fmla="*/ 5 h 43"/>
                  <a:gd name="T76" fmla="*/ 28 w 37"/>
                  <a:gd name="T77" fmla="*/ 3 h 43"/>
                  <a:gd name="T78" fmla="*/ 24 w 37"/>
                  <a:gd name="T79" fmla="*/ 2 h 43"/>
                  <a:gd name="T80" fmla="*/ 12 w 37"/>
                  <a:gd name="T8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43">
                    <a:moveTo>
                      <a:pt x="12" y="2"/>
                    </a:moveTo>
                    <a:cubicBezTo>
                      <a:pt x="12" y="19"/>
                      <a:pt x="12" y="19"/>
                      <a:pt x="12" y="19"/>
                    </a:cubicBezTo>
                    <a:cubicBezTo>
                      <a:pt x="21" y="19"/>
                      <a:pt x="21" y="19"/>
                      <a:pt x="21" y="19"/>
                    </a:cubicBezTo>
                    <a:cubicBezTo>
                      <a:pt x="24" y="19"/>
                      <a:pt x="26" y="19"/>
                      <a:pt x="26" y="18"/>
                    </a:cubicBezTo>
                    <a:cubicBezTo>
                      <a:pt x="27" y="18"/>
                      <a:pt x="27" y="17"/>
                      <a:pt x="28" y="16"/>
                    </a:cubicBezTo>
                    <a:cubicBezTo>
                      <a:pt x="28" y="15"/>
                      <a:pt x="28" y="14"/>
                      <a:pt x="28" y="13"/>
                    </a:cubicBezTo>
                    <a:cubicBezTo>
                      <a:pt x="29" y="13"/>
                      <a:pt x="29" y="13"/>
                      <a:pt x="29" y="13"/>
                    </a:cubicBezTo>
                    <a:cubicBezTo>
                      <a:pt x="29" y="28"/>
                      <a:pt x="29" y="28"/>
                      <a:pt x="29" y="28"/>
                    </a:cubicBezTo>
                    <a:cubicBezTo>
                      <a:pt x="28" y="28"/>
                      <a:pt x="28" y="28"/>
                      <a:pt x="28" y="28"/>
                    </a:cubicBezTo>
                    <a:cubicBezTo>
                      <a:pt x="28" y="26"/>
                      <a:pt x="28" y="25"/>
                      <a:pt x="27" y="24"/>
                    </a:cubicBezTo>
                    <a:cubicBezTo>
                      <a:pt x="27" y="23"/>
                      <a:pt x="26" y="23"/>
                      <a:pt x="25" y="22"/>
                    </a:cubicBezTo>
                    <a:cubicBezTo>
                      <a:pt x="25" y="22"/>
                      <a:pt x="23" y="22"/>
                      <a:pt x="21" y="22"/>
                    </a:cubicBezTo>
                    <a:cubicBezTo>
                      <a:pt x="12" y="22"/>
                      <a:pt x="12" y="22"/>
                      <a:pt x="12" y="22"/>
                    </a:cubicBezTo>
                    <a:cubicBezTo>
                      <a:pt x="12" y="36"/>
                      <a:pt x="12" y="36"/>
                      <a:pt x="12" y="36"/>
                    </a:cubicBezTo>
                    <a:cubicBezTo>
                      <a:pt x="12" y="38"/>
                      <a:pt x="12" y="39"/>
                      <a:pt x="12" y="39"/>
                    </a:cubicBezTo>
                    <a:cubicBezTo>
                      <a:pt x="12" y="40"/>
                      <a:pt x="13" y="40"/>
                      <a:pt x="13" y="40"/>
                    </a:cubicBezTo>
                    <a:cubicBezTo>
                      <a:pt x="14" y="41"/>
                      <a:pt x="14" y="41"/>
                      <a:pt x="16" y="41"/>
                    </a:cubicBezTo>
                    <a:cubicBezTo>
                      <a:pt x="23" y="41"/>
                      <a:pt x="23" y="41"/>
                      <a:pt x="23" y="41"/>
                    </a:cubicBezTo>
                    <a:cubicBezTo>
                      <a:pt x="25" y="41"/>
                      <a:pt x="27" y="41"/>
                      <a:pt x="28" y="40"/>
                    </a:cubicBezTo>
                    <a:cubicBezTo>
                      <a:pt x="29" y="40"/>
                      <a:pt x="30" y="39"/>
                      <a:pt x="31" y="38"/>
                    </a:cubicBezTo>
                    <a:cubicBezTo>
                      <a:pt x="33" y="37"/>
                      <a:pt x="34" y="35"/>
                      <a:pt x="35" y="32"/>
                    </a:cubicBezTo>
                    <a:cubicBezTo>
                      <a:pt x="37" y="32"/>
                      <a:pt x="37" y="32"/>
                      <a:pt x="37" y="32"/>
                    </a:cubicBezTo>
                    <a:cubicBezTo>
                      <a:pt x="33" y="43"/>
                      <a:pt x="33" y="43"/>
                      <a:pt x="33" y="43"/>
                    </a:cubicBezTo>
                    <a:cubicBezTo>
                      <a:pt x="0" y="43"/>
                      <a:pt x="0" y="43"/>
                      <a:pt x="0" y="43"/>
                    </a:cubicBezTo>
                    <a:cubicBezTo>
                      <a:pt x="0" y="42"/>
                      <a:pt x="0" y="42"/>
                      <a:pt x="0" y="42"/>
                    </a:cubicBezTo>
                    <a:cubicBezTo>
                      <a:pt x="1" y="42"/>
                      <a:pt x="1" y="42"/>
                      <a:pt x="1" y="42"/>
                    </a:cubicBezTo>
                    <a:cubicBezTo>
                      <a:pt x="2" y="42"/>
                      <a:pt x="3" y="42"/>
                      <a:pt x="4" y="41"/>
                    </a:cubicBezTo>
                    <a:cubicBezTo>
                      <a:pt x="5" y="41"/>
                      <a:pt x="5" y="40"/>
                      <a:pt x="5" y="40"/>
                    </a:cubicBezTo>
                    <a:cubicBezTo>
                      <a:pt x="6" y="39"/>
                      <a:pt x="6" y="38"/>
                      <a:pt x="6" y="35"/>
                    </a:cubicBezTo>
                    <a:cubicBezTo>
                      <a:pt x="6" y="7"/>
                      <a:pt x="6" y="7"/>
                      <a:pt x="6" y="7"/>
                    </a:cubicBezTo>
                    <a:cubicBezTo>
                      <a:pt x="6" y="5"/>
                      <a:pt x="6" y="3"/>
                      <a:pt x="5" y="2"/>
                    </a:cubicBezTo>
                    <a:cubicBezTo>
                      <a:pt x="4" y="2"/>
                      <a:pt x="3" y="1"/>
                      <a:pt x="1" y="1"/>
                    </a:cubicBezTo>
                    <a:cubicBezTo>
                      <a:pt x="0" y="1"/>
                      <a:pt x="0" y="1"/>
                      <a:pt x="0" y="1"/>
                    </a:cubicBezTo>
                    <a:cubicBezTo>
                      <a:pt x="0" y="0"/>
                      <a:pt x="0" y="0"/>
                      <a:pt x="0" y="0"/>
                    </a:cubicBezTo>
                    <a:cubicBezTo>
                      <a:pt x="33" y="0"/>
                      <a:pt x="33" y="0"/>
                      <a:pt x="33" y="0"/>
                    </a:cubicBezTo>
                    <a:cubicBezTo>
                      <a:pt x="33" y="9"/>
                      <a:pt x="33" y="9"/>
                      <a:pt x="33" y="9"/>
                    </a:cubicBezTo>
                    <a:cubicBezTo>
                      <a:pt x="32" y="9"/>
                      <a:pt x="32" y="9"/>
                      <a:pt x="32" y="9"/>
                    </a:cubicBezTo>
                    <a:cubicBezTo>
                      <a:pt x="32" y="7"/>
                      <a:pt x="31" y="5"/>
                      <a:pt x="31" y="5"/>
                    </a:cubicBezTo>
                    <a:cubicBezTo>
                      <a:pt x="30" y="4"/>
                      <a:pt x="29" y="3"/>
                      <a:pt x="28" y="3"/>
                    </a:cubicBezTo>
                    <a:cubicBezTo>
                      <a:pt x="27" y="2"/>
                      <a:pt x="26" y="2"/>
                      <a:pt x="24" y="2"/>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9"/>
              <p:cNvSpPr/>
              <p:nvPr/>
            </p:nvSpPr>
            <p:spPr bwMode="auto">
              <a:xfrm>
                <a:off x="2374900" y="996950"/>
                <a:ext cx="153987" cy="142875"/>
              </a:xfrm>
              <a:custGeom>
                <a:avLst/>
                <a:gdLst>
                  <a:gd name="T0" fmla="*/ 19 w 47"/>
                  <a:gd name="T1" fmla="*/ 19 h 43"/>
                  <a:gd name="T2" fmla="*/ 35 w 47"/>
                  <a:gd name="T3" fmla="*/ 35 h 43"/>
                  <a:gd name="T4" fmla="*/ 41 w 47"/>
                  <a:gd name="T5" fmla="*/ 40 h 43"/>
                  <a:gd name="T6" fmla="*/ 47 w 47"/>
                  <a:gd name="T7" fmla="*/ 42 h 43"/>
                  <a:gd name="T8" fmla="*/ 47 w 47"/>
                  <a:gd name="T9" fmla="*/ 43 h 43"/>
                  <a:gd name="T10" fmla="*/ 26 w 47"/>
                  <a:gd name="T11" fmla="*/ 43 h 43"/>
                  <a:gd name="T12" fmla="*/ 26 w 47"/>
                  <a:gd name="T13" fmla="*/ 42 h 43"/>
                  <a:gd name="T14" fmla="*/ 29 w 47"/>
                  <a:gd name="T15" fmla="*/ 41 h 43"/>
                  <a:gd name="T16" fmla="*/ 30 w 47"/>
                  <a:gd name="T17" fmla="*/ 40 h 43"/>
                  <a:gd name="T18" fmla="*/ 29 w 47"/>
                  <a:gd name="T19" fmla="*/ 39 h 43"/>
                  <a:gd name="T20" fmla="*/ 27 w 47"/>
                  <a:gd name="T21" fmla="*/ 36 h 43"/>
                  <a:gd name="T22" fmla="*/ 13 w 47"/>
                  <a:gd name="T23" fmla="*/ 22 h 43"/>
                  <a:gd name="T24" fmla="*/ 13 w 47"/>
                  <a:gd name="T25" fmla="*/ 35 h 43"/>
                  <a:gd name="T26" fmla="*/ 13 w 47"/>
                  <a:gd name="T27" fmla="*/ 40 h 43"/>
                  <a:gd name="T28" fmla="*/ 14 w 47"/>
                  <a:gd name="T29" fmla="*/ 41 h 43"/>
                  <a:gd name="T30" fmla="*/ 17 w 47"/>
                  <a:gd name="T31" fmla="*/ 42 h 43"/>
                  <a:gd name="T32" fmla="*/ 19 w 47"/>
                  <a:gd name="T33" fmla="*/ 42 h 43"/>
                  <a:gd name="T34" fmla="*/ 19 w 47"/>
                  <a:gd name="T35" fmla="*/ 43 h 43"/>
                  <a:gd name="T36" fmla="*/ 0 w 47"/>
                  <a:gd name="T37" fmla="*/ 43 h 43"/>
                  <a:gd name="T38" fmla="*/ 0 w 47"/>
                  <a:gd name="T39" fmla="*/ 42 h 43"/>
                  <a:gd name="T40" fmla="*/ 2 w 47"/>
                  <a:gd name="T41" fmla="*/ 42 h 43"/>
                  <a:gd name="T42" fmla="*/ 6 w 47"/>
                  <a:gd name="T43" fmla="*/ 40 h 43"/>
                  <a:gd name="T44" fmla="*/ 6 w 47"/>
                  <a:gd name="T45" fmla="*/ 35 h 43"/>
                  <a:gd name="T46" fmla="*/ 6 w 47"/>
                  <a:gd name="T47" fmla="*/ 8 h 43"/>
                  <a:gd name="T48" fmla="*/ 6 w 47"/>
                  <a:gd name="T49" fmla="*/ 3 h 43"/>
                  <a:gd name="T50" fmla="*/ 5 w 47"/>
                  <a:gd name="T51" fmla="*/ 2 h 43"/>
                  <a:gd name="T52" fmla="*/ 2 w 47"/>
                  <a:gd name="T53" fmla="*/ 1 h 43"/>
                  <a:gd name="T54" fmla="*/ 0 w 47"/>
                  <a:gd name="T55" fmla="*/ 1 h 43"/>
                  <a:gd name="T56" fmla="*/ 0 w 47"/>
                  <a:gd name="T57" fmla="*/ 0 h 43"/>
                  <a:gd name="T58" fmla="*/ 19 w 47"/>
                  <a:gd name="T59" fmla="*/ 0 h 43"/>
                  <a:gd name="T60" fmla="*/ 19 w 47"/>
                  <a:gd name="T61" fmla="*/ 1 h 43"/>
                  <a:gd name="T62" fmla="*/ 17 w 47"/>
                  <a:gd name="T63" fmla="*/ 1 h 43"/>
                  <a:gd name="T64" fmla="*/ 14 w 47"/>
                  <a:gd name="T65" fmla="*/ 2 h 43"/>
                  <a:gd name="T66" fmla="*/ 13 w 47"/>
                  <a:gd name="T67" fmla="*/ 3 h 43"/>
                  <a:gd name="T68" fmla="*/ 13 w 47"/>
                  <a:gd name="T69" fmla="*/ 8 h 43"/>
                  <a:gd name="T70" fmla="*/ 13 w 47"/>
                  <a:gd name="T71" fmla="*/ 21 h 43"/>
                  <a:gd name="T72" fmla="*/ 17 w 47"/>
                  <a:gd name="T73" fmla="*/ 17 h 43"/>
                  <a:gd name="T74" fmla="*/ 28 w 47"/>
                  <a:gd name="T75" fmla="*/ 5 h 43"/>
                  <a:gd name="T76" fmla="*/ 29 w 47"/>
                  <a:gd name="T77" fmla="*/ 3 h 43"/>
                  <a:gd name="T78" fmla="*/ 28 w 47"/>
                  <a:gd name="T79" fmla="*/ 2 h 43"/>
                  <a:gd name="T80" fmla="*/ 26 w 47"/>
                  <a:gd name="T81" fmla="*/ 1 h 43"/>
                  <a:gd name="T82" fmla="*/ 25 w 47"/>
                  <a:gd name="T83" fmla="*/ 1 h 43"/>
                  <a:gd name="T84" fmla="*/ 25 w 47"/>
                  <a:gd name="T85" fmla="*/ 0 h 43"/>
                  <a:gd name="T86" fmla="*/ 41 w 47"/>
                  <a:gd name="T87" fmla="*/ 0 h 43"/>
                  <a:gd name="T88" fmla="*/ 41 w 47"/>
                  <a:gd name="T89" fmla="*/ 1 h 43"/>
                  <a:gd name="T90" fmla="*/ 39 w 47"/>
                  <a:gd name="T91" fmla="*/ 1 h 43"/>
                  <a:gd name="T92" fmla="*/ 36 w 47"/>
                  <a:gd name="T93" fmla="*/ 3 h 43"/>
                  <a:gd name="T94" fmla="*/ 32 w 47"/>
                  <a:gd name="T95" fmla="*/ 6 h 43"/>
                  <a:gd name="T96" fmla="*/ 25 w 47"/>
                  <a:gd name="T97" fmla="*/ 13 h 43"/>
                  <a:gd name="T98" fmla="*/ 19 w 47"/>
                  <a:gd name="T9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43">
                    <a:moveTo>
                      <a:pt x="19" y="19"/>
                    </a:moveTo>
                    <a:cubicBezTo>
                      <a:pt x="35" y="35"/>
                      <a:pt x="35" y="35"/>
                      <a:pt x="35" y="35"/>
                    </a:cubicBezTo>
                    <a:cubicBezTo>
                      <a:pt x="37" y="38"/>
                      <a:pt x="39" y="39"/>
                      <a:pt x="41" y="40"/>
                    </a:cubicBezTo>
                    <a:cubicBezTo>
                      <a:pt x="43" y="41"/>
                      <a:pt x="45" y="42"/>
                      <a:pt x="47" y="42"/>
                    </a:cubicBezTo>
                    <a:cubicBezTo>
                      <a:pt x="47" y="43"/>
                      <a:pt x="47" y="43"/>
                      <a:pt x="47" y="43"/>
                    </a:cubicBezTo>
                    <a:cubicBezTo>
                      <a:pt x="26" y="43"/>
                      <a:pt x="26" y="43"/>
                      <a:pt x="26" y="43"/>
                    </a:cubicBezTo>
                    <a:cubicBezTo>
                      <a:pt x="26" y="42"/>
                      <a:pt x="26" y="42"/>
                      <a:pt x="26" y="42"/>
                    </a:cubicBezTo>
                    <a:cubicBezTo>
                      <a:pt x="27" y="42"/>
                      <a:pt x="28" y="42"/>
                      <a:pt x="29" y="41"/>
                    </a:cubicBezTo>
                    <a:cubicBezTo>
                      <a:pt x="29" y="41"/>
                      <a:pt x="30" y="40"/>
                      <a:pt x="30" y="40"/>
                    </a:cubicBezTo>
                    <a:cubicBezTo>
                      <a:pt x="30" y="39"/>
                      <a:pt x="30" y="39"/>
                      <a:pt x="29" y="39"/>
                    </a:cubicBezTo>
                    <a:cubicBezTo>
                      <a:pt x="29" y="38"/>
                      <a:pt x="29" y="37"/>
                      <a:pt x="27" y="36"/>
                    </a:cubicBezTo>
                    <a:cubicBezTo>
                      <a:pt x="13" y="22"/>
                      <a:pt x="13" y="22"/>
                      <a:pt x="13" y="22"/>
                    </a:cubicBezTo>
                    <a:cubicBezTo>
                      <a:pt x="13" y="35"/>
                      <a:pt x="13" y="35"/>
                      <a:pt x="13" y="35"/>
                    </a:cubicBezTo>
                    <a:cubicBezTo>
                      <a:pt x="13" y="38"/>
                      <a:pt x="13" y="39"/>
                      <a:pt x="13" y="40"/>
                    </a:cubicBezTo>
                    <a:cubicBezTo>
                      <a:pt x="13" y="40"/>
                      <a:pt x="14" y="41"/>
                      <a:pt x="14" y="41"/>
                    </a:cubicBezTo>
                    <a:cubicBezTo>
                      <a:pt x="15" y="42"/>
                      <a:pt x="16" y="42"/>
                      <a:pt x="17" y="42"/>
                    </a:cubicBezTo>
                    <a:cubicBezTo>
                      <a:pt x="19" y="42"/>
                      <a:pt x="19" y="42"/>
                      <a:pt x="19" y="42"/>
                    </a:cubicBezTo>
                    <a:cubicBezTo>
                      <a:pt x="19" y="43"/>
                      <a:pt x="19" y="43"/>
                      <a:pt x="19" y="43"/>
                    </a:cubicBezTo>
                    <a:cubicBezTo>
                      <a:pt x="0" y="43"/>
                      <a:pt x="0" y="43"/>
                      <a:pt x="0" y="43"/>
                    </a:cubicBezTo>
                    <a:cubicBezTo>
                      <a:pt x="0" y="42"/>
                      <a:pt x="0" y="42"/>
                      <a:pt x="0" y="42"/>
                    </a:cubicBezTo>
                    <a:cubicBezTo>
                      <a:pt x="2" y="42"/>
                      <a:pt x="2" y="42"/>
                      <a:pt x="2" y="42"/>
                    </a:cubicBezTo>
                    <a:cubicBezTo>
                      <a:pt x="4" y="42"/>
                      <a:pt x="5" y="41"/>
                      <a:pt x="6" y="40"/>
                    </a:cubicBezTo>
                    <a:cubicBezTo>
                      <a:pt x="6" y="40"/>
                      <a:pt x="6" y="38"/>
                      <a:pt x="6" y="35"/>
                    </a:cubicBezTo>
                    <a:cubicBezTo>
                      <a:pt x="6" y="8"/>
                      <a:pt x="6" y="8"/>
                      <a:pt x="6" y="8"/>
                    </a:cubicBezTo>
                    <a:cubicBezTo>
                      <a:pt x="6" y="5"/>
                      <a:pt x="6" y="4"/>
                      <a:pt x="6" y="3"/>
                    </a:cubicBezTo>
                    <a:cubicBezTo>
                      <a:pt x="6" y="3"/>
                      <a:pt x="5" y="2"/>
                      <a:pt x="5" y="2"/>
                    </a:cubicBezTo>
                    <a:cubicBezTo>
                      <a:pt x="4" y="1"/>
                      <a:pt x="3" y="1"/>
                      <a:pt x="2" y="1"/>
                    </a:cubicBezTo>
                    <a:cubicBezTo>
                      <a:pt x="0" y="1"/>
                      <a:pt x="0" y="1"/>
                      <a:pt x="0" y="1"/>
                    </a:cubicBezTo>
                    <a:cubicBezTo>
                      <a:pt x="0" y="0"/>
                      <a:pt x="0" y="0"/>
                      <a:pt x="0" y="0"/>
                    </a:cubicBezTo>
                    <a:cubicBezTo>
                      <a:pt x="19" y="0"/>
                      <a:pt x="19" y="0"/>
                      <a:pt x="19" y="0"/>
                    </a:cubicBezTo>
                    <a:cubicBezTo>
                      <a:pt x="19" y="1"/>
                      <a:pt x="19" y="1"/>
                      <a:pt x="19" y="1"/>
                    </a:cubicBezTo>
                    <a:cubicBezTo>
                      <a:pt x="17" y="1"/>
                      <a:pt x="17" y="1"/>
                      <a:pt x="17" y="1"/>
                    </a:cubicBezTo>
                    <a:cubicBezTo>
                      <a:pt x="16" y="1"/>
                      <a:pt x="15" y="1"/>
                      <a:pt x="14" y="2"/>
                    </a:cubicBezTo>
                    <a:cubicBezTo>
                      <a:pt x="14" y="2"/>
                      <a:pt x="13" y="3"/>
                      <a:pt x="13" y="3"/>
                    </a:cubicBezTo>
                    <a:cubicBezTo>
                      <a:pt x="13" y="4"/>
                      <a:pt x="13" y="5"/>
                      <a:pt x="13" y="8"/>
                    </a:cubicBezTo>
                    <a:cubicBezTo>
                      <a:pt x="13" y="21"/>
                      <a:pt x="13" y="21"/>
                      <a:pt x="13" y="21"/>
                    </a:cubicBezTo>
                    <a:cubicBezTo>
                      <a:pt x="17" y="17"/>
                      <a:pt x="17" y="17"/>
                      <a:pt x="17" y="17"/>
                    </a:cubicBezTo>
                    <a:cubicBezTo>
                      <a:pt x="23" y="11"/>
                      <a:pt x="27" y="7"/>
                      <a:pt x="28" y="5"/>
                    </a:cubicBezTo>
                    <a:cubicBezTo>
                      <a:pt x="29" y="4"/>
                      <a:pt x="29" y="4"/>
                      <a:pt x="29" y="3"/>
                    </a:cubicBezTo>
                    <a:cubicBezTo>
                      <a:pt x="29" y="2"/>
                      <a:pt x="29" y="2"/>
                      <a:pt x="28" y="2"/>
                    </a:cubicBezTo>
                    <a:cubicBezTo>
                      <a:pt x="28" y="1"/>
                      <a:pt x="27" y="1"/>
                      <a:pt x="26" y="1"/>
                    </a:cubicBezTo>
                    <a:cubicBezTo>
                      <a:pt x="25" y="1"/>
                      <a:pt x="25" y="1"/>
                      <a:pt x="25" y="1"/>
                    </a:cubicBezTo>
                    <a:cubicBezTo>
                      <a:pt x="25" y="0"/>
                      <a:pt x="25" y="0"/>
                      <a:pt x="25" y="0"/>
                    </a:cubicBezTo>
                    <a:cubicBezTo>
                      <a:pt x="41" y="0"/>
                      <a:pt x="41" y="0"/>
                      <a:pt x="41" y="0"/>
                    </a:cubicBezTo>
                    <a:cubicBezTo>
                      <a:pt x="41" y="1"/>
                      <a:pt x="41" y="1"/>
                      <a:pt x="41" y="1"/>
                    </a:cubicBezTo>
                    <a:cubicBezTo>
                      <a:pt x="40" y="1"/>
                      <a:pt x="39" y="1"/>
                      <a:pt x="39" y="1"/>
                    </a:cubicBezTo>
                    <a:cubicBezTo>
                      <a:pt x="38" y="2"/>
                      <a:pt x="37" y="2"/>
                      <a:pt x="36" y="3"/>
                    </a:cubicBezTo>
                    <a:cubicBezTo>
                      <a:pt x="35" y="3"/>
                      <a:pt x="33" y="5"/>
                      <a:pt x="32" y="6"/>
                    </a:cubicBezTo>
                    <a:cubicBezTo>
                      <a:pt x="25" y="13"/>
                      <a:pt x="25" y="13"/>
                      <a:pt x="25" y="13"/>
                    </a:cubicBez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
              <p:cNvSpPr/>
              <p:nvPr/>
            </p:nvSpPr>
            <p:spPr bwMode="auto">
              <a:xfrm>
                <a:off x="2532063" y="996950"/>
                <a:ext cx="60325" cy="142875"/>
              </a:xfrm>
              <a:custGeom>
                <a:avLst/>
                <a:gdLst>
                  <a:gd name="T0" fmla="*/ 18 w 18"/>
                  <a:gd name="T1" fmla="*/ 42 h 43"/>
                  <a:gd name="T2" fmla="*/ 18 w 18"/>
                  <a:gd name="T3" fmla="*/ 43 h 43"/>
                  <a:gd name="T4" fmla="*/ 0 w 18"/>
                  <a:gd name="T5" fmla="*/ 43 h 43"/>
                  <a:gd name="T6" fmla="*/ 0 w 18"/>
                  <a:gd name="T7" fmla="*/ 42 h 43"/>
                  <a:gd name="T8" fmla="*/ 1 w 18"/>
                  <a:gd name="T9" fmla="*/ 42 h 43"/>
                  <a:gd name="T10" fmla="*/ 5 w 18"/>
                  <a:gd name="T11" fmla="*/ 40 h 43"/>
                  <a:gd name="T12" fmla="*/ 6 w 18"/>
                  <a:gd name="T13" fmla="*/ 35 h 43"/>
                  <a:gd name="T14" fmla="*/ 6 w 18"/>
                  <a:gd name="T15" fmla="*/ 8 h 43"/>
                  <a:gd name="T16" fmla="*/ 6 w 18"/>
                  <a:gd name="T17" fmla="*/ 3 h 43"/>
                  <a:gd name="T18" fmla="*/ 4 w 18"/>
                  <a:gd name="T19" fmla="*/ 2 h 43"/>
                  <a:gd name="T20" fmla="*/ 1 w 18"/>
                  <a:gd name="T21" fmla="*/ 1 h 43"/>
                  <a:gd name="T22" fmla="*/ 0 w 18"/>
                  <a:gd name="T23" fmla="*/ 1 h 43"/>
                  <a:gd name="T24" fmla="*/ 0 w 18"/>
                  <a:gd name="T25" fmla="*/ 0 h 43"/>
                  <a:gd name="T26" fmla="*/ 18 w 18"/>
                  <a:gd name="T27" fmla="*/ 0 h 43"/>
                  <a:gd name="T28" fmla="*/ 18 w 18"/>
                  <a:gd name="T29" fmla="*/ 1 h 43"/>
                  <a:gd name="T30" fmla="*/ 17 w 18"/>
                  <a:gd name="T31" fmla="*/ 1 h 43"/>
                  <a:gd name="T32" fmla="*/ 13 w 18"/>
                  <a:gd name="T33" fmla="*/ 3 h 43"/>
                  <a:gd name="T34" fmla="*/ 12 w 18"/>
                  <a:gd name="T35" fmla="*/ 8 h 43"/>
                  <a:gd name="T36" fmla="*/ 12 w 18"/>
                  <a:gd name="T37" fmla="*/ 35 h 43"/>
                  <a:gd name="T38" fmla="*/ 13 w 18"/>
                  <a:gd name="T39" fmla="*/ 40 h 43"/>
                  <a:gd name="T40" fmla="*/ 14 w 18"/>
                  <a:gd name="T41" fmla="*/ 41 h 43"/>
                  <a:gd name="T42" fmla="*/ 17 w 18"/>
                  <a:gd name="T43" fmla="*/ 42 h 43"/>
                  <a:gd name="T44" fmla="*/ 18 w 18"/>
                  <a:gd name="T4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43">
                    <a:moveTo>
                      <a:pt x="18" y="42"/>
                    </a:moveTo>
                    <a:cubicBezTo>
                      <a:pt x="18" y="43"/>
                      <a:pt x="18" y="43"/>
                      <a:pt x="18" y="43"/>
                    </a:cubicBezTo>
                    <a:cubicBezTo>
                      <a:pt x="0" y="43"/>
                      <a:pt x="0" y="43"/>
                      <a:pt x="0" y="43"/>
                    </a:cubicBezTo>
                    <a:cubicBezTo>
                      <a:pt x="0" y="42"/>
                      <a:pt x="0" y="42"/>
                      <a:pt x="0" y="42"/>
                    </a:cubicBezTo>
                    <a:cubicBezTo>
                      <a:pt x="1" y="42"/>
                      <a:pt x="1" y="42"/>
                      <a:pt x="1" y="42"/>
                    </a:cubicBezTo>
                    <a:cubicBezTo>
                      <a:pt x="3" y="42"/>
                      <a:pt x="4" y="41"/>
                      <a:pt x="5" y="40"/>
                    </a:cubicBezTo>
                    <a:cubicBezTo>
                      <a:pt x="6" y="40"/>
                      <a:pt x="6" y="38"/>
                      <a:pt x="6" y="35"/>
                    </a:cubicBezTo>
                    <a:cubicBezTo>
                      <a:pt x="6" y="8"/>
                      <a:pt x="6" y="8"/>
                      <a:pt x="6" y="8"/>
                    </a:cubicBezTo>
                    <a:cubicBezTo>
                      <a:pt x="6" y="5"/>
                      <a:pt x="6" y="4"/>
                      <a:pt x="6" y="3"/>
                    </a:cubicBezTo>
                    <a:cubicBezTo>
                      <a:pt x="5" y="3"/>
                      <a:pt x="5" y="2"/>
                      <a:pt x="4" y="2"/>
                    </a:cubicBezTo>
                    <a:cubicBezTo>
                      <a:pt x="3" y="1"/>
                      <a:pt x="2" y="1"/>
                      <a:pt x="1" y="1"/>
                    </a:cubicBezTo>
                    <a:cubicBezTo>
                      <a:pt x="0" y="1"/>
                      <a:pt x="0" y="1"/>
                      <a:pt x="0" y="1"/>
                    </a:cubicBezTo>
                    <a:cubicBezTo>
                      <a:pt x="0" y="0"/>
                      <a:pt x="0" y="0"/>
                      <a:pt x="0" y="0"/>
                    </a:cubicBezTo>
                    <a:cubicBezTo>
                      <a:pt x="18" y="0"/>
                      <a:pt x="18" y="0"/>
                      <a:pt x="18" y="0"/>
                    </a:cubicBezTo>
                    <a:cubicBezTo>
                      <a:pt x="18" y="1"/>
                      <a:pt x="18" y="1"/>
                      <a:pt x="18" y="1"/>
                    </a:cubicBezTo>
                    <a:cubicBezTo>
                      <a:pt x="17" y="1"/>
                      <a:pt x="17" y="1"/>
                      <a:pt x="17" y="1"/>
                    </a:cubicBezTo>
                    <a:cubicBezTo>
                      <a:pt x="15" y="1"/>
                      <a:pt x="14" y="2"/>
                      <a:pt x="13" y="3"/>
                    </a:cubicBezTo>
                    <a:cubicBezTo>
                      <a:pt x="12" y="3"/>
                      <a:pt x="12" y="5"/>
                      <a:pt x="12" y="8"/>
                    </a:cubicBezTo>
                    <a:cubicBezTo>
                      <a:pt x="12" y="35"/>
                      <a:pt x="12" y="35"/>
                      <a:pt x="12" y="35"/>
                    </a:cubicBezTo>
                    <a:cubicBezTo>
                      <a:pt x="12" y="38"/>
                      <a:pt x="12" y="39"/>
                      <a:pt x="13" y="40"/>
                    </a:cubicBezTo>
                    <a:cubicBezTo>
                      <a:pt x="13" y="40"/>
                      <a:pt x="13" y="41"/>
                      <a:pt x="14" y="41"/>
                    </a:cubicBezTo>
                    <a:cubicBezTo>
                      <a:pt x="15" y="42"/>
                      <a:pt x="16" y="42"/>
                      <a:pt x="17" y="42"/>
                    </a:cubicBezTo>
                    <a:lnTo>
                      <a:pt x="1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1"/>
              <p:cNvSpPr/>
              <p:nvPr/>
            </p:nvSpPr>
            <p:spPr bwMode="auto">
              <a:xfrm>
                <a:off x="2595563" y="996950"/>
                <a:ext cx="155575" cy="146050"/>
              </a:xfrm>
              <a:custGeom>
                <a:avLst/>
                <a:gdLst>
                  <a:gd name="T0" fmla="*/ 0 w 47"/>
                  <a:gd name="T1" fmla="*/ 0 h 44"/>
                  <a:gd name="T2" fmla="*/ 12 w 47"/>
                  <a:gd name="T3" fmla="*/ 0 h 44"/>
                  <a:gd name="T4" fmla="*/ 38 w 47"/>
                  <a:gd name="T5" fmla="*/ 32 h 44"/>
                  <a:gd name="T6" fmla="*/ 38 w 47"/>
                  <a:gd name="T7" fmla="*/ 7 h 44"/>
                  <a:gd name="T8" fmla="*/ 37 w 47"/>
                  <a:gd name="T9" fmla="*/ 2 h 44"/>
                  <a:gd name="T10" fmla="*/ 34 w 47"/>
                  <a:gd name="T11" fmla="*/ 1 h 44"/>
                  <a:gd name="T12" fmla="*/ 32 w 47"/>
                  <a:gd name="T13" fmla="*/ 1 h 44"/>
                  <a:gd name="T14" fmla="*/ 32 w 47"/>
                  <a:gd name="T15" fmla="*/ 0 h 44"/>
                  <a:gd name="T16" fmla="*/ 47 w 47"/>
                  <a:gd name="T17" fmla="*/ 0 h 44"/>
                  <a:gd name="T18" fmla="*/ 47 w 47"/>
                  <a:gd name="T19" fmla="*/ 1 h 44"/>
                  <a:gd name="T20" fmla="*/ 46 w 47"/>
                  <a:gd name="T21" fmla="*/ 1 h 44"/>
                  <a:gd name="T22" fmla="*/ 42 w 47"/>
                  <a:gd name="T23" fmla="*/ 3 h 44"/>
                  <a:gd name="T24" fmla="*/ 41 w 47"/>
                  <a:gd name="T25" fmla="*/ 4 h 44"/>
                  <a:gd name="T26" fmla="*/ 41 w 47"/>
                  <a:gd name="T27" fmla="*/ 7 h 44"/>
                  <a:gd name="T28" fmla="*/ 41 w 47"/>
                  <a:gd name="T29" fmla="*/ 44 h 44"/>
                  <a:gd name="T30" fmla="*/ 40 w 47"/>
                  <a:gd name="T31" fmla="*/ 44 h 44"/>
                  <a:gd name="T32" fmla="*/ 11 w 47"/>
                  <a:gd name="T33" fmla="*/ 9 h 44"/>
                  <a:gd name="T34" fmla="*/ 11 w 47"/>
                  <a:gd name="T35" fmla="*/ 36 h 44"/>
                  <a:gd name="T36" fmla="*/ 12 w 47"/>
                  <a:gd name="T37" fmla="*/ 41 h 44"/>
                  <a:gd name="T38" fmla="*/ 16 w 47"/>
                  <a:gd name="T39" fmla="*/ 42 h 44"/>
                  <a:gd name="T40" fmla="*/ 17 w 47"/>
                  <a:gd name="T41" fmla="*/ 42 h 44"/>
                  <a:gd name="T42" fmla="*/ 17 w 47"/>
                  <a:gd name="T43" fmla="*/ 43 h 44"/>
                  <a:gd name="T44" fmla="*/ 2 w 47"/>
                  <a:gd name="T45" fmla="*/ 43 h 44"/>
                  <a:gd name="T46" fmla="*/ 2 w 47"/>
                  <a:gd name="T47" fmla="*/ 42 h 44"/>
                  <a:gd name="T48" fmla="*/ 4 w 47"/>
                  <a:gd name="T49" fmla="*/ 42 h 44"/>
                  <a:gd name="T50" fmla="*/ 8 w 47"/>
                  <a:gd name="T51" fmla="*/ 40 h 44"/>
                  <a:gd name="T52" fmla="*/ 8 w 47"/>
                  <a:gd name="T53" fmla="*/ 39 h 44"/>
                  <a:gd name="T54" fmla="*/ 9 w 47"/>
                  <a:gd name="T55" fmla="*/ 36 h 44"/>
                  <a:gd name="T56" fmla="*/ 9 w 47"/>
                  <a:gd name="T57" fmla="*/ 6 h 44"/>
                  <a:gd name="T58" fmla="*/ 6 w 47"/>
                  <a:gd name="T59" fmla="*/ 3 h 44"/>
                  <a:gd name="T60" fmla="*/ 3 w 47"/>
                  <a:gd name="T61" fmla="*/ 1 h 44"/>
                  <a:gd name="T62" fmla="*/ 0 w 47"/>
                  <a:gd name="T63" fmla="*/ 1 h 44"/>
                  <a:gd name="T64" fmla="*/ 0 w 47"/>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0" y="0"/>
                    </a:moveTo>
                    <a:cubicBezTo>
                      <a:pt x="12" y="0"/>
                      <a:pt x="12" y="0"/>
                      <a:pt x="12" y="0"/>
                    </a:cubicBezTo>
                    <a:cubicBezTo>
                      <a:pt x="38" y="32"/>
                      <a:pt x="38" y="32"/>
                      <a:pt x="38" y="32"/>
                    </a:cubicBezTo>
                    <a:cubicBezTo>
                      <a:pt x="38" y="7"/>
                      <a:pt x="38" y="7"/>
                      <a:pt x="38" y="7"/>
                    </a:cubicBezTo>
                    <a:cubicBezTo>
                      <a:pt x="38" y="5"/>
                      <a:pt x="38" y="3"/>
                      <a:pt x="37" y="2"/>
                    </a:cubicBezTo>
                    <a:cubicBezTo>
                      <a:pt x="36" y="2"/>
                      <a:pt x="35" y="1"/>
                      <a:pt x="34" y="1"/>
                    </a:cubicBezTo>
                    <a:cubicBezTo>
                      <a:pt x="32" y="1"/>
                      <a:pt x="32" y="1"/>
                      <a:pt x="32" y="1"/>
                    </a:cubicBezTo>
                    <a:cubicBezTo>
                      <a:pt x="32" y="0"/>
                      <a:pt x="32" y="0"/>
                      <a:pt x="32" y="0"/>
                    </a:cubicBezTo>
                    <a:cubicBezTo>
                      <a:pt x="47" y="0"/>
                      <a:pt x="47" y="0"/>
                      <a:pt x="47" y="0"/>
                    </a:cubicBezTo>
                    <a:cubicBezTo>
                      <a:pt x="47" y="1"/>
                      <a:pt x="47" y="1"/>
                      <a:pt x="47" y="1"/>
                    </a:cubicBezTo>
                    <a:cubicBezTo>
                      <a:pt x="46" y="1"/>
                      <a:pt x="46" y="1"/>
                      <a:pt x="46" y="1"/>
                    </a:cubicBezTo>
                    <a:cubicBezTo>
                      <a:pt x="44" y="1"/>
                      <a:pt x="42" y="2"/>
                      <a:pt x="42" y="3"/>
                    </a:cubicBezTo>
                    <a:cubicBezTo>
                      <a:pt x="41" y="3"/>
                      <a:pt x="41" y="4"/>
                      <a:pt x="41" y="4"/>
                    </a:cubicBezTo>
                    <a:cubicBezTo>
                      <a:pt x="41" y="5"/>
                      <a:pt x="41" y="6"/>
                      <a:pt x="41" y="7"/>
                    </a:cubicBezTo>
                    <a:cubicBezTo>
                      <a:pt x="41" y="44"/>
                      <a:pt x="41" y="44"/>
                      <a:pt x="41" y="44"/>
                    </a:cubicBezTo>
                    <a:cubicBezTo>
                      <a:pt x="40" y="44"/>
                      <a:pt x="40" y="44"/>
                      <a:pt x="40" y="44"/>
                    </a:cubicBezTo>
                    <a:cubicBezTo>
                      <a:pt x="11" y="9"/>
                      <a:pt x="11" y="9"/>
                      <a:pt x="11" y="9"/>
                    </a:cubicBezTo>
                    <a:cubicBezTo>
                      <a:pt x="11" y="36"/>
                      <a:pt x="11" y="36"/>
                      <a:pt x="11" y="36"/>
                    </a:cubicBezTo>
                    <a:cubicBezTo>
                      <a:pt x="11" y="38"/>
                      <a:pt x="12" y="40"/>
                      <a:pt x="12" y="41"/>
                    </a:cubicBezTo>
                    <a:cubicBezTo>
                      <a:pt x="13" y="41"/>
                      <a:pt x="14" y="42"/>
                      <a:pt x="16" y="42"/>
                    </a:cubicBezTo>
                    <a:cubicBezTo>
                      <a:pt x="17" y="42"/>
                      <a:pt x="17" y="42"/>
                      <a:pt x="17" y="42"/>
                    </a:cubicBezTo>
                    <a:cubicBezTo>
                      <a:pt x="17" y="43"/>
                      <a:pt x="17" y="43"/>
                      <a:pt x="17" y="43"/>
                    </a:cubicBezTo>
                    <a:cubicBezTo>
                      <a:pt x="2" y="43"/>
                      <a:pt x="2" y="43"/>
                      <a:pt x="2" y="43"/>
                    </a:cubicBezTo>
                    <a:cubicBezTo>
                      <a:pt x="2" y="42"/>
                      <a:pt x="2" y="42"/>
                      <a:pt x="2" y="42"/>
                    </a:cubicBezTo>
                    <a:cubicBezTo>
                      <a:pt x="4" y="42"/>
                      <a:pt x="4" y="42"/>
                      <a:pt x="4" y="42"/>
                    </a:cubicBezTo>
                    <a:cubicBezTo>
                      <a:pt x="6" y="42"/>
                      <a:pt x="7" y="41"/>
                      <a:pt x="8" y="40"/>
                    </a:cubicBezTo>
                    <a:cubicBezTo>
                      <a:pt x="8" y="40"/>
                      <a:pt x="8" y="39"/>
                      <a:pt x="8" y="39"/>
                    </a:cubicBezTo>
                    <a:cubicBezTo>
                      <a:pt x="8" y="38"/>
                      <a:pt x="9" y="37"/>
                      <a:pt x="9" y="36"/>
                    </a:cubicBezTo>
                    <a:cubicBezTo>
                      <a:pt x="9" y="6"/>
                      <a:pt x="9" y="6"/>
                      <a:pt x="9" y="6"/>
                    </a:cubicBezTo>
                    <a:cubicBezTo>
                      <a:pt x="7" y="4"/>
                      <a:pt x="6" y="3"/>
                      <a:pt x="6" y="3"/>
                    </a:cubicBezTo>
                    <a:cubicBezTo>
                      <a:pt x="5" y="2"/>
                      <a:pt x="4" y="2"/>
                      <a:pt x="3" y="1"/>
                    </a:cubicBezTo>
                    <a:cubicBezTo>
                      <a:pt x="2"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2"/>
              <p:cNvSpPr/>
              <p:nvPr/>
            </p:nvSpPr>
            <p:spPr bwMode="auto">
              <a:xfrm>
                <a:off x="2760663" y="993775"/>
                <a:ext cx="146050" cy="149225"/>
              </a:xfrm>
              <a:custGeom>
                <a:avLst/>
                <a:gdLst>
                  <a:gd name="T0" fmla="*/ 38 w 44"/>
                  <a:gd name="T1" fmla="*/ 0 h 45"/>
                  <a:gd name="T2" fmla="*/ 39 w 44"/>
                  <a:gd name="T3" fmla="*/ 14 h 45"/>
                  <a:gd name="T4" fmla="*/ 38 w 44"/>
                  <a:gd name="T5" fmla="*/ 14 h 45"/>
                  <a:gd name="T6" fmla="*/ 34 w 44"/>
                  <a:gd name="T7" fmla="*/ 6 h 45"/>
                  <a:gd name="T8" fmla="*/ 24 w 44"/>
                  <a:gd name="T9" fmla="*/ 2 h 45"/>
                  <a:gd name="T10" fmla="*/ 11 w 44"/>
                  <a:gd name="T11" fmla="*/ 9 h 45"/>
                  <a:gd name="T12" fmla="*/ 8 w 44"/>
                  <a:gd name="T13" fmla="*/ 22 h 45"/>
                  <a:gd name="T14" fmla="*/ 10 w 44"/>
                  <a:gd name="T15" fmla="*/ 33 h 45"/>
                  <a:gd name="T16" fmla="*/ 16 w 44"/>
                  <a:gd name="T17" fmla="*/ 40 h 45"/>
                  <a:gd name="T18" fmla="*/ 24 w 44"/>
                  <a:gd name="T19" fmla="*/ 43 h 45"/>
                  <a:gd name="T20" fmla="*/ 29 w 44"/>
                  <a:gd name="T21" fmla="*/ 42 h 45"/>
                  <a:gd name="T22" fmla="*/ 33 w 44"/>
                  <a:gd name="T23" fmla="*/ 40 h 45"/>
                  <a:gd name="T24" fmla="*/ 33 w 44"/>
                  <a:gd name="T25" fmla="*/ 28 h 45"/>
                  <a:gd name="T26" fmla="*/ 33 w 44"/>
                  <a:gd name="T27" fmla="*/ 24 h 45"/>
                  <a:gd name="T28" fmla="*/ 31 w 44"/>
                  <a:gd name="T29" fmla="*/ 22 h 45"/>
                  <a:gd name="T30" fmla="*/ 27 w 44"/>
                  <a:gd name="T31" fmla="*/ 22 h 45"/>
                  <a:gd name="T32" fmla="*/ 27 w 44"/>
                  <a:gd name="T33" fmla="*/ 21 h 45"/>
                  <a:gd name="T34" fmla="*/ 44 w 44"/>
                  <a:gd name="T35" fmla="*/ 21 h 45"/>
                  <a:gd name="T36" fmla="*/ 44 w 44"/>
                  <a:gd name="T37" fmla="*/ 22 h 45"/>
                  <a:gd name="T38" fmla="*/ 43 w 44"/>
                  <a:gd name="T39" fmla="*/ 22 h 45"/>
                  <a:gd name="T40" fmla="*/ 40 w 44"/>
                  <a:gd name="T41" fmla="*/ 23 h 45"/>
                  <a:gd name="T42" fmla="*/ 39 w 44"/>
                  <a:gd name="T43" fmla="*/ 25 h 45"/>
                  <a:gd name="T44" fmla="*/ 39 w 44"/>
                  <a:gd name="T45" fmla="*/ 28 h 45"/>
                  <a:gd name="T46" fmla="*/ 39 w 44"/>
                  <a:gd name="T47" fmla="*/ 41 h 45"/>
                  <a:gd name="T48" fmla="*/ 32 w 44"/>
                  <a:gd name="T49" fmla="*/ 44 h 45"/>
                  <a:gd name="T50" fmla="*/ 24 w 44"/>
                  <a:gd name="T51" fmla="*/ 45 h 45"/>
                  <a:gd name="T52" fmla="*/ 5 w 44"/>
                  <a:gd name="T53" fmla="*/ 37 h 45"/>
                  <a:gd name="T54" fmla="*/ 0 w 44"/>
                  <a:gd name="T55" fmla="*/ 23 h 45"/>
                  <a:gd name="T56" fmla="*/ 1 w 44"/>
                  <a:gd name="T57" fmla="*/ 18 h 45"/>
                  <a:gd name="T58" fmla="*/ 3 w 44"/>
                  <a:gd name="T59" fmla="*/ 12 h 45"/>
                  <a:gd name="T60" fmla="*/ 12 w 44"/>
                  <a:gd name="T61" fmla="*/ 3 h 45"/>
                  <a:gd name="T62" fmla="*/ 23 w 44"/>
                  <a:gd name="T63" fmla="*/ 0 h 45"/>
                  <a:gd name="T64" fmla="*/ 27 w 44"/>
                  <a:gd name="T65" fmla="*/ 0 h 45"/>
                  <a:gd name="T66" fmla="*/ 33 w 44"/>
                  <a:gd name="T67" fmla="*/ 2 h 45"/>
                  <a:gd name="T68" fmla="*/ 35 w 44"/>
                  <a:gd name="T69" fmla="*/ 3 h 45"/>
                  <a:gd name="T70" fmla="*/ 36 w 44"/>
                  <a:gd name="T71" fmla="*/ 2 h 45"/>
                  <a:gd name="T72" fmla="*/ 37 w 44"/>
                  <a:gd name="T73" fmla="*/ 0 h 45"/>
                  <a:gd name="T74" fmla="*/ 38 w 44"/>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5">
                    <a:moveTo>
                      <a:pt x="38" y="0"/>
                    </a:moveTo>
                    <a:cubicBezTo>
                      <a:pt x="39" y="14"/>
                      <a:pt x="39" y="14"/>
                      <a:pt x="39" y="14"/>
                    </a:cubicBezTo>
                    <a:cubicBezTo>
                      <a:pt x="38" y="14"/>
                      <a:pt x="38" y="14"/>
                      <a:pt x="38" y="14"/>
                    </a:cubicBezTo>
                    <a:cubicBezTo>
                      <a:pt x="37" y="10"/>
                      <a:pt x="35" y="8"/>
                      <a:pt x="34" y="6"/>
                    </a:cubicBezTo>
                    <a:cubicBezTo>
                      <a:pt x="31" y="3"/>
                      <a:pt x="28" y="2"/>
                      <a:pt x="24" y="2"/>
                    </a:cubicBezTo>
                    <a:cubicBezTo>
                      <a:pt x="18" y="2"/>
                      <a:pt x="14" y="4"/>
                      <a:pt x="11" y="9"/>
                    </a:cubicBezTo>
                    <a:cubicBezTo>
                      <a:pt x="9" y="12"/>
                      <a:pt x="8" y="17"/>
                      <a:pt x="8" y="22"/>
                    </a:cubicBezTo>
                    <a:cubicBezTo>
                      <a:pt x="8" y="26"/>
                      <a:pt x="8" y="30"/>
                      <a:pt x="10" y="33"/>
                    </a:cubicBezTo>
                    <a:cubicBezTo>
                      <a:pt x="12" y="36"/>
                      <a:pt x="14" y="39"/>
                      <a:pt x="16" y="40"/>
                    </a:cubicBezTo>
                    <a:cubicBezTo>
                      <a:pt x="19" y="42"/>
                      <a:pt x="21" y="43"/>
                      <a:pt x="24" y="43"/>
                    </a:cubicBezTo>
                    <a:cubicBezTo>
                      <a:pt x="26" y="43"/>
                      <a:pt x="27" y="43"/>
                      <a:pt x="29" y="42"/>
                    </a:cubicBezTo>
                    <a:cubicBezTo>
                      <a:pt x="30" y="42"/>
                      <a:pt x="32" y="41"/>
                      <a:pt x="33" y="40"/>
                    </a:cubicBezTo>
                    <a:cubicBezTo>
                      <a:pt x="33" y="28"/>
                      <a:pt x="33" y="28"/>
                      <a:pt x="33" y="28"/>
                    </a:cubicBezTo>
                    <a:cubicBezTo>
                      <a:pt x="33" y="26"/>
                      <a:pt x="33" y="24"/>
                      <a:pt x="33" y="24"/>
                    </a:cubicBezTo>
                    <a:cubicBezTo>
                      <a:pt x="32" y="23"/>
                      <a:pt x="32" y="23"/>
                      <a:pt x="31" y="22"/>
                    </a:cubicBezTo>
                    <a:cubicBezTo>
                      <a:pt x="30" y="22"/>
                      <a:pt x="29" y="22"/>
                      <a:pt x="27" y="22"/>
                    </a:cubicBezTo>
                    <a:cubicBezTo>
                      <a:pt x="27" y="21"/>
                      <a:pt x="27" y="21"/>
                      <a:pt x="27" y="21"/>
                    </a:cubicBezTo>
                    <a:cubicBezTo>
                      <a:pt x="44" y="21"/>
                      <a:pt x="44" y="21"/>
                      <a:pt x="44" y="21"/>
                    </a:cubicBezTo>
                    <a:cubicBezTo>
                      <a:pt x="44" y="22"/>
                      <a:pt x="44" y="22"/>
                      <a:pt x="44" y="22"/>
                    </a:cubicBezTo>
                    <a:cubicBezTo>
                      <a:pt x="43" y="22"/>
                      <a:pt x="43" y="22"/>
                      <a:pt x="43" y="22"/>
                    </a:cubicBezTo>
                    <a:cubicBezTo>
                      <a:pt x="42" y="22"/>
                      <a:pt x="41" y="22"/>
                      <a:pt x="40" y="23"/>
                    </a:cubicBezTo>
                    <a:cubicBezTo>
                      <a:pt x="40" y="24"/>
                      <a:pt x="40" y="24"/>
                      <a:pt x="39" y="25"/>
                    </a:cubicBezTo>
                    <a:cubicBezTo>
                      <a:pt x="39" y="26"/>
                      <a:pt x="39" y="27"/>
                      <a:pt x="39" y="28"/>
                    </a:cubicBezTo>
                    <a:cubicBezTo>
                      <a:pt x="39" y="41"/>
                      <a:pt x="39" y="41"/>
                      <a:pt x="39" y="41"/>
                    </a:cubicBezTo>
                    <a:cubicBezTo>
                      <a:pt x="37" y="43"/>
                      <a:pt x="34" y="43"/>
                      <a:pt x="32" y="44"/>
                    </a:cubicBezTo>
                    <a:cubicBezTo>
                      <a:pt x="30" y="45"/>
                      <a:pt x="27" y="45"/>
                      <a:pt x="24" y="45"/>
                    </a:cubicBezTo>
                    <a:cubicBezTo>
                      <a:pt x="16" y="45"/>
                      <a:pt x="9" y="42"/>
                      <a:pt x="5" y="37"/>
                    </a:cubicBezTo>
                    <a:cubicBezTo>
                      <a:pt x="2" y="33"/>
                      <a:pt x="0" y="28"/>
                      <a:pt x="0" y="23"/>
                    </a:cubicBezTo>
                    <a:cubicBezTo>
                      <a:pt x="0" y="21"/>
                      <a:pt x="0" y="19"/>
                      <a:pt x="1" y="18"/>
                    </a:cubicBezTo>
                    <a:cubicBezTo>
                      <a:pt x="1" y="16"/>
                      <a:pt x="2" y="14"/>
                      <a:pt x="3" y="12"/>
                    </a:cubicBezTo>
                    <a:cubicBezTo>
                      <a:pt x="5" y="8"/>
                      <a:pt x="8" y="5"/>
                      <a:pt x="12" y="3"/>
                    </a:cubicBezTo>
                    <a:cubicBezTo>
                      <a:pt x="15" y="1"/>
                      <a:pt x="19" y="0"/>
                      <a:pt x="23" y="0"/>
                    </a:cubicBezTo>
                    <a:cubicBezTo>
                      <a:pt x="25" y="0"/>
                      <a:pt x="26" y="0"/>
                      <a:pt x="27" y="0"/>
                    </a:cubicBezTo>
                    <a:cubicBezTo>
                      <a:pt x="29" y="1"/>
                      <a:pt x="31" y="1"/>
                      <a:pt x="33" y="2"/>
                    </a:cubicBezTo>
                    <a:cubicBezTo>
                      <a:pt x="34" y="2"/>
                      <a:pt x="35" y="3"/>
                      <a:pt x="35" y="3"/>
                    </a:cubicBezTo>
                    <a:cubicBezTo>
                      <a:pt x="36" y="3"/>
                      <a:pt x="36" y="3"/>
                      <a:pt x="36" y="2"/>
                    </a:cubicBezTo>
                    <a:cubicBezTo>
                      <a:pt x="37" y="2"/>
                      <a:pt x="37" y="1"/>
                      <a:pt x="37" y="0"/>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3"/>
              <p:cNvSpPr/>
              <p:nvPr/>
            </p:nvSpPr>
            <p:spPr bwMode="auto">
              <a:xfrm>
                <a:off x="2965450" y="996950"/>
                <a:ext cx="152400" cy="146050"/>
              </a:xfrm>
              <a:custGeom>
                <a:avLst/>
                <a:gdLst>
                  <a:gd name="T0" fmla="*/ 31 w 46"/>
                  <a:gd name="T1" fmla="*/ 1 h 44"/>
                  <a:gd name="T2" fmla="*/ 31 w 46"/>
                  <a:gd name="T3" fmla="*/ 0 h 44"/>
                  <a:gd name="T4" fmla="*/ 46 w 46"/>
                  <a:gd name="T5" fmla="*/ 0 h 44"/>
                  <a:gd name="T6" fmla="*/ 46 w 46"/>
                  <a:gd name="T7" fmla="*/ 1 h 44"/>
                  <a:gd name="T8" fmla="*/ 45 w 46"/>
                  <a:gd name="T9" fmla="*/ 1 h 44"/>
                  <a:gd name="T10" fmla="*/ 41 w 46"/>
                  <a:gd name="T11" fmla="*/ 3 h 44"/>
                  <a:gd name="T12" fmla="*/ 40 w 46"/>
                  <a:gd name="T13" fmla="*/ 8 h 44"/>
                  <a:gd name="T14" fmla="*/ 40 w 46"/>
                  <a:gd name="T15" fmla="*/ 25 h 44"/>
                  <a:gd name="T16" fmla="*/ 39 w 46"/>
                  <a:gd name="T17" fmla="*/ 35 h 44"/>
                  <a:gd name="T18" fmla="*/ 34 w 46"/>
                  <a:gd name="T19" fmla="*/ 41 h 44"/>
                  <a:gd name="T20" fmla="*/ 24 w 46"/>
                  <a:gd name="T21" fmla="*/ 44 h 44"/>
                  <a:gd name="T22" fmla="*/ 13 w 46"/>
                  <a:gd name="T23" fmla="*/ 42 h 44"/>
                  <a:gd name="T24" fmla="*/ 8 w 46"/>
                  <a:gd name="T25" fmla="*/ 35 h 44"/>
                  <a:gd name="T26" fmla="*/ 7 w 46"/>
                  <a:gd name="T27" fmla="*/ 24 h 44"/>
                  <a:gd name="T28" fmla="*/ 7 w 46"/>
                  <a:gd name="T29" fmla="*/ 8 h 44"/>
                  <a:gd name="T30" fmla="*/ 6 w 46"/>
                  <a:gd name="T31" fmla="*/ 2 h 44"/>
                  <a:gd name="T32" fmla="*/ 2 w 46"/>
                  <a:gd name="T33" fmla="*/ 1 h 44"/>
                  <a:gd name="T34" fmla="*/ 0 w 46"/>
                  <a:gd name="T35" fmla="*/ 1 h 44"/>
                  <a:gd name="T36" fmla="*/ 0 w 46"/>
                  <a:gd name="T37" fmla="*/ 0 h 44"/>
                  <a:gd name="T38" fmla="*/ 19 w 46"/>
                  <a:gd name="T39" fmla="*/ 0 h 44"/>
                  <a:gd name="T40" fmla="*/ 19 w 46"/>
                  <a:gd name="T41" fmla="*/ 1 h 44"/>
                  <a:gd name="T42" fmla="*/ 17 w 46"/>
                  <a:gd name="T43" fmla="*/ 1 h 44"/>
                  <a:gd name="T44" fmla="*/ 14 w 46"/>
                  <a:gd name="T45" fmla="*/ 3 h 44"/>
                  <a:gd name="T46" fmla="*/ 13 w 46"/>
                  <a:gd name="T47" fmla="*/ 8 h 44"/>
                  <a:gd name="T48" fmla="*/ 13 w 46"/>
                  <a:gd name="T49" fmla="*/ 26 h 44"/>
                  <a:gd name="T50" fmla="*/ 13 w 46"/>
                  <a:gd name="T51" fmla="*/ 29 h 44"/>
                  <a:gd name="T52" fmla="*/ 13 w 46"/>
                  <a:gd name="T53" fmla="*/ 32 h 44"/>
                  <a:gd name="T54" fmla="*/ 15 w 46"/>
                  <a:gd name="T55" fmla="*/ 37 h 44"/>
                  <a:gd name="T56" fmla="*/ 18 w 46"/>
                  <a:gd name="T57" fmla="*/ 40 h 44"/>
                  <a:gd name="T58" fmla="*/ 21 w 46"/>
                  <a:gd name="T59" fmla="*/ 41 h 44"/>
                  <a:gd name="T60" fmla="*/ 24 w 46"/>
                  <a:gd name="T61" fmla="*/ 41 h 44"/>
                  <a:gd name="T62" fmla="*/ 31 w 46"/>
                  <a:gd name="T63" fmla="*/ 40 h 44"/>
                  <a:gd name="T64" fmla="*/ 36 w 46"/>
                  <a:gd name="T65" fmla="*/ 35 h 44"/>
                  <a:gd name="T66" fmla="*/ 37 w 46"/>
                  <a:gd name="T67" fmla="*/ 25 h 44"/>
                  <a:gd name="T68" fmla="*/ 37 w 46"/>
                  <a:gd name="T69" fmla="*/ 8 h 44"/>
                  <a:gd name="T70" fmla="*/ 36 w 46"/>
                  <a:gd name="T71" fmla="*/ 2 h 44"/>
                  <a:gd name="T72" fmla="*/ 33 w 46"/>
                  <a:gd name="T73" fmla="*/ 1 h 44"/>
                  <a:gd name="T74" fmla="*/ 31 w 46"/>
                  <a:gd name="T75"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4">
                    <a:moveTo>
                      <a:pt x="31" y="1"/>
                    </a:moveTo>
                    <a:cubicBezTo>
                      <a:pt x="31" y="0"/>
                      <a:pt x="31" y="0"/>
                      <a:pt x="31" y="0"/>
                    </a:cubicBezTo>
                    <a:cubicBezTo>
                      <a:pt x="46" y="0"/>
                      <a:pt x="46" y="0"/>
                      <a:pt x="46" y="0"/>
                    </a:cubicBezTo>
                    <a:cubicBezTo>
                      <a:pt x="46" y="1"/>
                      <a:pt x="46" y="1"/>
                      <a:pt x="46" y="1"/>
                    </a:cubicBezTo>
                    <a:cubicBezTo>
                      <a:pt x="45" y="1"/>
                      <a:pt x="45" y="1"/>
                      <a:pt x="45" y="1"/>
                    </a:cubicBezTo>
                    <a:cubicBezTo>
                      <a:pt x="43" y="1"/>
                      <a:pt x="42" y="2"/>
                      <a:pt x="41" y="3"/>
                    </a:cubicBezTo>
                    <a:cubicBezTo>
                      <a:pt x="40" y="4"/>
                      <a:pt x="40" y="5"/>
                      <a:pt x="40" y="8"/>
                    </a:cubicBezTo>
                    <a:cubicBezTo>
                      <a:pt x="40" y="25"/>
                      <a:pt x="40" y="25"/>
                      <a:pt x="40" y="25"/>
                    </a:cubicBezTo>
                    <a:cubicBezTo>
                      <a:pt x="40" y="30"/>
                      <a:pt x="40" y="33"/>
                      <a:pt x="39" y="35"/>
                    </a:cubicBezTo>
                    <a:cubicBezTo>
                      <a:pt x="38" y="38"/>
                      <a:pt x="36" y="40"/>
                      <a:pt x="34" y="41"/>
                    </a:cubicBezTo>
                    <a:cubicBezTo>
                      <a:pt x="31" y="43"/>
                      <a:pt x="28" y="44"/>
                      <a:pt x="24" y="44"/>
                    </a:cubicBezTo>
                    <a:cubicBezTo>
                      <a:pt x="19" y="44"/>
                      <a:pt x="15" y="43"/>
                      <a:pt x="13" y="42"/>
                    </a:cubicBezTo>
                    <a:cubicBezTo>
                      <a:pt x="10" y="40"/>
                      <a:pt x="9" y="38"/>
                      <a:pt x="8" y="35"/>
                    </a:cubicBezTo>
                    <a:cubicBezTo>
                      <a:pt x="7" y="33"/>
                      <a:pt x="7" y="30"/>
                      <a:pt x="7" y="24"/>
                    </a:cubicBezTo>
                    <a:cubicBezTo>
                      <a:pt x="7" y="8"/>
                      <a:pt x="7" y="8"/>
                      <a:pt x="7" y="8"/>
                    </a:cubicBezTo>
                    <a:cubicBezTo>
                      <a:pt x="7" y="5"/>
                      <a:pt x="6" y="3"/>
                      <a:pt x="6" y="2"/>
                    </a:cubicBezTo>
                    <a:cubicBezTo>
                      <a:pt x="5" y="1"/>
                      <a:pt x="4" y="1"/>
                      <a:pt x="2" y="1"/>
                    </a:cubicBezTo>
                    <a:cubicBezTo>
                      <a:pt x="0" y="1"/>
                      <a:pt x="0" y="1"/>
                      <a:pt x="0" y="1"/>
                    </a:cubicBezTo>
                    <a:cubicBezTo>
                      <a:pt x="0" y="0"/>
                      <a:pt x="0" y="0"/>
                      <a:pt x="0" y="0"/>
                    </a:cubicBezTo>
                    <a:cubicBezTo>
                      <a:pt x="19" y="0"/>
                      <a:pt x="19" y="0"/>
                      <a:pt x="19" y="0"/>
                    </a:cubicBezTo>
                    <a:cubicBezTo>
                      <a:pt x="19" y="1"/>
                      <a:pt x="19" y="1"/>
                      <a:pt x="19" y="1"/>
                    </a:cubicBezTo>
                    <a:cubicBezTo>
                      <a:pt x="17" y="1"/>
                      <a:pt x="17" y="1"/>
                      <a:pt x="17" y="1"/>
                    </a:cubicBezTo>
                    <a:cubicBezTo>
                      <a:pt x="16" y="1"/>
                      <a:pt x="14" y="2"/>
                      <a:pt x="14" y="3"/>
                    </a:cubicBezTo>
                    <a:cubicBezTo>
                      <a:pt x="13" y="4"/>
                      <a:pt x="13" y="5"/>
                      <a:pt x="13" y="8"/>
                    </a:cubicBezTo>
                    <a:cubicBezTo>
                      <a:pt x="13" y="26"/>
                      <a:pt x="13" y="26"/>
                      <a:pt x="13" y="26"/>
                    </a:cubicBezTo>
                    <a:cubicBezTo>
                      <a:pt x="13" y="27"/>
                      <a:pt x="13" y="28"/>
                      <a:pt x="13" y="29"/>
                    </a:cubicBezTo>
                    <a:cubicBezTo>
                      <a:pt x="13" y="30"/>
                      <a:pt x="13" y="31"/>
                      <a:pt x="13" y="32"/>
                    </a:cubicBezTo>
                    <a:cubicBezTo>
                      <a:pt x="13" y="34"/>
                      <a:pt x="14" y="36"/>
                      <a:pt x="15" y="37"/>
                    </a:cubicBezTo>
                    <a:cubicBezTo>
                      <a:pt x="16" y="38"/>
                      <a:pt x="17" y="39"/>
                      <a:pt x="18" y="40"/>
                    </a:cubicBezTo>
                    <a:cubicBezTo>
                      <a:pt x="19" y="41"/>
                      <a:pt x="20" y="41"/>
                      <a:pt x="21" y="41"/>
                    </a:cubicBezTo>
                    <a:cubicBezTo>
                      <a:pt x="22" y="41"/>
                      <a:pt x="23" y="41"/>
                      <a:pt x="24" y="41"/>
                    </a:cubicBezTo>
                    <a:cubicBezTo>
                      <a:pt x="27" y="41"/>
                      <a:pt x="29" y="41"/>
                      <a:pt x="31" y="40"/>
                    </a:cubicBezTo>
                    <a:cubicBezTo>
                      <a:pt x="34" y="38"/>
                      <a:pt x="35" y="37"/>
                      <a:pt x="36" y="35"/>
                    </a:cubicBezTo>
                    <a:cubicBezTo>
                      <a:pt x="37" y="33"/>
                      <a:pt x="37" y="30"/>
                      <a:pt x="37" y="25"/>
                    </a:cubicBezTo>
                    <a:cubicBezTo>
                      <a:pt x="37" y="8"/>
                      <a:pt x="37" y="8"/>
                      <a:pt x="37" y="8"/>
                    </a:cubicBezTo>
                    <a:cubicBezTo>
                      <a:pt x="37" y="5"/>
                      <a:pt x="37" y="3"/>
                      <a:pt x="36" y="2"/>
                    </a:cubicBezTo>
                    <a:cubicBezTo>
                      <a:pt x="36" y="2"/>
                      <a:pt x="34" y="1"/>
                      <a:pt x="33" y="1"/>
                    </a:cubicBezTo>
                    <a:lnTo>
                      <a:pt x="3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4"/>
              <p:cNvSpPr/>
              <p:nvPr/>
            </p:nvSpPr>
            <p:spPr bwMode="auto">
              <a:xfrm>
                <a:off x="3117850" y="996950"/>
                <a:ext cx="155575" cy="146050"/>
              </a:xfrm>
              <a:custGeom>
                <a:avLst/>
                <a:gdLst>
                  <a:gd name="T0" fmla="*/ 0 w 47"/>
                  <a:gd name="T1" fmla="*/ 0 h 44"/>
                  <a:gd name="T2" fmla="*/ 12 w 47"/>
                  <a:gd name="T3" fmla="*/ 0 h 44"/>
                  <a:gd name="T4" fmla="*/ 38 w 47"/>
                  <a:gd name="T5" fmla="*/ 32 h 44"/>
                  <a:gd name="T6" fmla="*/ 38 w 47"/>
                  <a:gd name="T7" fmla="*/ 7 h 44"/>
                  <a:gd name="T8" fmla="*/ 37 w 47"/>
                  <a:gd name="T9" fmla="*/ 2 h 44"/>
                  <a:gd name="T10" fmla="*/ 34 w 47"/>
                  <a:gd name="T11" fmla="*/ 1 h 44"/>
                  <a:gd name="T12" fmla="*/ 32 w 47"/>
                  <a:gd name="T13" fmla="*/ 1 h 44"/>
                  <a:gd name="T14" fmla="*/ 32 w 47"/>
                  <a:gd name="T15" fmla="*/ 0 h 44"/>
                  <a:gd name="T16" fmla="*/ 47 w 47"/>
                  <a:gd name="T17" fmla="*/ 0 h 44"/>
                  <a:gd name="T18" fmla="*/ 47 w 47"/>
                  <a:gd name="T19" fmla="*/ 1 h 44"/>
                  <a:gd name="T20" fmla="*/ 46 w 47"/>
                  <a:gd name="T21" fmla="*/ 1 h 44"/>
                  <a:gd name="T22" fmla="*/ 42 w 47"/>
                  <a:gd name="T23" fmla="*/ 3 h 44"/>
                  <a:gd name="T24" fmla="*/ 41 w 47"/>
                  <a:gd name="T25" fmla="*/ 4 h 44"/>
                  <a:gd name="T26" fmla="*/ 41 w 47"/>
                  <a:gd name="T27" fmla="*/ 7 h 44"/>
                  <a:gd name="T28" fmla="*/ 41 w 47"/>
                  <a:gd name="T29" fmla="*/ 44 h 44"/>
                  <a:gd name="T30" fmla="*/ 40 w 47"/>
                  <a:gd name="T31" fmla="*/ 44 h 44"/>
                  <a:gd name="T32" fmla="*/ 11 w 47"/>
                  <a:gd name="T33" fmla="*/ 9 h 44"/>
                  <a:gd name="T34" fmla="*/ 11 w 47"/>
                  <a:gd name="T35" fmla="*/ 36 h 44"/>
                  <a:gd name="T36" fmla="*/ 12 w 47"/>
                  <a:gd name="T37" fmla="*/ 41 h 44"/>
                  <a:gd name="T38" fmla="*/ 16 w 47"/>
                  <a:gd name="T39" fmla="*/ 42 h 44"/>
                  <a:gd name="T40" fmla="*/ 18 w 47"/>
                  <a:gd name="T41" fmla="*/ 42 h 44"/>
                  <a:gd name="T42" fmla="*/ 18 w 47"/>
                  <a:gd name="T43" fmla="*/ 43 h 44"/>
                  <a:gd name="T44" fmla="*/ 3 w 47"/>
                  <a:gd name="T45" fmla="*/ 43 h 44"/>
                  <a:gd name="T46" fmla="*/ 3 w 47"/>
                  <a:gd name="T47" fmla="*/ 42 h 44"/>
                  <a:gd name="T48" fmla="*/ 4 w 47"/>
                  <a:gd name="T49" fmla="*/ 42 h 44"/>
                  <a:gd name="T50" fmla="*/ 8 w 47"/>
                  <a:gd name="T51" fmla="*/ 40 h 44"/>
                  <a:gd name="T52" fmla="*/ 8 w 47"/>
                  <a:gd name="T53" fmla="*/ 39 h 44"/>
                  <a:gd name="T54" fmla="*/ 9 w 47"/>
                  <a:gd name="T55" fmla="*/ 36 h 44"/>
                  <a:gd name="T56" fmla="*/ 9 w 47"/>
                  <a:gd name="T57" fmla="*/ 6 h 44"/>
                  <a:gd name="T58" fmla="*/ 6 w 47"/>
                  <a:gd name="T59" fmla="*/ 3 h 44"/>
                  <a:gd name="T60" fmla="*/ 3 w 47"/>
                  <a:gd name="T61" fmla="*/ 1 h 44"/>
                  <a:gd name="T62" fmla="*/ 0 w 47"/>
                  <a:gd name="T63" fmla="*/ 1 h 44"/>
                  <a:gd name="T64" fmla="*/ 0 w 47"/>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0" y="0"/>
                    </a:moveTo>
                    <a:cubicBezTo>
                      <a:pt x="12" y="0"/>
                      <a:pt x="12" y="0"/>
                      <a:pt x="12" y="0"/>
                    </a:cubicBezTo>
                    <a:cubicBezTo>
                      <a:pt x="38" y="32"/>
                      <a:pt x="38" y="32"/>
                      <a:pt x="38" y="32"/>
                    </a:cubicBezTo>
                    <a:cubicBezTo>
                      <a:pt x="38" y="7"/>
                      <a:pt x="38" y="7"/>
                      <a:pt x="38" y="7"/>
                    </a:cubicBezTo>
                    <a:cubicBezTo>
                      <a:pt x="38" y="5"/>
                      <a:pt x="38" y="3"/>
                      <a:pt x="37" y="2"/>
                    </a:cubicBezTo>
                    <a:cubicBezTo>
                      <a:pt x="37" y="2"/>
                      <a:pt x="35" y="1"/>
                      <a:pt x="34" y="1"/>
                    </a:cubicBezTo>
                    <a:cubicBezTo>
                      <a:pt x="32" y="1"/>
                      <a:pt x="32" y="1"/>
                      <a:pt x="32" y="1"/>
                    </a:cubicBezTo>
                    <a:cubicBezTo>
                      <a:pt x="32" y="0"/>
                      <a:pt x="32" y="0"/>
                      <a:pt x="32" y="0"/>
                    </a:cubicBezTo>
                    <a:cubicBezTo>
                      <a:pt x="47" y="0"/>
                      <a:pt x="47" y="0"/>
                      <a:pt x="47" y="0"/>
                    </a:cubicBezTo>
                    <a:cubicBezTo>
                      <a:pt x="47" y="1"/>
                      <a:pt x="47" y="1"/>
                      <a:pt x="47" y="1"/>
                    </a:cubicBezTo>
                    <a:cubicBezTo>
                      <a:pt x="46" y="1"/>
                      <a:pt x="46" y="1"/>
                      <a:pt x="46" y="1"/>
                    </a:cubicBezTo>
                    <a:cubicBezTo>
                      <a:pt x="44" y="1"/>
                      <a:pt x="43" y="2"/>
                      <a:pt x="42" y="3"/>
                    </a:cubicBezTo>
                    <a:cubicBezTo>
                      <a:pt x="42" y="3"/>
                      <a:pt x="41" y="4"/>
                      <a:pt x="41" y="4"/>
                    </a:cubicBezTo>
                    <a:cubicBezTo>
                      <a:pt x="41" y="5"/>
                      <a:pt x="41" y="6"/>
                      <a:pt x="41" y="7"/>
                    </a:cubicBezTo>
                    <a:cubicBezTo>
                      <a:pt x="41" y="44"/>
                      <a:pt x="41" y="44"/>
                      <a:pt x="41" y="44"/>
                    </a:cubicBezTo>
                    <a:cubicBezTo>
                      <a:pt x="40" y="44"/>
                      <a:pt x="40" y="44"/>
                      <a:pt x="40" y="44"/>
                    </a:cubicBezTo>
                    <a:cubicBezTo>
                      <a:pt x="11" y="9"/>
                      <a:pt x="11" y="9"/>
                      <a:pt x="11" y="9"/>
                    </a:cubicBezTo>
                    <a:cubicBezTo>
                      <a:pt x="11" y="36"/>
                      <a:pt x="11" y="36"/>
                      <a:pt x="11" y="36"/>
                    </a:cubicBezTo>
                    <a:cubicBezTo>
                      <a:pt x="11" y="38"/>
                      <a:pt x="12" y="40"/>
                      <a:pt x="12" y="41"/>
                    </a:cubicBezTo>
                    <a:cubicBezTo>
                      <a:pt x="13" y="41"/>
                      <a:pt x="14" y="42"/>
                      <a:pt x="16" y="42"/>
                    </a:cubicBezTo>
                    <a:cubicBezTo>
                      <a:pt x="18" y="42"/>
                      <a:pt x="18" y="42"/>
                      <a:pt x="18" y="42"/>
                    </a:cubicBezTo>
                    <a:cubicBezTo>
                      <a:pt x="18" y="43"/>
                      <a:pt x="18" y="43"/>
                      <a:pt x="18" y="43"/>
                    </a:cubicBezTo>
                    <a:cubicBezTo>
                      <a:pt x="3" y="43"/>
                      <a:pt x="3" y="43"/>
                      <a:pt x="3" y="43"/>
                    </a:cubicBezTo>
                    <a:cubicBezTo>
                      <a:pt x="3" y="42"/>
                      <a:pt x="3" y="42"/>
                      <a:pt x="3" y="42"/>
                    </a:cubicBezTo>
                    <a:cubicBezTo>
                      <a:pt x="4" y="42"/>
                      <a:pt x="4" y="42"/>
                      <a:pt x="4" y="42"/>
                    </a:cubicBezTo>
                    <a:cubicBezTo>
                      <a:pt x="6" y="42"/>
                      <a:pt x="7" y="41"/>
                      <a:pt x="8" y="40"/>
                    </a:cubicBezTo>
                    <a:cubicBezTo>
                      <a:pt x="8" y="40"/>
                      <a:pt x="8" y="39"/>
                      <a:pt x="8" y="39"/>
                    </a:cubicBezTo>
                    <a:cubicBezTo>
                      <a:pt x="9" y="38"/>
                      <a:pt x="9" y="37"/>
                      <a:pt x="9" y="36"/>
                    </a:cubicBezTo>
                    <a:cubicBezTo>
                      <a:pt x="9" y="6"/>
                      <a:pt x="9" y="6"/>
                      <a:pt x="9" y="6"/>
                    </a:cubicBezTo>
                    <a:cubicBezTo>
                      <a:pt x="7" y="4"/>
                      <a:pt x="7" y="3"/>
                      <a:pt x="6" y="3"/>
                    </a:cubicBezTo>
                    <a:cubicBezTo>
                      <a:pt x="5" y="2"/>
                      <a:pt x="4" y="2"/>
                      <a:pt x="3" y="1"/>
                    </a:cubicBezTo>
                    <a:cubicBezTo>
                      <a:pt x="2"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5"/>
              <p:cNvSpPr/>
              <p:nvPr/>
            </p:nvSpPr>
            <p:spPr bwMode="auto">
              <a:xfrm>
                <a:off x="3282950" y="996950"/>
                <a:ext cx="58737" cy="142875"/>
              </a:xfrm>
              <a:custGeom>
                <a:avLst/>
                <a:gdLst>
                  <a:gd name="T0" fmla="*/ 18 w 18"/>
                  <a:gd name="T1" fmla="*/ 42 h 43"/>
                  <a:gd name="T2" fmla="*/ 18 w 18"/>
                  <a:gd name="T3" fmla="*/ 43 h 43"/>
                  <a:gd name="T4" fmla="*/ 0 w 18"/>
                  <a:gd name="T5" fmla="*/ 43 h 43"/>
                  <a:gd name="T6" fmla="*/ 0 w 18"/>
                  <a:gd name="T7" fmla="*/ 42 h 43"/>
                  <a:gd name="T8" fmla="*/ 1 w 18"/>
                  <a:gd name="T9" fmla="*/ 42 h 43"/>
                  <a:gd name="T10" fmla="*/ 5 w 18"/>
                  <a:gd name="T11" fmla="*/ 40 h 43"/>
                  <a:gd name="T12" fmla="*/ 6 w 18"/>
                  <a:gd name="T13" fmla="*/ 35 h 43"/>
                  <a:gd name="T14" fmla="*/ 6 w 18"/>
                  <a:gd name="T15" fmla="*/ 8 h 43"/>
                  <a:gd name="T16" fmla="*/ 6 w 18"/>
                  <a:gd name="T17" fmla="*/ 3 h 43"/>
                  <a:gd name="T18" fmla="*/ 4 w 18"/>
                  <a:gd name="T19" fmla="*/ 2 h 43"/>
                  <a:gd name="T20" fmla="*/ 1 w 18"/>
                  <a:gd name="T21" fmla="*/ 1 h 43"/>
                  <a:gd name="T22" fmla="*/ 0 w 18"/>
                  <a:gd name="T23" fmla="*/ 1 h 43"/>
                  <a:gd name="T24" fmla="*/ 0 w 18"/>
                  <a:gd name="T25" fmla="*/ 0 h 43"/>
                  <a:gd name="T26" fmla="*/ 18 w 18"/>
                  <a:gd name="T27" fmla="*/ 0 h 43"/>
                  <a:gd name="T28" fmla="*/ 18 w 18"/>
                  <a:gd name="T29" fmla="*/ 1 h 43"/>
                  <a:gd name="T30" fmla="*/ 17 w 18"/>
                  <a:gd name="T31" fmla="*/ 1 h 43"/>
                  <a:gd name="T32" fmla="*/ 13 w 18"/>
                  <a:gd name="T33" fmla="*/ 3 h 43"/>
                  <a:gd name="T34" fmla="*/ 12 w 18"/>
                  <a:gd name="T35" fmla="*/ 8 h 43"/>
                  <a:gd name="T36" fmla="*/ 12 w 18"/>
                  <a:gd name="T37" fmla="*/ 35 h 43"/>
                  <a:gd name="T38" fmla="*/ 12 w 18"/>
                  <a:gd name="T39" fmla="*/ 40 h 43"/>
                  <a:gd name="T40" fmla="*/ 14 w 18"/>
                  <a:gd name="T41" fmla="*/ 41 h 43"/>
                  <a:gd name="T42" fmla="*/ 17 w 18"/>
                  <a:gd name="T43" fmla="*/ 42 h 43"/>
                  <a:gd name="T44" fmla="*/ 18 w 18"/>
                  <a:gd name="T4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43">
                    <a:moveTo>
                      <a:pt x="18" y="42"/>
                    </a:moveTo>
                    <a:cubicBezTo>
                      <a:pt x="18" y="43"/>
                      <a:pt x="18" y="43"/>
                      <a:pt x="18" y="43"/>
                    </a:cubicBezTo>
                    <a:cubicBezTo>
                      <a:pt x="0" y="43"/>
                      <a:pt x="0" y="43"/>
                      <a:pt x="0" y="43"/>
                    </a:cubicBezTo>
                    <a:cubicBezTo>
                      <a:pt x="0" y="42"/>
                      <a:pt x="0" y="42"/>
                      <a:pt x="0" y="42"/>
                    </a:cubicBezTo>
                    <a:cubicBezTo>
                      <a:pt x="1" y="42"/>
                      <a:pt x="1" y="42"/>
                      <a:pt x="1" y="42"/>
                    </a:cubicBezTo>
                    <a:cubicBezTo>
                      <a:pt x="3" y="42"/>
                      <a:pt x="4" y="41"/>
                      <a:pt x="5" y="40"/>
                    </a:cubicBezTo>
                    <a:cubicBezTo>
                      <a:pt x="6" y="40"/>
                      <a:pt x="6" y="38"/>
                      <a:pt x="6" y="35"/>
                    </a:cubicBezTo>
                    <a:cubicBezTo>
                      <a:pt x="6" y="8"/>
                      <a:pt x="6" y="8"/>
                      <a:pt x="6" y="8"/>
                    </a:cubicBezTo>
                    <a:cubicBezTo>
                      <a:pt x="6" y="5"/>
                      <a:pt x="6" y="4"/>
                      <a:pt x="6" y="3"/>
                    </a:cubicBezTo>
                    <a:cubicBezTo>
                      <a:pt x="5" y="3"/>
                      <a:pt x="5" y="2"/>
                      <a:pt x="4" y="2"/>
                    </a:cubicBezTo>
                    <a:cubicBezTo>
                      <a:pt x="3" y="1"/>
                      <a:pt x="2" y="1"/>
                      <a:pt x="1" y="1"/>
                    </a:cubicBezTo>
                    <a:cubicBezTo>
                      <a:pt x="0" y="1"/>
                      <a:pt x="0" y="1"/>
                      <a:pt x="0" y="1"/>
                    </a:cubicBezTo>
                    <a:cubicBezTo>
                      <a:pt x="0" y="0"/>
                      <a:pt x="0" y="0"/>
                      <a:pt x="0" y="0"/>
                    </a:cubicBezTo>
                    <a:cubicBezTo>
                      <a:pt x="18" y="0"/>
                      <a:pt x="18" y="0"/>
                      <a:pt x="18" y="0"/>
                    </a:cubicBezTo>
                    <a:cubicBezTo>
                      <a:pt x="18" y="1"/>
                      <a:pt x="18" y="1"/>
                      <a:pt x="18" y="1"/>
                    </a:cubicBezTo>
                    <a:cubicBezTo>
                      <a:pt x="17" y="1"/>
                      <a:pt x="17" y="1"/>
                      <a:pt x="17" y="1"/>
                    </a:cubicBezTo>
                    <a:cubicBezTo>
                      <a:pt x="15" y="1"/>
                      <a:pt x="14" y="2"/>
                      <a:pt x="13" y="3"/>
                    </a:cubicBezTo>
                    <a:cubicBezTo>
                      <a:pt x="12" y="3"/>
                      <a:pt x="12" y="5"/>
                      <a:pt x="12" y="8"/>
                    </a:cubicBezTo>
                    <a:cubicBezTo>
                      <a:pt x="12" y="35"/>
                      <a:pt x="12" y="35"/>
                      <a:pt x="12" y="35"/>
                    </a:cubicBezTo>
                    <a:cubicBezTo>
                      <a:pt x="12" y="38"/>
                      <a:pt x="12" y="39"/>
                      <a:pt x="12" y="40"/>
                    </a:cubicBezTo>
                    <a:cubicBezTo>
                      <a:pt x="13" y="40"/>
                      <a:pt x="13" y="41"/>
                      <a:pt x="14" y="41"/>
                    </a:cubicBezTo>
                    <a:cubicBezTo>
                      <a:pt x="15" y="42"/>
                      <a:pt x="16" y="42"/>
                      <a:pt x="17" y="42"/>
                    </a:cubicBezTo>
                    <a:lnTo>
                      <a:pt x="1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6"/>
              <p:cNvSpPr/>
              <p:nvPr/>
            </p:nvSpPr>
            <p:spPr bwMode="auto">
              <a:xfrm>
                <a:off x="3349625" y="996950"/>
                <a:ext cx="150812" cy="146050"/>
              </a:xfrm>
              <a:custGeom>
                <a:avLst/>
                <a:gdLst>
                  <a:gd name="T0" fmla="*/ 46 w 46"/>
                  <a:gd name="T1" fmla="*/ 0 h 44"/>
                  <a:gd name="T2" fmla="*/ 46 w 46"/>
                  <a:gd name="T3" fmla="*/ 1 h 44"/>
                  <a:gd name="T4" fmla="*/ 43 w 46"/>
                  <a:gd name="T5" fmla="*/ 3 h 44"/>
                  <a:gd name="T6" fmla="*/ 40 w 46"/>
                  <a:gd name="T7" fmla="*/ 7 h 44"/>
                  <a:gd name="T8" fmla="*/ 25 w 46"/>
                  <a:gd name="T9" fmla="*/ 44 h 44"/>
                  <a:gd name="T10" fmla="*/ 23 w 46"/>
                  <a:gd name="T11" fmla="*/ 44 h 44"/>
                  <a:gd name="T12" fmla="*/ 7 w 46"/>
                  <a:gd name="T13" fmla="*/ 7 h 44"/>
                  <a:gd name="T14" fmla="*/ 5 w 46"/>
                  <a:gd name="T15" fmla="*/ 3 h 44"/>
                  <a:gd name="T16" fmla="*/ 5 w 46"/>
                  <a:gd name="T17" fmla="*/ 2 h 44"/>
                  <a:gd name="T18" fmla="*/ 4 w 46"/>
                  <a:gd name="T19" fmla="*/ 2 h 44"/>
                  <a:gd name="T20" fmla="*/ 0 w 46"/>
                  <a:gd name="T21" fmla="*/ 1 h 44"/>
                  <a:gd name="T22" fmla="*/ 0 w 46"/>
                  <a:gd name="T23" fmla="*/ 0 h 44"/>
                  <a:gd name="T24" fmla="*/ 18 w 46"/>
                  <a:gd name="T25" fmla="*/ 0 h 44"/>
                  <a:gd name="T26" fmla="*/ 18 w 46"/>
                  <a:gd name="T27" fmla="*/ 1 h 44"/>
                  <a:gd name="T28" fmla="*/ 14 w 46"/>
                  <a:gd name="T29" fmla="*/ 2 h 44"/>
                  <a:gd name="T30" fmla="*/ 13 w 46"/>
                  <a:gd name="T31" fmla="*/ 4 h 44"/>
                  <a:gd name="T32" fmla="*/ 15 w 46"/>
                  <a:gd name="T33" fmla="*/ 9 h 44"/>
                  <a:gd name="T34" fmla="*/ 26 w 46"/>
                  <a:gd name="T35" fmla="*/ 34 h 44"/>
                  <a:gd name="T36" fmla="*/ 36 w 46"/>
                  <a:gd name="T37" fmla="*/ 9 h 44"/>
                  <a:gd name="T38" fmla="*/ 37 w 46"/>
                  <a:gd name="T39" fmla="*/ 4 h 44"/>
                  <a:gd name="T40" fmla="*/ 36 w 46"/>
                  <a:gd name="T41" fmla="*/ 2 h 44"/>
                  <a:gd name="T42" fmla="*/ 33 w 46"/>
                  <a:gd name="T43" fmla="*/ 1 h 44"/>
                  <a:gd name="T44" fmla="*/ 33 w 46"/>
                  <a:gd name="T45" fmla="*/ 1 h 44"/>
                  <a:gd name="T46" fmla="*/ 33 w 46"/>
                  <a:gd name="T47" fmla="*/ 0 h 44"/>
                  <a:gd name="T48" fmla="*/ 46 w 46"/>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4">
                    <a:moveTo>
                      <a:pt x="46" y="0"/>
                    </a:moveTo>
                    <a:cubicBezTo>
                      <a:pt x="46" y="1"/>
                      <a:pt x="46" y="1"/>
                      <a:pt x="46" y="1"/>
                    </a:cubicBezTo>
                    <a:cubicBezTo>
                      <a:pt x="45" y="1"/>
                      <a:pt x="43" y="2"/>
                      <a:pt x="43" y="3"/>
                    </a:cubicBezTo>
                    <a:cubicBezTo>
                      <a:pt x="42" y="4"/>
                      <a:pt x="41" y="5"/>
                      <a:pt x="40" y="7"/>
                    </a:cubicBezTo>
                    <a:cubicBezTo>
                      <a:pt x="25" y="44"/>
                      <a:pt x="25" y="44"/>
                      <a:pt x="25" y="44"/>
                    </a:cubicBezTo>
                    <a:cubicBezTo>
                      <a:pt x="23" y="44"/>
                      <a:pt x="23" y="44"/>
                      <a:pt x="23" y="44"/>
                    </a:cubicBezTo>
                    <a:cubicBezTo>
                      <a:pt x="7" y="7"/>
                      <a:pt x="7" y="7"/>
                      <a:pt x="7" y="7"/>
                    </a:cubicBezTo>
                    <a:cubicBezTo>
                      <a:pt x="6" y="5"/>
                      <a:pt x="6" y="4"/>
                      <a:pt x="5" y="3"/>
                    </a:cubicBezTo>
                    <a:cubicBezTo>
                      <a:pt x="5" y="3"/>
                      <a:pt x="5" y="3"/>
                      <a:pt x="5" y="2"/>
                    </a:cubicBezTo>
                    <a:cubicBezTo>
                      <a:pt x="4" y="2"/>
                      <a:pt x="4" y="2"/>
                      <a:pt x="4" y="2"/>
                    </a:cubicBezTo>
                    <a:cubicBezTo>
                      <a:pt x="3" y="1"/>
                      <a:pt x="2" y="1"/>
                      <a:pt x="0" y="1"/>
                    </a:cubicBezTo>
                    <a:cubicBezTo>
                      <a:pt x="0" y="0"/>
                      <a:pt x="0" y="0"/>
                      <a:pt x="0" y="0"/>
                    </a:cubicBezTo>
                    <a:cubicBezTo>
                      <a:pt x="18" y="0"/>
                      <a:pt x="18" y="0"/>
                      <a:pt x="18" y="0"/>
                    </a:cubicBezTo>
                    <a:cubicBezTo>
                      <a:pt x="18" y="1"/>
                      <a:pt x="18" y="1"/>
                      <a:pt x="18" y="1"/>
                    </a:cubicBezTo>
                    <a:cubicBezTo>
                      <a:pt x="16" y="1"/>
                      <a:pt x="15" y="2"/>
                      <a:pt x="14" y="2"/>
                    </a:cubicBezTo>
                    <a:cubicBezTo>
                      <a:pt x="14" y="3"/>
                      <a:pt x="13" y="3"/>
                      <a:pt x="13" y="4"/>
                    </a:cubicBezTo>
                    <a:cubicBezTo>
                      <a:pt x="13" y="5"/>
                      <a:pt x="14" y="7"/>
                      <a:pt x="15" y="9"/>
                    </a:cubicBezTo>
                    <a:cubicBezTo>
                      <a:pt x="26" y="34"/>
                      <a:pt x="26" y="34"/>
                      <a:pt x="26" y="34"/>
                    </a:cubicBezTo>
                    <a:cubicBezTo>
                      <a:pt x="36" y="9"/>
                      <a:pt x="36" y="9"/>
                      <a:pt x="36" y="9"/>
                    </a:cubicBezTo>
                    <a:cubicBezTo>
                      <a:pt x="37" y="7"/>
                      <a:pt x="37" y="5"/>
                      <a:pt x="37" y="4"/>
                    </a:cubicBezTo>
                    <a:cubicBezTo>
                      <a:pt x="37" y="4"/>
                      <a:pt x="37" y="3"/>
                      <a:pt x="36" y="2"/>
                    </a:cubicBezTo>
                    <a:cubicBezTo>
                      <a:pt x="36" y="2"/>
                      <a:pt x="35" y="1"/>
                      <a:pt x="33" y="1"/>
                    </a:cubicBezTo>
                    <a:cubicBezTo>
                      <a:pt x="33" y="1"/>
                      <a:pt x="33" y="1"/>
                      <a:pt x="33" y="1"/>
                    </a:cubicBezTo>
                    <a:cubicBezTo>
                      <a:pt x="33" y="0"/>
                      <a:pt x="33" y="0"/>
                      <a:pt x="33"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7"/>
              <p:cNvSpPr/>
              <p:nvPr/>
            </p:nvSpPr>
            <p:spPr bwMode="auto">
              <a:xfrm>
                <a:off x="3508375" y="996950"/>
                <a:ext cx="122237" cy="142875"/>
              </a:xfrm>
              <a:custGeom>
                <a:avLst/>
                <a:gdLst>
                  <a:gd name="T0" fmla="*/ 13 w 37"/>
                  <a:gd name="T1" fmla="*/ 2 h 43"/>
                  <a:gd name="T2" fmla="*/ 13 w 37"/>
                  <a:gd name="T3" fmla="*/ 19 h 43"/>
                  <a:gd name="T4" fmla="*/ 22 w 37"/>
                  <a:gd name="T5" fmla="*/ 19 h 43"/>
                  <a:gd name="T6" fmla="*/ 27 w 37"/>
                  <a:gd name="T7" fmla="*/ 18 h 43"/>
                  <a:gd name="T8" fmla="*/ 28 w 37"/>
                  <a:gd name="T9" fmla="*/ 16 h 43"/>
                  <a:gd name="T10" fmla="*/ 29 w 37"/>
                  <a:gd name="T11" fmla="*/ 13 h 43"/>
                  <a:gd name="T12" fmla="*/ 30 w 37"/>
                  <a:gd name="T13" fmla="*/ 13 h 43"/>
                  <a:gd name="T14" fmla="*/ 30 w 37"/>
                  <a:gd name="T15" fmla="*/ 28 h 43"/>
                  <a:gd name="T16" fmla="*/ 29 w 37"/>
                  <a:gd name="T17" fmla="*/ 28 h 43"/>
                  <a:gd name="T18" fmla="*/ 28 w 37"/>
                  <a:gd name="T19" fmla="*/ 24 h 43"/>
                  <a:gd name="T20" fmla="*/ 26 w 37"/>
                  <a:gd name="T21" fmla="*/ 22 h 43"/>
                  <a:gd name="T22" fmla="*/ 22 w 37"/>
                  <a:gd name="T23" fmla="*/ 22 h 43"/>
                  <a:gd name="T24" fmla="*/ 13 w 37"/>
                  <a:gd name="T25" fmla="*/ 22 h 43"/>
                  <a:gd name="T26" fmla="*/ 13 w 37"/>
                  <a:gd name="T27" fmla="*/ 36 h 43"/>
                  <a:gd name="T28" fmla="*/ 13 w 37"/>
                  <a:gd name="T29" fmla="*/ 39 h 43"/>
                  <a:gd name="T30" fmla="*/ 14 w 37"/>
                  <a:gd name="T31" fmla="*/ 40 h 43"/>
                  <a:gd name="T32" fmla="*/ 16 w 37"/>
                  <a:gd name="T33" fmla="*/ 41 h 43"/>
                  <a:gd name="T34" fmla="*/ 23 w 37"/>
                  <a:gd name="T35" fmla="*/ 41 h 43"/>
                  <a:gd name="T36" fmla="*/ 29 w 37"/>
                  <a:gd name="T37" fmla="*/ 40 h 43"/>
                  <a:gd name="T38" fmla="*/ 32 w 37"/>
                  <a:gd name="T39" fmla="*/ 38 h 43"/>
                  <a:gd name="T40" fmla="*/ 36 w 37"/>
                  <a:gd name="T41" fmla="*/ 32 h 43"/>
                  <a:gd name="T42" fmla="*/ 37 w 37"/>
                  <a:gd name="T43" fmla="*/ 32 h 43"/>
                  <a:gd name="T44" fmla="*/ 33 w 37"/>
                  <a:gd name="T45" fmla="*/ 43 h 43"/>
                  <a:gd name="T46" fmla="*/ 0 w 37"/>
                  <a:gd name="T47" fmla="*/ 43 h 43"/>
                  <a:gd name="T48" fmla="*/ 0 w 37"/>
                  <a:gd name="T49" fmla="*/ 42 h 43"/>
                  <a:gd name="T50" fmla="*/ 2 w 37"/>
                  <a:gd name="T51" fmla="*/ 42 h 43"/>
                  <a:gd name="T52" fmla="*/ 5 w 37"/>
                  <a:gd name="T53" fmla="*/ 41 h 43"/>
                  <a:gd name="T54" fmla="*/ 6 w 37"/>
                  <a:gd name="T55" fmla="*/ 40 h 43"/>
                  <a:gd name="T56" fmla="*/ 6 w 37"/>
                  <a:gd name="T57" fmla="*/ 35 h 43"/>
                  <a:gd name="T58" fmla="*/ 6 w 37"/>
                  <a:gd name="T59" fmla="*/ 7 h 43"/>
                  <a:gd name="T60" fmla="*/ 6 w 37"/>
                  <a:gd name="T61" fmla="*/ 2 h 43"/>
                  <a:gd name="T62" fmla="*/ 2 w 37"/>
                  <a:gd name="T63" fmla="*/ 1 h 43"/>
                  <a:gd name="T64" fmla="*/ 0 w 37"/>
                  <a:gd name="T65" fmla="*/ 1 h 43"/>
                  <a:gd name="T66" fmla="*/ 0 w 37"/>
                  <a:gd name="T67" fmla="*/ 0 h 43"/>
                  <a:gd name="T68" fmla="*/ 33 w 37"/>
                  <a:gd name="T69" fmla="*/ 0 h 43"/>
                  <a:gd name="T70" fmla="*/ 34 w 37"/>
                  <a:gd name="T71" fmla="*/ 9 h 43"/>
                  <a:gd name="T72" fmla="*/ 33 w 37"/>
                  <a:gd name="T73" fmla="*/ 9 h 43"/>
                  <a:gd name="T74" fmla="*/ 31 w 37"/>
                  <a:gd name="T75" fmla="*/ 5 h 43"/>
                  <a:gd name="T76" fmla="*/ 29 w 37"/>
                  <a:gd name="T77" fmla="*/ 3 h 43"/>
                  <a:gd name="T78" fmla="*/ 24 w 37"/>
                  <a:gd name="T79" fmla="*/ 2 h 43"/>
                  <a:gd name="T80" fmla="*/ 13 w 37"/>
                  <a:gd name="T8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43">
                    <a:moveTo>
                      <a:pt x="13" y="2"/>
                    </a:moveTo>
                    <a:cubicBezTo>
                      <a:pt x="13" y="19"/>
                      <a:pt x="13" y="19"/>
                      <a:pt x="13" y="19"/>
                    </a:cubicBezTo>
                    <a:cubicBezTo>
                      <a:pt x="22" y="19"/>
                      <a:pt x="22" y="19"/>
                      <a:pt x="22" y="19"/>
                    </a:cubicBezTo>
                    <a:cubicBezTo>
                      <a:pt x="24" y="19"/>
                      <a:pt x="26" y="19"/>
                      <a:pt x="27" y="18"/>
                    </a:cubicBezTo>
                    <a:cubicBezTo>
                      <a:pt x="27" y="18"/>
                      <a:pt x="28" y="17"/>
                      <a:pt x="28" y="16"/>
                    </a:cubicBezTo>
                    <a:cubicBezTo>
                      <a:pt x="29" y="15"/>
                      <a:pt x="29" y="14"/>
                      <a:pt x="29" y="13"/>
                    </a:cubicBezTo>
                    <a:cubicBezTo>
                      <a:pt x="30" y="13"/>
                      <a:pt x="30" y="13"/>
                      <a:pt x="30" y="13"/>
                    </a:cubicBezTo>
                    <a:cubicBezTo>
                      <a:pt x="30" y="28"/>
                      <a:pt x="30" y="28"/>
                      <a:pt x="30" y="28"/>
                    </a:cubicBezTo>
                    <a:cubicBezTo>
                      <a:pt x="29" y="28"/>
                      <a:pt x="29" y="28"/>
                      <a:pt x="29" y="28"/>
                    </a:cubicBezTo>
                    <a:cubicBezTo>
                      <a:pt x="28" y="26"/>
                      <a:pt x="28" y="25"/>
                      <a:pt x="28" y="24"/>
                    </a:cubicBezTo>
                    <a:cubicBezTo>
                      <a:pt x="27" y="23"/>
                      <a:pt x="27" y="23"/>
                      <a:pt x="26" y="22"/>
                    </a:cubicBezTo>
                    <a:cubicBezTo>
                      <a:pt x="25" y="22"/>
                      <a:pt x="24" y="22"/>
                      <a:pt x="22" y="22"/>
                    </a:cubicBezTo>
                    <a:cubicBezTo>
                      <a:pt x="13" y="22"/>
                      <a:pt x="13" y="22"/>
                      <a:pt x="13" y="22"/>
                    </a:cubicBezTo>
                    <a:cubicBezTo>
                      <a:pt x="13" y="36"/>
                      <a:pt x="13" y="36"/>
                      <a:pt x="13" y="36"/>
                    </a:cubicBezTo>
                    <a:cubicBezTo>
                      <a:pt x="13" y="38"/>
                      <a:pt x="13" y="39"/>
                      <a:pt x="13" y="39"/>
                    </a:cubicBezTo>
                    <a:cubicBezTo>
                      <a:pt x="13" y="40"/>
                      <a:pt x="13" y="40"/>
                      <a:pt x="14" y="40"/>
                    </a:cubicBezTo>
                    <a:cubicBezTo>
                      <a:pt x="14" y="41"/>
                      <a:pt x="15" y="41"/>
                      <a:pt x="16" y="41"/>
                    </a:cubicBezTo>
                    <a:cubicBezTo>
                      <a:pt x="23" y="41"/>
                      <a:pt x="23" y="41"/>
                      <a:pt x="23" y="41"/>
                    </a:cubicBezTo>
                    <a:cubicBezTo>
                      <a:pt x="26" y="41"/>
                      <a:pt x="28" y="41"/>
                      <a:pt x="29" y="40"/>
                    </a:cubicBezTo>
                    <a:cubicBezTo>
                      <a:pt x="30" y="40"/>
                      <a:pt x="31" y="39"/>
                      <a:pt x="32" y="38"/>
                    </a:cubicBezTo>
                    <a:cubicBezTo>
                      <a:pt x="33" y="37"/>
                      <a:pt x="35" y="35"/>
                      <a:pt x="36" y="32"/>
                    </a:cubicBezTo>
                    <a:cubicBezTo>
                      <a:pt x="37" y="32"/>
                      <a:pt x="37" y="32"/>
                      <a:pt x="37" y="32"/>
                    </a:cubicBezTo>
                    <a:cubicBezTo>
                      <a:pt x="33" y="43"/>
                      <a:pt x="33" y="43"/>
                      <a:pt x="33" y="43"/>
                    </a:cubicBezTo>
                    <a:cubicBezTo>
                      <a:pt x="0" y="43"/>
                      <a:pt x="0" y="43"/>
                      <a:pt x="0" y="43"/>
                    </a:cubicBezTo>
                    <a:cubicBezTo>
                      <a:pt x="0" y="42"/>
                      <a:pt x="0" y="42"/>
                      <a:pt x="0" y="42"/>
                    </a:cubicBezTo>
                    <a:cubicBezTo>
                      <a:pt x="2" y="42"/>
                      <a:pt x="2" y="42"/>
                      <a:pt x="2" y="42"/>
                    </a:cubicBezTo>
                    <a:cubicBezTo>
                      <a:pt x="3" y="42"/>
                      <a:pt x="4" y="42"/>
                      <a:pt x="5" y="41"/>
                    </a:cubicBezTo>
                    <a:cubicBezTo>
                      <a:pt x="5" y="41"/>
                      <a:pt x="6" y="40"/>
                      <a:pt x="6" y="40"/>
                    </a:cubicBezTo>
                    <a:cubicBezTo>
                      <a:pt x="6" y="39"/>
                      <a:pt x="6" y="38"/>
                      <a:pt x="6" y="35"/>
                    </a:cubicBezTo>
                    <a:cubicBezTo>
                      <a:pt x="6" y="7"/>
                      <a:pt x="6" y="7"/>
                      <a:pt x="6" y="7"/>
                    </a:cubicBezTo>
                    <a:cubicBezTo>
                      <a:pt x="6" y="5"/>
                      <a:pt x="6" y="3"/>
                      <a:pt x="6" y="2"/>
                    </a:cubicBezTo>
                    <a:cubicBezTo>
                      <a:pt x="5" y="2"/>
                      <a:pt x="4" y="1"/>
                      <a:pt x="2" y="1"/>
                    </a:cubicBezTo>
                    <a:cubicBezTo>
                      <a:pt x="0" y="1"/>
                      <a:pt x="0" y="1"/>
                      <a:pt x="0" y="1"/>
                    </a:cubicBezTo>
                    <a:cubicBezTo>
                      <a:pt x="0" y="0"/>
                      <a:pt x="0" y="0"/>
                      <a:pt x="0" y="0"/>
                    </a:cubicBezTo>
                    <a:cubicBezTo>
                      <a:pt x="33" y="0"/>
                      <a:pt x="33" y="0"/>
                      <a:pt x="33" y="0"/>
                    </a:cubicBezTo>
                    <a:cubicBezTo>
                      <a:pt x="34" y="9"/>
                      <a:pt x="34" y="9"/>
                      <a:pt x="34" y="9"/>
                    </a:cubicBezTo>
                    <a:cubicBezTo>
                      <a:pt x="33" y="9"/>
                      <a:pt x="33" y="9"/>
                      <a:pt x="33" y="9"/>
                    </a:cubicBezTo>
                    <a:cubicBezTo>
                      <a:pt x="32" y="7"/>
                      <a:pt x="32" y="5"/>
                      <a:pt x="31" y="5"/>
                    </a:cubicBezTo>
                    <a:cubicBezTo>
                      <a:pt x="31" y="4"/>
                      <a:pt x="30" y="3"/>
                      <a:pt x="29" y="3"/>
                    </a:cubicBezTo>
                    <a:cubicBezTo>
                      <a:pt x="28" y="2"/>
                      <a:pt x="27" y="2"/>
                      <a:pt x="24" y="2"/>
                    </a:cubicBezTo>
                    <a:lnTo>
                      <a:pt x="1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8"/>
              <p:cNvSpPr>
                <a:spLocks noEditPoints="1"/>
              </p:cNvSpPr>
              <p:nvPr/>
            </p:nvSpPr>
            <p:spPr bwMode="auto">
              <a:xfrm>
                <a:off x="3640138" y="996950"/>
                <a:ext cx="141287" cy="142875"/>
              </a:xfrm>
              <a:custGeom>
                <a:avLst/>
                <a:gdLst>
                  <a:gd name="T0" fmla="*/ 43 w 43"/>
                  <a:gd name="T1" fmla="*/ 43 h 43"/>
                  <a:gd name="T2" fmla="*/ 31 w 43"/>
                  <a:gd name="T3" fmla="*/ 43 h 43"/>
                  <a:gd name="T4" fmla="*/ 17 w 43"/>
                  <a:gd name="T5" fmla="*/ 23 h 43"/>
                  <a:gd name="T6" fmla="*/ 14 w 43"/>
                  <a:gd name="T7" fmla="*/ 23 h 43"/>
                  <a:gd name="T8" fmla="*/ 13 w 43"/>
                  <a:gd name="T9" fmla="*/ 23 h 43"/>
                  <a:gd name="T10" fmla="*/ 13 w 43"/>
                  <a:gd name="T11" fmla="*/ 23 h 43"/>
                  <a:gd name="T12" fmla="*/ 12 w 43"/>
                  <a:gd name="T13" fmla="*/ 23 h 43"/>
                  <a:gd name="T14" fmla="*/ 12 w 43"/>
                  <a:gd name="T15" fmla="*/ 35 h 43"/>
                  <a:gd name="T16" fmla="*/ 13 w 43"/>
                  <a:gd name="T17" fmla="*/ 40 h 43"/>
                  <a:gd name="T18" fmla="*/ 17 w 43"/>
                  <a:gd name="T19" fmla="*/ 42 h 43"/>
                  <a:gd name="T20" fmla="*/ 18 w 43"/>
                  <a:gd name="T21" fmla="*/ 42 h 43"/>
                  <a:gd name="T22" fmla="*/ 18 w 43"/>
                  <a:gd name="T23" fmla="*/ 43 h 43"/>
                  <a:gd name="T24" fmla="*/ 0 w 43"/>
                  <a:gd name="T25" fmla="*/ 43 h 43"/>
                  <a:gd name="T26" fmla="*/ 0 w 43"/>
                  <a:gd name="T27" fmla="*/ 42 h 43"/>
                  <a:gd name="T28" fmla="*/ 1 w 43"/>
                  <a:gd name="T29" fmla="*/ 42 h 43"/>
                  <a:gd name="T30" fmla="*/ 5 w 43"/>
                  <a:gd name="T31" fmla="*/ 40 h 43"/>
                  <a:gd name="T32" fmla="*/ 6 w 43"/>
                  <a:gd name="T33" fmla="*/ 35 h 43"/>
                  <a:gd name="T34" fmla="*/ 6 w 43"/>
                  <a:gd name="T35" fmla="*/ 8 h 43"/>
                  <a:gd name="T36" fmla="*/ 5 w 43"/>
                  <a:gd name="T37" fmla="*/ 2 h 43"/>
                  <a:gd name="T38" fmla="*/ 1 w 43"/>
                  <a:gd name="T39" fmla="*/ 1 h 43"/>
                  <a:gd name="T40" fmla="*/ 0 w 43"/>
                  <a:gd name="T41" fmla="*/ 1 h 43"/>
                  <a:gd name="T42" fmla="*/ 0 w 43"/>
                  <a:gd name="T43" fmla="*/ 0 h 43"/>
                  <a:gd name="T44" fmla="*/ 16 w 43"/>
                  <a:gd name="T45" fmla="*/ 0 h 43"/>
                  <a:gd name="T46" fmla="*/ 26 w 43"/>
                  <a:gd name="T47" fmla="*/ 1 h 43"/>
                  <a:gd name="T48" fmla="*/ 31 w 43"/>
                  <a:gd name="T49" fmla="*/ 5 h 43"/>
                  <a:gd name="T50" fmla="*/ 33 w 43"/>
                  <a:gd name="T51" fmla="*/ 11 h 43"/>
                  <a:gd name="T52" fmla="*/ 31 w 43"/>
                  <a:gd name="T53" fmla="*/ 18 h 43"/>
                  <a:gd name="T54" fmla="*/ 23 w 43"/>
                  <a:gd name="T55" fmla="*/ 22 h 43"/>
                  <a:gd name="T56" fmla="*/ 32 w 43"/>
                  <a:gd name="T57" fmla="*/ 34 h 43"/>
                  <a:gd name="T58" fmla="*/ 37 w 43"/>
                  <a:gd name="T59" fmla="*/ 40 h 43"/>
                  <a:gd name="T60" fmla="*/ 43 w 43"/>
                  <a:gd name="T61" fmla="*/ 42 h 43"/>
                  <a:gd name="T62" fmla="*/ 43 w 43"/>
                  <a:gd name="T63" fmla="*/ 43 h 43"/>
                  <a:gd name="T64" fmla="*/ 12 w 43"/>
                  <a:gd name="T65" fmla="*/ 21 h 43"/>
                  <a:gd name="T66" fmla="*/ 13 w 43"/>
                  <a:gd name="T67" fmla="*/ 21 h 43"/>
                  <a:gd name="T68" fmla="*/ 14 w 43"/>
                  <a:gd name="T69" fmla="*/ 21 h 43"/>
                  <a:gd name="T70" fmla="*/ 23 w 43"/>
                  <a:gd name="T71" fmla="*/ 18 h 43"/>
                  <a:gd name="T72" fmla="*/ 26 w 43"/>
                  <a:gd name="T73" fmla="*/ 11 h 43"/>
                  <a:gd name="T74" fmla="*/ 24 w 43"/>
                  <a:gd name="T75" fmla="*/ 5 h 43"/>
                  <a:gd name="T76" fmla="*/ 17 w 43"/>
                  <a:gd name="T77" fmla="*/ 2 h 43"/>
                  <a:gd name="T78" fmla="*/ 12 w 43"/>
                  <a:gd name="T79" fmla="*/ 3 h 43"/>
                  <a:gd name="T80" fmla="*/ 12 w 43"/>
                  <a:gd name="T81"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3">
                    <a:moveTo>
                      <a:pt x="43" y="43"/>
                    </a:moveTo>
                    <a:cubicBezTo>
                      <a:pt x="31" y="43"/>
                      <a:pt x="31" y="43"/>
                      <a:pt x="31" y="43"/>
                    </a:cubicBezTo>
                    <a:cubicBezTo>
                      <a:pt x="17" y="23"/>
                      <a:pt x="17" y="23"/>
                      <a:pt x="17" y="23"/>
                    </a:cubicBezTo>
                    <a:cubicBezTo>
                      <a:pt x="14" y="23"/>
                      <a:pt x="14" y="23"/>
                      <a:pt x="14" y="23"/>
                    </a:cubicBezTo>
                    <a:cubicBezTo>
                      <a:pt x="13" y="23"/>
                      <a:pt x="13" y="23"/>
                      <a:pt x="13" y="23"/>
                    </a:cubicBezTo>
                    <a:cubicBezTo>
                      <a:pt x="13" y="23"/>
                      <a:pt x="13" y="23"/>
                      <a:pt x="13" y="23"/>
                    </a:cubicBezTo>
                    <a:cubicBezTo>
                      <a:pt x="13" y="23"/>
                      <a:pt x="12" y="23"/>
                      <a:pt x="12" y="23"/>
                    </a:cubicBezTo>
                    <a:cubicBezTo>
                      <a:pt x="12" y="35"/>
                      <a:pt x="12" y="35"/>
                      <a:pt x="12" y="35"/>
                    </a:cubicBezTo>
                    <a:cubicBezTo>
                      <a:pt x="12" y="38"/>
                      <a:pt x="12" y="40"/>
                      <a:pt x="13" y="40"/>
                    </a:cubicBezTo>
                    <a:cubicBezTo>
                      <a:pt x="14" y="41"/>
                      <a:pt x="15" y="42"/>
                      <a:pt x="17" y="42"/>
                    </a:cubicBezTo>
                    <a:cubicBezTo>
                      <a:pt x="18" y="42"/>
                      <a:pt x="18" y="42"/>
                      <a:pt x="18" y="42"/>
                    </a:cubicBezTo>
                    <a:cubicBezTo>
                      <a:pt x="18" y="43"/>
                      <a:pt x="18" y="43"/>
                      <a:pt x="18" y="43"/>
                    </a:cubicBezTo>
                    <a:cubicBezTo>
                      <a:pt x="0" y="43"/>
                      <a:pt x="0" y="43"/>
                      <a:pt x="0" y="43"/>
                    </a:cubicBezTo>
                    <a:cubicBezTo>
                      <a:pt x="0" y="42"/>
                      <a:pt x="0" y="42"/>
                      <a:pt x="0" y="42"/>
                    </a:cubicBezTo>
                    <a:cubicBezTo>
                      <a:pt x="1" y="42"/>
                      <a:pt x="1" y="42"/>
                      <a:pt x="1" y="42"/>
                    </a:cubicBezTo>
                    <a:cubicBezTo>
                      <a:pt x="3" y="42"/>
                      <a:pt x="5" y="41"/>
                      <a:pt x="5" y="40"/>
                    </a:cubicBezTo>
                    <a:cubicBezTo>
                      <a:pt x="6" y="39"/>
                      <a:pt x="6" y="38"/>
                      <a:pt x="6" y="35"/>
                    </a:cubicBezTo>
                    <a:cubicBezTo>
                      <a:pt x="6" y="8"/>
                      <a:pt x="6" y="8"/>
                      <a:pt x="6" y="8"/>
                    </a:cubicBezTo>
                    <a:cubicBezTo>
                      <a:pt x="6" y="5"/>
                      <a:pt x="6" y="3"/>
                      <a:pt x="5" y="2"/>
                    </a:cubicBezTo>
                    <a:cubicBezTo>
                      <a:pt x="4" y="2"/>
                      <a:pt x="3" y="1"/>
                      <a:pt x="1" y="1"/>
                    </a:cubicBezTo>
                    <a:cubicBezTo>
                      <a:pt x="0" y="1"/>
                      <a:pt x="0" y="1"/>
                      <a:pt x="0" y="1"/>
                    </a:cubicBezTo>
                    <a:cubicBezTo>
                      <a:pt x="0" y="0"/>
                      <a:pt x="0" y="0"/>
                      <a:pt x="0" y="0"/>
                    </a:cubicBezTo>
                    <a:cubicBezTo>
                      <a:pt x="16" y="0"/>
                      <a:pt x="16" y="0"/>
                      <a:pt x="16" y="0"/>
                    </a:cubicBezTo>
                    <a:cubicBezTo>
                      <a:pt x="20" y="0"/>
                      <a:pt x="24" y="0"/>
                      <a:pt x="26" y="1"/>
                    </a:cubicBezTo>
                    <a:cubicBezTo>
                      <a:pt x="28" y="2"/>
                      <a:pt x="30" y="3"/>
                      <a:pt x="31" y="5"/>
                    </a:cubicBezTo>
                    <a:cubicBezTo>
                      <a:pt x="33" y="6"/>
                      <a:pt x="33" y="9"/>
                      <a:pt x="33" y="11"/>
                    </a:cubicBezTo>
                    <a:cubicBezTo>
                      <a:pt x="33" y="14"/>
                      <a:pt x="33" y="16"/>
                      <a:pt x="31" y="18"/>
                    </a:cubicBezTo>
                    <a:cubicBezTo>
                      <a:pt x="29" y="20"/>
                      <a:pt x="26" y="21"/>
                      <a:pt x="23" y="22"/>
                    </a:cubicBezTo>
                    <a:cubicBezTo>
                      <a:pt x="32" y="34"/>
                      <a:pt x="32" y="34"/>
                      <a:pt x="32" y="34"/>
                    </a:cubicBezTo>
                    <a:cubicBezTo>
                      <a:pt x="34" y="37"/>
                      <a:pt x="36" y="39"/>
                      <a:pt x="37" y="40"/>
                    </a:cubicBezTo>
                    <a:cubicBezTo>
                      <a:pt x="38" y="41"/>
                      <a:pt x="40" y="42"/>
                      <a:pt x="43" y="42"/>
                    </a:cubicBezTo>
                    <a:lnTo>
                      <a:pt x="43" y="43"/>
                    </a:lnTo>
                    <a:close/>
                    <a:moveTo>
                      <a:pt x="12" y="21"/>
                    </a:moveTo>
                    <a:cubicBezTo>
                      <a:pt x="13" y="21"/>
                      <a:pt x="13" y="21"/>
                      <a:pt x="13" y="21"/>
                    </a:cubicBezTo>
                    <a:cubicBezTo>
                      <a:pt x="14" y="21"/>
                      <a:pt x="14" y="21"/>
                      <a:pt x="14" y="21"/>
                    </a:cubicBezTo>
                    <a:cubicBezTo>
                      <a:pt x="18" y="21"/>
                      <a:pt x="21" y="20"/>
                      <a:pt x="23" y="18"/>
                    </a:cubicBezTo>
                    <a:cubicBezTo>
                      <a:pt x="25" y="16"/>
                      <a:pt x="26" y="14"/>
                      <a:pt x="26" y="11"/>
                    </a:cubicBezTo>
                    <a:cubicBezTo>
                      <a:pt x="26" y="9"/>
                      <a:pt x="25" y="7"/>
                      <a:pt x="24" y="5"/>
                    </a:cubicBezTo>
                    <a:cubicBezTo>
                      <a:pt x="22" y="3"/>
                      <a:pt x="20" y="2"/>
                      <a:pt x="17" y="2"/>
                    </a:cubicBezTo>
                    <a:cubicBezTo>
                      <a:pt x="16" y="2"/>
                      <a:pt x="14" y="3"/>
                      <a:pt x="12" y="3"/>
                    </a:cubicBezTo>
                    <a:lnTo>
                      <a:pt x="1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9"/>
              <p:cNvSpPr/>
              <p:nvPr/>
            </p:nvSpPr>
            <p:spPr bwMode="auto">
              <a:xfrm>
                <a:off x="3792538" y="993775"/>
                <a:ext cx="95250" cy="149225"/>
              </a:xfrm>
              <a:custGeom>
                <a:avLst/>
                <a:gdLst>
                  <a:gd name="T0" fmla="*/ 26 w 29"/>
                  <a:gd name="T1" fmla="*/ 0 h 45"/>
                  <a:gd name="T2" fmla="*/ 26 w 29"/>
                  <a:gd name="T3" fmla="*/ 15 h 45"/>
                  <a:gd name="T4" fmla="*/ 25 w 29"/>
                  <a:gd name="T5" fmla="*/ 15 h 45"/>
                  <a:gd name="T6" fmla="*/ 24 w 29"/>
                  <a:gd name="T7" fmla="*/ 11 h 45"/>
                  <a:gd name="T8" fmla="*/ 23 w 29"/>
                  <a:gd name="T9" fmla="*/ 8 h 45"/>
                  <a:gd name="T10" fmla="*/ 19 w 29"/>
                  <a:gd name="T11" fmla="*/ 4 h 45"/>
                  <a:gd name="T12" fmla="*/ 13 w 29"/>
                  <a:gd name="T13" fmla="*/ 2 h 45"/>
                  <a:gd name="T14" fmla="*/ 7 w 29"/>
                  <a:gd name="T15" fmla="*/ 5 h 45"/>
                  <a:gd name="T16" fmla="*/ 5 w 29"/>
                  <a:gd name="T17" fmla="*/ 9 h 45"/>
                  <a:gd name="T18" fmla="*/ 7 w 29"/>
                  <a:gd name="T19" fmla="*/ 13 h 45"/>
                  <a:gd name="T20" fmla="*/ 16 w 29"/>
                  <a:gd name="T21" fmla="*/ 19 h 45"/>
                  <a:gd name="T22" fmla="*/ 24 w 29"/>
                  <a:gd name="T23" fmla="*/ 24 h 45"/>
                  <a:gd name="T24" fmla="*/ 28 w 29"/>
                  <a:gd name="T25" fmla="*/ 28 h 45"/>
                  <a:gd name="T26" fmla="*/ 29 w 29"/>
                  <a:gd name="T27" fmla="*/ 33 h 45"/>
                  <a:gd name="T28" fmla="*/ 25 w 29"/>
                  <a:gd name="T29" fmla="*/ 41 h 45"/>
                  <a:gd name="T30" fmla="*/ 15 w 29"/>
                  <a:gd name="T31" fmla="*/ 45 h 45"/>
                  <a:gd name="T32" fmla="*/ 12 w 29"/>
                  <a:gd name="T33" fmla="*/ 45 h 45"/>
                  <a:gd name="T34" fmla="*/ 8 w 29"/>
                  <a:gd name="T35" fmla="*/ 44 h 45"/>
                  <a:gd name="T36" fmla="*/ 4 w 29"/>
                  <a:gd name="T37" fmla="*/ 43 h 45"/>
                  <a:gd name="T38" fmla="*/ 2 w 29"/>
                  <a:gd name="T39" fmla="*/ 43 h 45"/>
                  <a:gd name="T40" fmla="*/ 2 w 29"/>
                  <a:gd name="T41" fmla="*/ 45 h 45"/>
                  <a:gd name="T42" fmla="*/ 1 w 29"/>
                  <a:gd name="T43" fmla="*/ 45 h 45"/>
                  <a:gd name="T44" fmla="*/ 1 w 29"/>
                  <a:gd name="T45" fmla="*/ 30 h 45"/>
                  <a:gd name="T46" fmla="*/ 2 w 29"/>
                  <a:gd name="T47" fmla="*/ 30 h 45"/>
                  <a:gd name="T48" fmla="*/ 3 w 29"/>
                  <a:gd name="T49" fmla="*/ 34 h 45"/>
                  <a:gd name="T50" fmla="*/ 4 w 29"/>
                  <a:gd name="T51" fmla="*/ 37 h 45"/>
                  <a:gd name="T52" fmla="*/ 8 w 29"/>
                  <a:gd name="T53" fmla="*/ 41 h 45"/>
                  <a:gd name="T54" fmla="*/ 15 w 29"/>
                  <a:gd name="T55" fmla="*/ 43 h 45"/>
                  <a:gd name="T56" fmla="*/ 21 w 29"/>
                  <a:gd name="T57" fmla="*/ 40 h 45"/>
                  <a:gd name="T58" fmla="*/ 23 w 29"/>
                  <a:gd name="T59" fmla="*/ 35 h 45"/>
                  <a:gd name="T60" fmla="*/ 22 w 29"/>
                  <a:gd name="T61" fmla="*/ 32 h 45"/>
                  <a:gd name="T62" fmla="*/ 20 w 29"/>
                  <a:gd name="T63" fmla="*/ 29 h 45"/>
                  <a:gd name="T64" fmla="*/ 13 w 29"/>
                  <a:gd name="T65" fmla="*/ 25 h 45"/>
                  <a:gd name="T66" fmla="*/ 8 w 29"/>
                  <a:gd name="T67" fmla="*/ 22 h 45"/>
                  <a:gd name="T68" fmla="*/ 5 w 29"/>
                  <a:gd name="T69" fmla="*/ 20 h 45"/>
                  <a:gd name="T70" fmla="*/ 1 w 29"/>
                  <a:gd name="T71" fmla="*/ 16 h 45"/>
                  <a:gd name="T72" fmla="*/ 0 w 29"/>
                  <a:gd name="T73" fmla="*/ 11 h 45"/>
                  <a:gd name="T74" fmla="*/ 4 w 29"/>
                  <a:gd name="T75" fmla="*/ 3 h 45"/>
                  <a:gd name="T76" fmla="*/ 13 w 29"/>
                  <a:gd name="T77" fmla="*/ 0 h 45"/>
                  <a:gd name="T78" fmla="*/ 20 w 29"/>
                  <a:gd name="T79" fmla="*/ 2 h 45"/>
                  <a:gd name="T80" fmla="*/ 22 w 29"/>
                  <a:gd name="T81" fmla="*/ 2 h 45"/>
                  <a:gd name="T82" fmla="*/ 23 w 29"/>
                  <a:gd name="T83" fmla="*/ 2 h 45"/>
                  <a:gd name="T84" fmla="*/ 24 w 29"/>
                  <a:gd name="T85" fmla="*/ 2 h 45"/>
                  <a:gd name="T86" fmla="*/ 25 w 29"/>
                  <a:gd name="T87" fmla="*/ 0 h 45"/>
                  <a:gd name="T88" fmla="*/ 26 w 29"/>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 h="45">
                    <a:moveTo>
                      <a:pt x="26" y="0"/>
                    </a:moveTo>
                    <a:cubicBezTo>
                      <a:pt x="26" y="15"/>
                      <a:pt x="26" y="15"/>
                      <a:pt x="26" y="15"/>
                    </a:cubicBezTo>
                    <a:cubicBezTo>
                      <a:pt x="25" y="15"/>
                      <a:pt x="25" y="15"/>
                      <a:pt x="25" y="15"/>
                    </a:cubicBezTo>
                    <a:cubicBezTo>
                      <a:pt x="25" y="13"/>
                      <a:pt x="24" y="12"/>
                      <a:pt x="24" y="11"/>
                    </a:cubicBezTo>
                    <a:cubicBezTo>
                      <a:pt x="24" y="10"/>
                      <a:pt x="23" y="9"/>
                      <a:pt x="23" y="8"/>
                    </a:cubicBezTo>
                    <a:cubicBezTo>
                      <a:pt x="22" y="6"/>
                      <a:pt x="20" y="5"/>
                      <a:pt x="19" y="4"/>
                    </a:cubicBezTo>
                    <a:cubicBezTo>
                      <a:pt x="17" y="3"/>
                      <a:pt x="15" y="2"/>
                      <a:pt x="13" y="2"/>
                    </a:cubicBezTo>
                    <a:cubicBezTo>
                      <a:pt x="11" y="2"/>
                      <a:pt x="9" y="3"/>
                      <a:pt x="7" y="5"/>
                    </a:cubicBezTo>
                    <a:cubicBezTo>
                      <a:pt x="6" y="6"/>
                      <a:pt x="5" y="7"/>
                      <a:pt x="5" y="9"/>
                    </a:cubicBezTo>
                    <a:cubicBezTo>
                      <a:pt x="5" y="10"/>
                      <a:pt x="6" y="12"/>
                      <a:pt x="7" y="13"/>
                    </a:cubicBezTo>
                    <a:cubicBezTo>
                      <a:pt x="8" y="14"/>
                      <a:pt x="11" y="16"/>
                      <a:pt x="16" y="19"/>
                    </a:cubicBezTo>
                    <a:cubicBezTo>
                      <a:pt x="20" y="21"/>
                      <a:pt x="23" y="23"/>
                      <a:pt x="24" y="24"/>
                    </a:cubicBezTo>
                    <a:cubicBezTo>
                      <a:pt x="26" y="25"/>
                      <a:pt x="27" y="27"/>
                      <a:pt x="28" y="28"/>
                    </a:cubicBezTo>
                    <a:cubicBezTo>
                      <a:pt x="28" y="30"/>
                      <a:pt x="29" y="31"/>
                      <a:pt x="29" y="33"/>
                    </a:cubicBezTo>
                    <a:cubicBezTo>
                      <a:pt x="29" y="36"/>
                      <a:pt x="28" y="39"/>
                      <a:pt x="25" y="41"/>
                    </a:cubicBezTo>
                    <a:cubicBezTo>
                      <a:pt x="23" y="44"/>
                      <a:pt x="19" y="45"/>
                      <a:pt x="15" y="45"/>
                    </a:cubicBezTo>
                    <a:cubicBezTo>
                      <a:pt x="14" y="45"/>
                      <a:pt x="13" y="45"/>
                      <a:pt x="12" y="45"/>
                    </a:cubicBezTo>
                    <a:cubicBezTo>
                      <a:pt x="11" y="45"/>
                      <a:pt x="10" y="44"/>
                      <a:pt x="8" y="44"/>
                    </a:cubicBezTo>
                    <a:cubicBezTo>
                      <a:pt x="6" y="43"/>
                      <a:pt x="4" y="43"/>
                      <a:pt x="4" y="43"/>
                    </a:cubicBezTo>
                    <a:cubicBezTo>
                      <a:pt x="3" y="43"/>
                      <a:pt x="3" y="43"/>
                      <a:pt x="2" y="43"/>
                    </a:cubicBezTo>
                    <a:cubicBezTo>
                      <a:pt x="2" y="43"/>
                      <a:pt x="2" y="44"/>
                      <a:pt x="2" y="45"/>
                    </a:cubicBezTo>
                    <a:cubicBezTo>
                      <a:pt x="1" y="45"/>
                      <a:pt x="1" y="45"/>
                      <a:pt x="1" y="45"/>
                    </a:cubicBezTo>
                    <a:cubicBezTo>
                      <a:pt x="1" y="30"/>
                      <a:pt x="1" y="30"/>
                      <a:pt x="1" y="30"/>
                    </a:cubicBezTo>
                    <a:cubicBezTo>
                      <a:pt x="2" y="30"/>
                      <a:pt x="2" y="30"/>
                      <a:pt x="2" y="30"/>
                    </a:cubicBezTo>
                    <a:cubicBezTo>
                      <a:pt x="2" y="32"/>
                      <a:pt x="2" y="33"/>
                      <a:pt x="3" y="34"/>
                    </a:cubicBezTo>
                    <a:cubicBezTo>
                      <a:pt x="3" y="35"/>
                      <a:pt x="4" y="36"/>
                      <a:pt x="4" y="37"/>
                    </a:cubicBezTo>
                    <a:cubicBezTo>
                      <a:pt x="5" y="39"/>
                      <a:pt x="6" y="40"/>
                      <a:pt x="8" y="41"/>
                    </a:cubicBezTo>
                    <a:cubicBezTo>
                      <a:pt x="10" y="42"/>
                      <a:pt x="12" y="43"/>
                      <a:pt x="15" y="43"/>
                    </a:cubicBezTo>
                    <a:cubicBezTo>
                      <a:pt x="17" y="43"/>
                      <a:pt x="19" y="42"/>
                      <a:pt x="21" y="40"/>
                    </a:cubicBezTo>
                    <a:cubicBezTo>
                      <a:pt x="22" y="39"/>
                      <a:pt x="23" y="37"/>
                      <a:pt x="23" y="35"/>
                    </a:cubicBezTo>
                    <a:cubicBezTo>
                      <a:pt x="23" y="34"/>
                      <a:pt x="23" y="33"/>
                      <a:pt x="22" y="32"/>
                    </a:cubicBezTo>
                    <a:cubicBezTo>
                      <a:pt x="22" y="31"/>
                      <a:pt x="21" y="30"/>
                      <a:pt x="20" y="29"/>
                    </a:cubicBezTo>
                    <a:cubicBezTo>
                      <a:pt x="19" y="29"/>
                      <a:pt x="17" y="27"/>
                      <a:pt x="13" y="25"/>
                    </a:cubicBezTo>
                    <a:cubicBezTo>
                      <a:pt x="11" y="24"/>
                      <a:pt x="10" y="23"/>
                      <a:pt x="8" y="22"/>
                    </a:cubicBezTo>
                    <a:cubicBezTo>
                      <a:pt x="7" y="22"/>
                      <a:pt x="6" y="21"/>
                      <a:pt x="5" y="20"/>
                    </a:cubicBezTo>
                    <a:cubicBezTo>
                      <a:pt x="3" y="19"/>
                      <a:pt x="2" y="18"/>
                      <a:pt x="1" y="16"/>
                    </a:cubicBezTo>
                    <a:cubicBezTo>
                      <a:pt x="1" y="15"/>
                      <a:pt x="0" y="13"/>
                      <a:pt x="0" y="11"/>
                    </a:cubicBezTo>
                    <a:cubicBezTo>
                      <a:pt x="0" y="8"/>
                      <a:pt x="1" y="6"/>
                      <a:pt x="4" y="3"/>
                    </a:cubicBezTo>
                    <a:cubicBezTo>
                      <a:pt x="6" y="1"/>
                      <a:pt x="9" y="0"/>
                      <a:pt x="13" y="0"/>
                    </a:cubicBezTo>
                    <a:cubicBezTo>
                      <a:pt x="15" y="0"/>
                      <a:pt x="18" y="1"/>
                      <a:pt x="20" y="2"/>
                    </a:cubicBezTo>
                    <a:cubicBezTo>
                      <a:pt x="21" y="2"/>
                      <a:pt x="21" y="2"/>
                      <a:pt x="22" y="2"/>
                    </a:cubicBezTo>
                    <a:cubicBezTo>
                      <a:pt x="22" y="2"/>
                      <a:pt x="22" y="2"/>
                      <a:pt x="23" y="2"/>
                    </a:cubicBezTo>
                    <a:cubicBezTo>
                      <a:pt x="23" y="2"/>
                      <a:pt x="24" y="2"/>
                      <a:pt x="24" y="2"/>
                    </a:cubicBezTo>
                    <a:cubicBezTo>
                      <a:pt x="24" y="2"/>
                      <a:pt x="25" y="1"/>
                      <a:pt x="25" y="0"/>
                    </a:cubicBez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0"/>
              <p:cNvSpPr/>
              <p:nvPr/>
            </p:nvSpPr>
            <p:spPr bwMode="auto">
              <a:xfrm>
                <a:off x="3903663" y="996950"/>
                <a:ext cx="63500" cy="142875"/>
              </a:xfrm>
              <a:custGeom>
                <a:avLst/>
                <a:gdLst>
                  <a:gd name="T0" fmla="*/ 19 w 19"/>
                  <a:gd name="T1" fmla="*/ 42 h 43"/>
                  <a:gd name="T2" fmla="*/ 19 w 19"/>
                  <a:gd name="T3" fmla="*/ 43 h 43"/>
                  <a:gd name="T4" fmla="*/ 0 w 19"/>
                  <a:gd name="T5" fmla="*/ 43 h 43"/>
                  <a:gd name="T6" fmla="*/ 0 w 19"/>
                  <a:gd name="T7" fmla="*/ 42 h 43"/>
                  <a:gd name="T8" fmla="*/ 2 w 19"/>
                  <a:gd name="T9" fmla="*/ 42 h 43"/>
                  <a:gd name="T10" fmla="*/ 5 w 19"/>
                  <a:gd name="T11" fmla="*/ 40 h 43"/>
                  <a:gd name="T12" fmla="*/ 6 w 19"/>
                  <a:gd name="T13" fmla="*/ 35 h 43"/>
                  <a:gd name="T14" fmla="*/ 6 w 19"/>
                  <a:gd name="T15" fmla="*/ 8 h 43"/>
                  <a:gd name="T16" fmla="*/ 6 w 19"/>
                  <a:gd name="T17" fmla="*/ 3 h 43"/>
                  <a:gd name="T18" fmla="*/ 4 w 19"/>
                  <a:gd name="T19" fmla="*/ 2 h 43"/>
                  <a:gd name="T20" fmla="*/ 2 w 19"/>
                  <a:gd name="T21" fmla="*/ 1 h 43"/>
                  <a:gd name="T22" fmla="*/ 0 w 19"/>
                  <a:gd name="T23" fmla="*/ 1 h 43"/>
                  <a:gd name="T24" fmla="*/ 0 w 19"/>
                  <a:gd name="T25" fmla="*/ 0 h 43"/>
                  <a:gd name="T26" fmla="*/ 19 w 19"/>
                  <a:gd name="T27" fmla="*/ 0 h 43"/>
                  <a:gd name="T28" fmla="*/ 19 w 19"/>
                  <a:gd name="T29" fmla="*/ 1 h 43"/>
                  <a:gd name="T30" fmla="*/ 17 w 19"/>
                  <a:gd name="T31" fmla="*/ 1 h 43"/>
                  <a:gd name="T32" fmla="*/ 13 w 19"/>
                  <a:gd name="T33" fmla="*/ 3 h 43"/>
                  <a:gd name="T34" fmla="*/ 12 w 19"/>
                  <a:gd name="T35" fmla="*/ 8 h 43"/>
                  <a:gd name="T36" fmla="*/ 12 w 19"/>
                  <a:gd name="T37" fmla="*/ 35 h 43"/>
                  <a:gd name="T38" fmla="*/ 13 w 19"/>
                  <a:gd name="T39" fmla="*/ 40 h 43"/>
                  <a:gd name="T40" fmla="*/ 14 w 19"/>
                  <a:gd name="T41" fmla="*/ 41 h 43"/>
                  <a:gd name="T42" fmla="*/ 17 w 19"/>
                  <a:gd name="T43" fmla="*/ 42 h 43"/>
                  <a:gd name="T44" fmla="*/ 19 w 19"/>
                  <a:gd name="T4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43">
                    <a:moveTo>
                      <a:pt x="19" y="42"/>
                    </a:moveTo>
                    <a:cubicBezTo>
                      <a:pt x="19" y="43"/>
                      <a:pt x="19" y="43"/>
                      <a:pt x="19" y="43"/>
                    </a:cubicBezTo>
                    <a:cubicBezTo>
                      <a:pt x="0" y="43"/>
                      <a:pt x="0" y="43"/>
                      <a:pt x="0" y="43"/>
                    </a:cubicBezTo>
                    <a:cubicBezTo>
                      <a:pt x="0" y="42"/>
                      <a:pt x="0" y="42"/>
                      <a:pt x="0" y="42"/>
                    </a:cubicBezTo>
                    <a:cubicBezTo>
                      <a:pt x="2" y="42"/>
                      <a:pt x="2" y="42"/>
                      <a:pt x="2" y="42"/>
                    </a:cubicBezTo>
                    <a:cubicBezTo>
                      <a:pt x="3" y="42"/>
                      <a:pt x="5" y="41"/>
                      <a:pt x="5" y="40"/>
                    </a:cubicBezTo>
                    <a:cubicBezTo>
                      <a:pt x="6" y="40"/>
                      <a:pt x="6" y="38"/>
                      <a:pt x="6" y="35"/>
                    </a:cubicBezTo>
                    <a:cubicBezTo>
                      <a:pt x="6" y="8"/>
                      <a:pt x="6" y="8"/>
                      <a:pt x="6" y="8"/>
                    </a:cubicBezTo>
                    <a:cubicBezTo>
                      <a:pt x="6" y="5"/>
                      <a:pt x="6" y="4"/>
                      <a:pt x="6" y="3"/>
                    </a:cubicBezTo>
                    <a:cubicBezTo>
                      <a:pt x="6" y="3"/>
                      <a:pt x="5" y="2"/>
                      <a:pt x="4" y="2"/>
                    </a:cubicBezTo>
                    <a:cubicBezTo>
                      <a:pt x="4" y="1"/>
                      <a:pt x="3" y="1"/>
                      <a:pt x="2" y="1"/>
                    </a:cubicBezTo>
                    <a:cubicBezTo>
                      <a:pt x="0" y="1"/>
                      <a:pt x="0" y="1"/>
                      <a:pt x="0" y="1"/>
                    </a:cubicBezTo>
                    <a:cubicBezTo>
                      <a:pt x="0" y="0"/>
                      <a:pt x="0" y="0"/>
                      <a:pt x="0" y="0"/>
                    </a:cubicBezTo>
                    <a:cubicBezTo>
                      <a:pt x="19" y="0"/>
                      <a:pt x="19" y="0"/>
                      <a:pt x="19" y="0"/>
                    </a:cubicBezTo>
                    <a:cubicBezTo>
                      <a:pt x="19" y="1"/>
                      <a:pt x="19" y="1"/>
                      <a:pt x="19" y="1"/>
                    </a:cubicBezTo>
                    <a:cubicBezTo>
                      <a:pt x="17" y="1"/>
                      <a:pt x="17" y="1"/>
                      <a:pt x="17" y="1"/>
                    </a:cubicBezTo>
                    <a:cubicBezTo>
                      <a:pt x="15" y="1"/>
                      <a:pt x="14" y="2"/>
                      <a:pt x="13" y="3"/>
                    </a:cubicBezTo>
                    <a:cubicBezTo>
                      <a:pt x="13" y="3"/>
                      <a:pt x="12" y="5"/>
                      <a:pt x="12" y="8"/>
                    </a:cubicBezTo>
                    <a:cubicBezTo>
                      <a:pt x="12" y="35"/>
                      <a:pt x="12" y="35"/>
                      <a:pt x="12" y="35"/>
                    </a:cubicBezTo>
                    <a:cubicBezTo>
                      <a:pt x="12" y="38"/>
                      <a:pt x="12" y="39"/>
                      <a:pt x="13" y="40"/>
                    </a:cubicBezTo>
                    <a:cubicBezTo>
                      <a:pt x="13" y="40"/>
                      <a:pt x="13" y="41"/>
                      <a:pt x="14" y="41"/>
                    </a:cubicBezTo>
                    <a:cubicBezTo>
                      <a:pt x="15" y="42"/>
                      <a:pt x="16" y="42"/>
                      <a:pt x="17" y="42"/>
                    </a:cubicBez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1"/>
              <p:cNvSpPr/>
              <p:nvPr/>
            </p:nvSpPr>
            <p:spPr bwMode="auto">
              <a:xfrm>
                <a:off x="3976688" y="996950"/>
                <a:ext cx="119062" cy="142875"/>
              </a:xfrm>
              <a:custGeom>
                <a:avLst/>
                <a:gdLst>
                  <a:gd name="T0" fmla="*/ 36 w 36"/>
                  <a:gd name="T1" fmla="*/ 0 h 43"/>
                  <a:gd name="T2" fmla="*/ 36 w 36"/>
                  <a:gd name="T3" fmla="*/ 10 h 43"/>
                  <a:gd name="T4" fmla="*/ 35 w 36"/>
                  <a:gd name="T5" fmla="*/ 10 h 43"/>
                  <a:gd name="T6" fmla="*/ 34 w 36"/>
                  <a:gd name="T7" fmla="*/ 6 h 43"/>
                  <a:gd name="T8" fmla="*/ 31 w 36"/>
                  <a:gd name="T9" fmla="*/ 3 h 43"/>
                  <a:gd name="T10" fmla="*/ 27 w 36"/>
                  <a:gd name="T11" fmla="*/ 3 h 43"/>
                  <a:gd name="T12" fmla="*/ 21 w 36"/>
                  <a:gd name="T13" fmla="*/ 3 h 43"/>
                  <a:gd name="T14" fmla="*/ 21 w 36"/>
                  <a:gd name="T15" fmla="*/ 36 h 43"/>
                  <a:gd name="T16" fmla="*/ 22 w 36"/>
                  <a:gd name="T17" fmla="*/ 41 h 43"/>
                  <a:gd name="T18" fmla="*/ 26 w 36"/>
                  <a:gd name="T19" fmla="*/ 42 h 43"/>
                  <a:gd name="T20" fmla="*/ 27 w 36"/>
                  <a:gd name="T21" fmla="*/ 42 h 43"/>
                  <a:gd name="T22" fmla="*/ 27 w 36"/>
                  <a:gd name="T23" fmla="*/ 43 h 43"/>
                  <a:gd name="T24" fmla="*/ 9 w 36"/>
                  <a:gd name="T25" fmla="*/ 43 h 43"/>
                  <a:gd name="T26" fmla="*/ 9 w 36"/>
                  <a:gd name="T27" fmla="*/ 42 h 43"/>
                  <a:gd name="T28" fmla="*/ 10 w 36"/>
                  <a:gd name="T29" fmla="*/ 42 h 43"/>
                  <a:gd name="T30" fmla="*/ 14 w 36"/>
                  <a:gd name="T31" fmla="*/ 40 h 43"/>
                  <a:gd name="T32" fmla="*/ 15 w 36"/>
                  <a:gd name="T33" fmla="*/ 39 h 43"/>
                  <a:gd name="T34" fmla="*/ 15 w 36"/>
                  <a:gd name="T35" fmla="*/ 36 h 43"/>
                  <a:gd name="T36" fmla="*/ 15 w 36"/>
                  <a:gd name="T37" fmla="*/ 3 h 43"/>
                  <a:gd name="T38" fmla="*/ 10 w 36"/>
                  <a:gd name="T39" fmla="*/ 3 h 43"/>
                  <a:gd name="T40" fmla="*/ 6 w 36"/>
                  <a:gd name="T41" fmla="*/ 3 h 43"/>
                  <a:gd name="T42" fmla="*/ 3 w 36"/>
                  <a:gd name="T43" fmla="*/ 5 h 43"/>
                  <a:gd name="T44" fmla="*/ 1 w 36"/>
                  <a:gd name="T45" fmla="*/ 10 h 43"/>
                  <a:gd name="T46" fmla="*/ 0 w 36"/>
                  <a:gd name="T47" fmla="*/ 10 h 43"/>
                  <a:gd name="T48" fmla="*/ 1 w 36"/>
                  <a:gd name="T49" fmla="*/ 0 h 43"/>
                  <a:gd name="T50" fmla="*/ 36 w 36"/>
                  <a:gd name="T5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3">
                    <a:moveTo>
                      <a:pt x="36" y="0"/>
                    </a:moveTo>
                    <a:cubicBezTo>
                      <a:pt x="36" y="10"/>
                      <a:pt x="36" y="10"/>
                      <a:pt x="36" y="10"/>
                    </a:cubicBezTo>
                    <a:cubicBezTo>
                      <a:pt x="35" y="10"/>
                      <a:pt x="35" y="10"/>
                      <a:pt x="35" y="10"/>
                    </a:cubicBezTo>
                    <a:cubicBezTo>
                      <a:pt x="35" y="8"/>
                      <a:pt x="35" y="7"/>
                      <a:pt x="34" y="6"/>
                    </a:cubicBezTo>
                    <a:cubicBezTo>
                      <a:pt x="33" y="5"/>
                      <a:pt x="33" y="4"/>
                      <a:pt x="31" y="3"/>
                    </a:cubicBezTo>
                    <a:cubicBezTo>
                      <a:pt x="30" y="3"/>
                      <a:pt x="29" y="3"/>
                      <a:pt x="27" y="3"/>
                    </a:cubicBezTo>
                    <a:cubicBezTo>
                      <a:pt x="21" y="3"/>
                      <a:pt x="21" y="3"/>
                      <a:pt x="21" y="3"/>
                    </a:cubicBezTo>
                    <a:cubicBezTo>
                      <a:pt x="21" y="36"/>
                      <a:pt x="21" y="36"/>
                      <a:pt x="21" y="36"/>
                    </a:cubicBezTo>
                    <a:cubicBezTo>
                      <a:pt x="21" y="38"/>
                      <a:pt x="21" y="40"/>
                      <a:pt x="22" y="41"/>
                    </a:cubicBezTo>
                    <a:cubicBezTo>
                      <a:pt x="23" y="41"/>
                      <a:pt x="24" y="42"/>
                      <a:pt x="26" y="42"/>
                    </a:cubicBezTo>
                    <a:cubicBezTo>
                      <a:pt x="27" y="42"/>
                      <a:pt x="27" y="42"/>
                      <a:pt x="27" y="42"/>
                    </a:cubicBezTo>
                    <a:cubicBezTo>
                      <a:pt x="27" y="43"/>
                      <a:pt x="27" y="43"/>
                      <a:pt x="27" y="43"/>
                    </a:cubicBezTo>
                    <a:cubicBezTo>
                      <a:pt x="9" y="43"/>
                      <a:pt x="9" y="43"/>
                      <a:pt x="9" y="43"/>
                    </a:cubicBezTo>
                    <a:cubicBezTo>
                      <a:pt x="9" y="42"/>
                      <a:pt x="9" y="42"/>
                      <a:pt x="9" y="42"/>
                    </a:cubicBezTo>
                    <a:cubicBezTo>
                      <a:pt x="10" y="42"/>
                      <a:pt x="10" y="42"/>
                      <a:pt x="10" y="42"/>
                    </a:cubicBezTo>
                    <a:cubicBezTo>
                      <a:pt x="12" y="42"/>
                      <a:pt x="14" y="41"/>
                      <a:pt x="14" y="40"/>
                    </a:cubicBezTo>
                    <a:cubicBezTo>
                      <a:pt x="15" y="40"/>
                      <a:pt x="15" y="39"/>
                      <a:pt x="15" y="39"/>
                    </a:cubicBezTo>
                    <a:cubicBezTo>
                      <a:pt x="15" y="38"/>
                      <a:pt x="15" y="37"/>
                      <a:pt x="15" y="36"/>
                    </a:cubicBezTo>
                    <a:cubicBezTo>
                      <a:pt x="15" y="3"/>
                      <a:pt x="15" y="3"/>
                      <a:pt x="15" y="3"/>
                    </a:cubicBezTo>
                    <a:cubicBezTo>
                      <a:pt x="10" y="3"/>
                      <a:pt x="10" y="3"/>
                      <a:pt x="10" y="3"/>
                    </a:cubicBezTo>
                    <a:cubicBezTo>
                      <a:pt x="8" y="3"/>
                      <a:pt x="6" y="3"/>
                      <a:pt x="6" y="3"/>
                    </a:cubicBezTo>
                    <a:cubicBezTo>
                      <a:pt x="4" y="3"/>
                      <a:pt x="4" y="4"/>
                      <a:pt x="3" y="5"/>
                    </a:cubicBezTo>
                    <a:cubicBezTo>
                      <a:pt x="2" y="6"/>
                      <a:pt x="1" y="8"/>
                      <a:pt x="1" y="10"/>
                    </a:cubicBezTo>
                    <a:cubicBezTo>
                      <a:pt x="0" y="10"/>
                      <a:pt x="0" y="10"/>
                      <a:pt x="0" y="10"/>
                    </a:cubicBezTo>
                    <a:cubicBezTo>
                      <a:pt x="1" y="0"/>
                      <a:pt x="1" y="0"/>
                      <a:pt x="1" y="0"/>
                    </a:cubicBez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2"/>
              <p:cNvSpPr/>
              <p:nvPr/>
            </p:nvSpPr>
            <p:spPr bwMode="auto">
              <a:xfrm>
                <a:off x="4105275" y="996950"/>
                <a:ext cx="149225" cy="142875"/>
              </a:xfrm>
              <a:custGeom>
                <a:avLst/>
                <a:gdLst>
                  <a:gd name="T0" fmla="*/ 30 w 45"/>
                  <a:gd name="T1" fmla="*/ 0 h 43"/>
                  <a:gd name="T2" fmla="*/ 45 w 45"/>
                  <a:gd name="T3" fmla="*/ 0 h 43"/>
                  <a:gd name="T4" fmla="*/ 45 w 45"/>
                  <a:gd name="T5" fmla="*/ 1 h 43"/>
                  <a:gd name="T6" fmla="*/ 44 w 45"/>
                  <a:gd name="T7" fmla="*/ 1 h 43"/>
                  <a:gd name="T8" fmla="*/ 42 w 45"/>
                  <a:gd name="T9" fmla="*/ 2 h 43"/>
                  <a:gd name="T10" fmla="*/ 39 w 45"/>
                  <a:gd name="T11" fmla="*/ 4 h 43"/>
                  <a:gd name="T12" fmla="*/ 36 w 45"/>
                  <a:gd name="T13" fmla="*/ 8 h 43"/>
                  <a:gd name="T14" fmla="*/ 25 w 45"/>
                  <a:gd name="T15" fmla="*/ 25 h 43"/>
                  <a:gd name="T16" fmla="*/ 25 w 45"/>
                  <a:gd name="T17" fmla="*/ 36 h 43"/>
                  <a:gd name="T18" fmla="*/ 26 w 45"/>
                  <a:gd name="T19" fmla="*/ 41 h 43"/>
                  <a:gd name="T20" fmla="*/ 30 w 45"/>
                  <a:gd name="T21" fmla="*/ 42 h 43"/>
                  <a:gd name="T22" fmla="*/ 31 w 45"/>
                  <a:gd name="T23" fmla="*/ 42 h 43"/>
                  <a:gd name="T24" fmla="*/ 31 w 45"/>
                  <a:gd name="T25" fmla="*/ 43 h 43"/>
                  <a:gd name="T26" fmla="*/ 13 w 45"/>
                  <a:gd name="T27" fmla="*/ 43 h 43"/>
                  <a:gd name="T28" fmla="*/ 13 w 45"/>
                  <a:gd name="T29" fmla="*/ 42 h 43"/>
                  <a:gd name="T30" fmla="*/ 15 w 45"/>
                  <a:gd name="T31" fmla="*/ 42 h 43"/>
                  <a:gd name="T32" fmla="*/ 18 w 45"/>
                  <a:gd name="T33" fmla="*/ 40 h 43"/>
                  <a:gd name="T34" fmla="*/ 19 w 45"/>
                  <a:gd name="T35" fmla="*/ 39 h 43"/>
                  <a:gd name="T36" fmla="*/ 19 w 45"/>
                  <a:gd name="T37" fmla="*/ 36 h 43"/>
                  <a:gd name="T38" fmla="*/ 19 w 45"/>
                  <a:gd name="T39" fmla="*/ 25 h 43"/>
                  <a:gd name="T40" fmla="*/ 7 w 45"/>
                  <a:gd name="T41" fmla="*/ 7 h 43"/>
                  <a:gd name="T42" fmla="*/ 4 w 45"/>
                  <a:gd name="T43" fmla="*/ 3 h 43"/>
                  <a:gd name="T44" fmla="*/ 1 w 45"/>
                  <a:gd name="T45" fmla="*/ 1 h 43"/>
                  <a:gd name="T46" fmla="*/ 0 w 45"/>
                  <a:gd name="T47" fmla="*/ 1 h 43"/>
                  <a:gd name="T48" fmla="*/ 0 w 45"/>
                  <a:gd name="T49" fmla="*/ 0 h 43"/>
                  <a:gd name="T50" fmla="*/ 18 w 45"/>
                  <a:gd name="T51" fmla="*/ 0 h 43"/>
                  <a:gd name="T52" fmla="*/ 18 w 45"/>
                  <a:gd name="T53" fmla="*/ 1 h 43"/>
                  <a:gd name="T54" fmla="*/ 17 w 45"/>
                  <a:gd name="T55" fmla="*/ 1 h 43"/>
                  <a:gd name="T56" fmla="*/ 14 w 45"/>
                  <a:gd name="T57" fmla="*/ 2 h 43"/>
                  <a:gd name="T58" fmla="*/ 13 w 45"/>
                  <a:gd name="T59" fmla="*/ 4 h 43"/>
                  <a:gd name="T60" fmla="*/ 15 w 45"/>
                  <a:gd name="T61" fmla="*/ 8 h 43"/>
                  <a:gd name="T62" fmla="*/ 24 w 45"/>
                  <a:gd name="T63" fmla="*/ 22 h 43"/>
                  <a:gd name="T64" fmla="*/ 32 w 45"/>
                  <a:gd name="T65" fmla="*/ 9 h 43"/>
                  <a:gd name="T66" fmla="*/ 34 w 45"/>
                  <a:gd name="T67" fmla="*/ 4 h 43"/>
                  <a:gd name="T68" fmla="*/ 34 w 45"/>
                  <a:gd name="T69" fmla="*/ 3 h 43"/>
                  <a:gd name="T70" fmla="*/ 33 w 45"/>
                  <a:gd name="T71" fmla="*/ 1 h 43"/>
                  <a:gd name="T72" fmla="*/ 30 w 45"/>
                  <a:gd name="T73" fmla="*/ 1 h 43"/>
                  <a:gd name="T74" fmla="*/ 30 w 45"/>
                  <a:gd name="T7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30" y="0"/>
                    </a:moveTo>
                    <a:cubicBezTo>
                      <a:pt x="45" y="0"/>
                      <a:pt x="45" y="0"/>
                      <a:pt x="45" y="0"/>
                    </a:cubicBezTo>
                    <a:cubicBezTo>
                      <a:pt x="45" y="1"/>
                      <a:pt x="45" y="1"/>
                      <a:pt x="45" y="1"/>
                    </a:cubicBezTo>
                    <a:cubicBezTo>
                      <a:pt x="44" y="1"/>
                      <a:pt x="44" y="1"/>
                      <a:pt x="44" y="1"/>
                    </a:cubicBezTo>
                    <a:cubicBezTo>
                      <a:pt x="44" y="1"/>
                      <a:pt x="43" y="1"/>
                      <a:pt x="42" y="2"/>
                    </a:cubicBezTo>
                    <a:cubicBezTo>
                      <a:pt x="41" y="2"/>
                      <a:pt x="40" y="3"/>
                      <a:pt x="39" y="4"/>
                    </a:cubicBezTo>
                    <a:cubicBezTo>
                      <a:pt x="38" y="5"/>
                      <a:pt x="37" y="6"/>
                      <a:pt x="36" y="8"/>
                    </a:cubicBezTo>
                    <a:cubicBezTo>
                      <a:pt x="25" y="25"/>
                      <a:pt x="25" y="25"/>
                      <a:pt x="25" y="25"/>
                    </a:cubicBezTo>
                    <a:cubicBezTo>
                      <a:pt x="25" y="36"/>
                      <a:pt x="25" y="36"/>
                      <a:pt x="25" y="36"/>
                    </a:cubicBezTo>
                    <a:cubicBezTo>
                      <a:pt x="25" y="38"/>
                      <a:pt x="26" y="40"/>
                      <a:pt x="26" y="41"/>
                    </a:cubicBezTo>
                    <a:cubicBezTo>
                      <a:pt x="27" y="41"/>
                      <a:pt x="28" y="42"/>
                      <a:pt x="30" y="42"/>
                    </a:cubicBezTo>
                    <a:cubicBezTo>
                      <a:pt x="31" y="42"/>
                      <a:pt x="31" y="42"/>
                      <a:pt x="31" y="42"/>
                    </a:cubicBezTo>
                    <a:cubicBezTo>
                      <a:pt x="31" y="43"/>
                      <a:pt x="31" y="43"/>
                      <a:pt x="31" y="43"/>
                    </a:cubicBezTo>
                    <a:cubicBezTo>
                      <a:pt x="13" y="43"/>
                      <a:pt x="13" y="43"/>
                      <a:pt x="13" y="43"/>
                    </a:cubicBezTo>
                    <a:cubicBezTo>
                      <a:pt x="13" y="42"/>
                      <a:pt x="13" y="42"/>
                      <a:pt x="13" y="42"/>
                    </a:cubicBezTo>
                    <a:cubicBezTo>
                      <a:pt x="15" y="42"/>
                      <a:pt x="15" y="42"/>
                      <a:pt x="15" y="42"/>
                    </a:cubicBezTo>
                    <a:cubicBezTo>
                      <a:pt x="16" y="42"/>
                      <a:pt x="18" y="41"/>
                      <a:pt x="18" y="40"/>
                    </a:cubicBezTo>
                    <a:cubicBezTo>
                      <a:pt x="19" y="40"/>
                      <a:pt x="19" y="39"/>
                      <a:pt x="19" y="39"/>
                    </a:cubicBezTo>
                    <a:cubicBezTo>
                      <a:pt x="19" y="38"/>
                      <a:pt x="19" y="37"/>
                      <a:pt x="19" y="36"/>
                    </a:cubicBezTo>
                    <a:cubicBezTo>
                      <a:pt x="19" y="25"/>
                      <a:pt x="19" y="25"/>
                      <a:pt x="19" y="25"/>
                    </a:cubicBezTo>
                    <a:cubicBezTo>
                      <a:pt x="7" y="7"/>
                      <a:pt x="7" y="7"/>
                      <a:pt x="7" y="7"/>
                    </a:cubicBezTo>
                    <a:cubicBezTo>
                      <a:pt x="6" y="5"/>
                      <a:pt x="5" y="4"/>
                      <a:pt x="4" y="3"/>
                    </a:cubicBezTo>
                    <a:cubicBezTo>
                      <a:pt x="4" y="3"/>
                      <a:pt x="3" y="2"/>
                      <a:pt x="1" y="1"/>
                    </a:cubicBezTo>
                    <a:cubicBezTo>
                      <a:pt x="1" y="1"/>
                      <a:pt x="0" y="1"/>
                      <a:pt x="0" y="1"/>
                    </a:cubicBezTo>
                    <a:cubicBezTo>
                      <a:pt x="0" y="0"/>
                      <a:pt x="0" y="0"/>
                      <a:pt x="0" y="0"/>
                    </a:cubicBezTo>
                    <a:cubicBezTo>
                      <a:pt x="18" y="0"/>
                      <a:pt x="18" y="0"/>
                      <a:pt x="18" y="0"/>
                    </a:cubicBezTo>
                    <a:cubicBezTo>
                      <a:pt x="18" y="1"/>
                      <a:pt x="18" y="1"/>
                      <a:pt x="18" y="1"/>
                    </a:cubicBezTo>
                    <a:cubicBezTo>
                      <a:pt x="17" y="1"/>
                      <a:pt x="17" y="1"/>
                      <a:pt x="17" y="1"/>
                    </a:cubicBezTo>
                    <a:cubicBezTo>
                      <a:pt x="16" y="1"/>
                      <a:pt x="15" y="1"/>
                      <a:pt x="14" y="2"/>
                    </a:cubicBezTo>
                    <a:cubicBezTo>
                      <a:pt x="13" y="2"/>
                      <a:pt x="13" y="3"/>
                      <a:pt x="13" y="4"/>
                    </a:cubicBezTo>
                    <a:cubicBezTo>
                      <a:pt x="13" y="5"/>
                      <a:pt x="14" y="6"/>
                      <a:pt x="15" y="8"/>
                    </a:cubicBezTo>
                    <a:cubicBezTo>
                      <a:pt x="24" y="22"/>
                      <a:pt x="24" y="22"/>
                      <a:pt x="24" y="22"/>
                    </a:cubicBezTo>
                    <a:cubicBezTo>
                      <a:pt x="32" y="9"/>
                      <a:pt x="32" y="9"/>
                      <a:pt x="32" y="9"/>
                    </a:cubicBezTo>
                    <a:cubicBezTo>
                      <a:pt x="34" y="7"/>
                      <a:pt x="34" y="5"/>
                      <a:pt x="34" y="4"/>
                    </a:cubicBezTo>
                    <a:cubicBezTo>
                      <a:pt x="34" y="4"/>
                      <a:pt x="34" y="3"/>
                      <a:pt x="34" y="3"/>
                    </a:cubicBezTo>
                    <a:cubicBezTo>
                      <a:pt x="34" y="2"/>
                      <a:pt x="33" y="2"/>
                      <a:pt x="33" y="1"/>
                    </a:cubicBezTo>
                    <a:cubicBezTo>
                      <a:pt x="32" y="1"/>
                      <a:pt x="31" y="1"/>
                      <a:pt x="30" y="1"/>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3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6565" indent="0">
              <a:buNone/>
              <a:defRPr sz="2100" b="1"/>
            </a:lvl8pPr>
            <a:lvl9pPr marL="4876165"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6565" indent="0">
              <a:buNone/>
              <a:defRPr sz="2100" b="1"/>
            </a:lvl8pPr>
            <a:lvl9pPr marL="4876165"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6565" indent="0">
              <a:buNone/>
              <a:defRPr sz="1200"/>
            </a:lvl8pPr>
            <a:lvl9pPr marL="487616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6565" indent="0">
              <a:buNone/>
              <a:defRPr sz="2700"/>
            </a:lvl8pPr>
            <a:lvl9pPr marL="4876165" indent="0">
              <a:buNone/>
              <a:defRPr sz="27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6565" indent="0">
              <a:buNone/>
              <a:defRPr sz="1200"/>
            </a:lvl8pPr>
            <a:lvl9pPr marL="487616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fld id="{1FDA79CC-5A06-404B-8469-5684ED583AD4}" type="datetimeFigureOut">
              <a:rPr lang="zh-CN" altLang="en-US" smtClean="0"/>
            </a:fld>
            <a:endParaRPr lang="zh-CN" altLang="en-US"/>
          </a:p>
        </p:txBody>
      </p:sp>
      <p:sp>
        <p:nvSpPr>
          <p:cNvPr id="4" name="页脚占位符 4"/>
          <p:cNvSpPr>
            <a:spLocks noGrp="1" noChangeArrowheads="1"/>
          </p:cNvSpPr>
          <p:nvPr>
            <p:ph type="ftr" sz="quarter" idx="11"/>
          </p:nvPr>
        </p:nvSpPr>
        <p:spPr/>
        <p:txBody>
          <a:bodyPr/>
          <a:lstStyle>
            <a:lvl1pPr>
              <a:defRPr/>
            </a:lvl1pPr>
          </a:lstStyle>
          <a:p>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
        <p:nvSpPr>
          <p:cNvPr id="7" name="矩形 6"/>
          <p:cNvSpPr/>
          <p:nvPr/>
        </p:nvSpPr>
        <p:spPr>
          <a:xfrm>
            <a:off x="9648395" y="6365069"/>
            <a:ext cx="1033515" cy="276995"/>
          </a:xfrm>
          <a:prstGeom prst="rect">
            <a:avLst/>
          </a:prstGeom>
        </p:spPr>
        <p:txBody>
          <a:bodyPr wrap="square" lIns="121917" tIns="60958" rIns="121917" bIns="60958">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节标题">
    <p:spTree>
      <p:nvGrpSpPr>
        <p:cNvPr id="1" name=""/>
        <p:cNvGrpSpPr/>
        <p:nvPr/>
      </p:nvGrpSpPr>
      <p:grpSpPr>
        <a:xfrm>
          <a:off x="0" y="0"/>
          <a:ext cx="0" cy="0"/>
          <a:chOff x="0" y="0"/>
          <a:chExt cx="0" cy="0"/>
        </a:xfrm>
      </p:grpSpPr>
      <p:grpSp>
        <p:nvGrpSpPr>
          <p:cNvPr id="2" name="组合 2"/>
          <p:cNvGrpSpPr/>
          <p:nvPr userDrawn="1"/>
        </p:nvGrpSpPr>
        <p:grpSpPr>
          <a:xfrm>
            <a:off x="11120020" y="851515"/>
            <a:ext cx="346266" cy="346264"/>
            <a:chOff x="7097274" y="1171187"/>
            <a:chExt cx="346266" cy="346264"/>
          </a:xfrm>
          <a:solidFill>
            <a:schemeClr val="accent1"/>
          </a:solidFill>
        </p:grpSpPr>
        <p:sp>
          <p:nvSpPr>
            <p:cNvPr id="4" name="任意多边形: 形状 3"/>
            <p:cNvSpPr/>
            <p:nvPr/>
          </p:nvSpPr>
          <p:spPr>
            <a:xfrm>
              <a:off x="7302063" y="1171187"/>
              <a:ext cx="141477" cy="141477"/>
            </a:xfrm>
            <a:custGeom>
              <a:avLst/>
              <a:gdLst/>
              <a:ahLst/>
              <a:cxnLst/>
              <a:rect l="l" t="t" r="r" b="b"/>
              <a:pathLst>
                <a:path w="141477" h="141477">
                  <a:moveTo>
                    <a:pt x="58510" y="0"/>
                  </a:moveTo>
                  <a:cubicBezTo>
                    <a:pt x="66586" y="0"/>
                    <a:pt x="73519" y="2895"/>
                    <a:pt x="79309" y="8685"/>
                  </a:cubicBezTo>
                  <a:lnTo>
                    <a:pt x="133020" y="62168"/>
                  </a:lnTo>
                  <a:cubicBezTo>
                    <a:pt x="138658" y="68110"/>
                    <a:pt x="141477" y="75043"/>
                    <a:pt x="141477" y="82966"/>
                  </a:cubicBezTo>
                  <a:cubicBezTo>
                    <a:pt x="141477" y="91042"/>
                    <a:pt x="138658" y="97899"/>
                    <a:pt x="133020" y="103536"/>
                  </a:cubicBezTo>
                  <a:lnTo>
                    <a:pt x="95080" y="141477"/>
                  </a:lnTo>
                  <a:lnTo>
                    <a:pt x="0" y="46397"/>
                  </a:lnTo>
                  <a:lnTo>
                    <a:pt x="37940" y="8685"/>
                  </a:lnTo>
                  <a:cubicBezTo>
                    <a:pt x="43426" y="2895"/>
                    <a:pt x="50282" y="0"/>
                    <a:pt x="5851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lnSpc>
                  <a:spcPct val="170000"/>
                </a:lnSpc>
              </a:pPr>
              <a:endParaRPr lang="zh-CN" altLang="en-US" sz="3200" spc="1598" dirty="0">
                <a:solidFill>
                  <a:srgbClr val="454545"/>
                </a:solidFill>
                <a:latin typeface="FontAwesome"/>
                <a:sym typeface="FontAwesome"/>
              </a:endParaRPr>
            </a:p>
          </p:txBody>
        </p:sp>
        <p:sp>
          <p:nvSpPr>
            <p:cNvPr id="5" name="任意多边形: 形状 4"/>
            <p:cNvSpPr/>
            <p:nvPr/>
          </p:nvSpPr>
          <p:spPr>
            <a:xfrm>
              <a:off x="7097274" y="1232212"/>
              <a:ext cx="285240" cy="285239"/>
            </a:xfrm>
            <a:custGeom>
              <a:avLst/>
              <a:gdLst/>
              <a:ahLst/>
              <a:cxnLst/>
              <a:rect l="l" t="t" r="r" b="b"/>
              <a:pathLst>
                <a:path w="285240" h="285239">
                  <a:moveTo>
                    <a:pt x="190160" y="0"/>
                  </a:moveTo>
                  <a:lnTo>
                    <a:pt x="285240" y="95080"/>
                  </a:lnTo>
                  <a:lnTo>
                    <a:pt x="95080" y="285239"/>
                  </a:lnTo>
                  <a:lnTo>
                    <a:pt x="0" y="285239"/>
                  </a:lnTo>
                  <a:lnTo>
                    <a:pt x="0" y="190160"/>
                  </a:lnTo>
                  <a:lnTo>
                    <a:pt x="190160" y="0"/>
                  </a:lnTo>
                  <a:close/>
                  <a:moveTo>
                    <a:pt x="197474" y="38854"/>
                  </a:moveTo>
                  <a:cubicBezTo>
                    <a:pt x="195950" y="38854"/>
                    <a:pt x="194655" y="39388"/>
                    <a:pt x="193588" y="40454"/>
                  </a:cubicBezTo>
                  <a:lnTo>
                    <a:pt x="69710" y="164333"/>
                  </a:lnTo>
                  <a:cubicBezTo>
                    <a:pt x="68644" y="165399"/>
                    <a:pt x="68110" y="166694"/>
                    <a:pt x="68110" y="168218"/>
                  </a:cubicBezTo>
                  <a:cubicBezTo>
                    <a:pt x="68110" y="171570"/>
                    <a:pt x="69786" y="173246"/>
                    <a:pt x="73139" y="173246"/>
                  </a:cubicBezTo>
                  <a:cubicBezTo>
                    <a:pt x="74662" y="173246"/>
                    <a:pt x="75958" y="172713"/>
                    <a:pt x="77024" y="171646"/>
                  </a:cubicBezTo>
                  <a:lnTo>
                    <a:pt x="200902" y="47768"/>
                  </a:lnTo>
                  <a:cubicBezTo>
                    <a:pt x="201969" y="46702"/>
                    <a:pt x="202502" y="45406"/>
                    <a:pt x="202502" y="43883"/>
                  </a:cubicBezTo>
                  <a:cubicBezTo>
                    <a:pt x="202502" y="40531"/>
                    <a:pt x="200826" y="38854"/>
                    <a:pt x="197474" y="38854"/>
                  </a:cubicBezTo>
                  <a:close/>
                  <a:moveTo>
                    <a:pt x="50054" y="181474"/>
                  </a:moveTo>
                  <a:lnTo>
                    <a:pt x="29256" y="202273"/>
                  </a:lnTo>
                  <a:lnTo>
                    <a:pt x="29256" y="226729"/>
                  </a:lnTo>
                  <a:lnTo>
                    <a:pt x="58511" y="226729"/>
                  </a:lnTo>
                  <a:lnTo>
                    <a:pt x="58511" y="255984"/>
                  </a:lnTo>
                  <a:lnTo>
                    <a:pt x="82967" y="255984"/>
                  </a:lnTo>
                  <a:lnTo>
                    <a:pt x="103765" y="235185"/>
                  </a:lnTo>
                  <a:lnTo>
                    <a:pt x="50054" y="181474"/>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lnSpc>
                  <a:spcPct val="170000"/>
                </a:lnSpc>
              </a:pPr>
              <a:endParaRPr lang="zh-CN" altLang="en-US" sz="3200" spc="1598" dirty="0">
                <a:solidFill>
                  <a:srgbClr val="454545"/>
                </a:solidFill>
                <a:latin typeface="FontAwesome"/>
                <a:sym typeface="FontAwesome"/>
              </a:endParaRPr>
            </a:p>
          </p:txBody>
        </p:sp>
      </p:grpSp>
      <p:cxnSp>
        <p:nvCxnSpPr>
          <p:cNvPr id="6" name="直接连接符 5"/>
          <p:cNvCxnSpPr/>
          <p:nvPr userDrawn="1"/>
        </p:nvCxnSpPr>
        <p:spPr>
          <a:xfrm>
            <a:off x="580571" y="1197779"/>
            <a:ext cx="10539449"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77" name="图片 76"/>
          <p:cNvPicPr>
            <a:picLocks noChangeAspect="1"/>
          </p:cNvPicPr>
          <p:nvPr userDrawn="1"/>
        </p:nvPicPr>
        <p:blipFill>
          <a:blip r:embed="rId2" cstate="email"/>
          <a:stretch>
            <a:fillRect/>
          </a:stretch>
        </p:blipFill>
        <p:spPr>
          <a:xfrm>
            <a:off x="0" y="337625"/>
            <a:ext cx="1899031" cy="1148930"/>
          </a:xfrm>
          <a:prstGeom prst="rect">
            <a:avLst/>
          </a:prstGeom>
        </p:spPr>
      </p:pic>
      <p:grpSp>
        <p:nvGrpSpPr>
          <p:cNvPr id="3" name="组合 171"/>
          <p:cNvGrpSpPr/>
          <p:nvPr userDrawn="1"/>
        </p:nvGrpSpPr>
        <p:grpSpPr>
          <a:xfrm>
            <a:off x="9282429" y="468467"/>
            <a:ext cx="1681301" cy="527928"/>
            <a:chOff x="814388" y="303213"/>
            <a:chExt cx="3119389" cy="979487"/>
          </a:xfrm>
        </p:grpSpPr>
        <p:grpSp>
          <p:nvGrpSpPr>
            <p:cNvPr id="7" name="组合 172"/>
            <p:cNvGrpSpPr/>
            <p:nvPr/>
          </p:nvGrpSpPr>
          <p:grpSpPr>
            <a:xfrm>
              <a:off x="814388" y="303213"/>
              <a:ext cx="971550" cy="979487"/>
              <a:chOff x="814388" y="303213"/>
              <a:chExt cx="971550" cy="979487"/>
            </a:xfrm>
            <a:solidFill>
              <a:schemeClr val="accent1"/>
            </a:solidFill>
          </p:grpSpPr>
          <p:sp>
            <p:nvSpPr>
              <p:cNvPr id="203" name="Freeform 12"/>
              <p:cNvSpPr>
                <a:spLocks noEditPoints="1"/>
              </p:cNvSpPr>
              <p:nvPr/>
            </p:nvSpPr>
            <p:spPr bwMode="auto">
              <a:xfrm>
                <a:off x="881063" y="917575"/>
                <a:ext cx="76200" cy="60325"/>
              </a:xfrm>
              <a:custGeom>
                <a:avLst/>
                <a:gdLst>
                  <a:gd name="T0" fmla="*/ 12 w 23"/>
                  <a:gd name="T1" fmla="*/ 7 h 18"/>
                  <a:gd name="T2" fmla="*/ 17 w 23"/>
                  <a:gd name="T3" fmla="*/ 5 h 18"/>
                  <a:gd name="T4" fmla="*/ 19 w 23"/>
                  <a:gd name="T5" fmla="*/ 5 h 18"/>
                  <a:gd name="T6" fmla="*/ 19 w 23"/>
                  <a:gd name="T7" fmla="*/ 4 h 18"/>
                  <a:gd name="T8" fmla="*/ 19 w 23"/>
                  <a:gd name="T9" fmla="*/ 2 h 18"/>
                  <a:gd name="T10" fmla="*/ 19 w 23"/>
                  <a:gd name="T11" fmla="*/ 2 h 18"/>
                  <a:gd name="T12" fmla="*/ 23 w 23"/>
                  <a:gd name="T13" fmla="*/ 11 h 18"/>
                  <a:gd name="T14" fmla="*/ 22 w 23"/>
                  <a:gd name="T15" fmla="*/ 11 h 18"/>
                  <a:gd name="T16" fmla="*/ 21 w 23"/>
                  <a:gd name="T17" fmla="*/ 9 h 18"/>
                  <a:gd name="T18" fmla="*/ 20 w 23"/>
                  <a:gd name="T19" fmla="*/ 9 h 18"/>
                  <a:gd name="T20" fmla="*/ 19 w 23"/>
                  <a:gd name="T21" fmla="*/ 10 h 18"/>
                  <a:gd name="T22" fmla="*/ 7 w 23"/>
                  <a:gd name="T23" fmla="*/ 14 h 18"/>
                  <a:gd name="T24" fmla="*/ 5 w 23"/>
                  <a:gd name="T25" fmla="*/ 15 h 18"/>
                  <a:gd name="T26" fmla="*/ 5 w 23"/>
                  <a:gd name="T27" fmla="*/ 16 h 18"/>
                  <a:gd name="T28" fmla="*/ 5 w 23"/>
                  <a:gd name="T29" fmla="*/ 18 h 18"/>
                  <a:gd name="T30" fmla="*/ 5 w 23"/>
                  <a:gd name="T31" fmla="*/ 18 h 18"/>
                  <a:gd name="T32" fmla="*/ 2 w 23"/>
                  <a:gd name="T33" fmla="*/ 10 h 18"/>
                  <a:gd name="T34" fmla="*/ 1 w 23"/>
                  <a:gd name="T35" fmla="*/ 4 h 18"/>
                  <a:gd name="T36" fmla="*/ 4 w 23"/>
                  <a:gd name="T37" fmla="*/ 1 h 18"/>
                  <a:gd name="T38" fmla="*/ 7 w 23"/>
                  <a:gd name="T39" fmla="*/ 1 h 18"/>
                  <a:gd name="T40" fmla="*/ 10 w 23"/>
                  <a:gd name="T41" fmla="*/ 3 h 18"/>
                  <a:gd name="T42" fmla="*/ 12 w 23"/>
                  <a:gd name="T43" fmla="*/ 7 h 18"/>
                  <a:gd name="T44" fmla="*/ 3 w 23"/>
                  <a:gd name="T45" fmla="*/ 11 h 18"/>
                  <a:gd name="T46" fmla="*/ 11 w 23"/>
                  <a:gd name="T47" fmla="*/ 8 h 18"/>
                  <a:gd name="T48" fmla="*/ 11 w 23"/>
                  <a:gd name="T49" fmla="*/ 7 h 18"/>
                  <a:gd name="T50" fmla="*/ 9 w 23"/>
                  <a:gd name="T51" fmla="*/ 5 h 18"/>
                  <a:gd name="T52" fmla="*/ 5 w 23"/>
                  <a:gd name="T53" fmla="*/ 5 h 18"/>
                  <a:gd name="T54" fmla="*/ 3 w 23"/>
                  <a:gd name="T55" fmla="*/ 7 h 18"/>
                  <a:gd name="T56" fmla="*/ 3 w 23"/>
                  <a:gd name="T57" fmla="*/ 10 h 18"/>
                  <a:gd name="T58" fmla="*/ 3 w 23"/>
                  <a:gd name="T5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18">
                    <a:moveTo>
                      <a:pt x="12" y="7"/>
                    </a:moveTo>
                    <a:cubicBezTo>
                      <a:pt x="17" y="5"/>
                      <a:pt x="17" y="5"/>
                      <a:pt x="17" y="5"/>
                    </a:cubicBezTo>
                    <a:cubicBezTo>
                      <a:pt x="18" y="5"/>
                      <a:pt x="19" y="5"/>
                      <a:pt x="19" y="5"/>
                    </a:cubicBezTo>
                    <a:cubicBezTo>
                      <a:pt x="19" y="4"/>
                      <a:pt x="19" y="4"/>
                      <a:pt x="19" y="4"/>
                    </a:cubicBezTo>
                    <a:cubicBezTo>
                      <a:pt x="19" y="3"/>
                      <a:pt x="19" y="3"/>
                      <a:pt x="19" y="2"/>
                    </a:cubicBezTo>
                    <a:cubicBezTo>
                      <a:pt x="19" y="2"/>
                      <a:pt x="19" y="2"/>
                      <a:pt x="19" y="2"/>
                    </a:cubicBezTo>
                    <a:cubicBezTo>
                      <a:pt x="23" y="11"/>
                      <a:pt x="23" y="11"/>
                      <a:pt x="23" y="11"/>
                    </a:cubicBezTo>
                    <a:cubicBezTo>
                      <a:pt x="22" y="11"/>
                      <a:pt x="22" y="11"/>
                      <a:pt x="22" y="11"/>
                    </a:cubicBezTo>
                    <a:cubicBezTo>
                      <a:pt x="22" y="10"/>
                      <a:pt x="22" y="10"/>
                      <a:pt x="21" y="9"/>
                    </a:cubicBezTo>
                    <a:cubicBezTo>
                      <a:pt x="21" y="9"/>
                      <a:pt x="21" y="9"/>
                      <a:pt x="20" y="9"/>
                    </a:cubicBezTo>
                    <a:cubicBezTo>
                      <a:pt x="20" y="9"/>
                      <a:pt x="20" y="9"/>
                      <a:pt x="19" y="10"/>
                    </a:cubicBezTo>
                    <a:cubicBezTo>
                      <a:pt x="7" y="14"/>
                      <a:pt x="7" y="14"/>
                      <a:pt x="7" y="14"/>
                    </a:cubicBezTo>
                    <a:cubicBezTo>
                      <a:pt x="6" y="14"/>
                      <a:pt x="5" y="15"/>
                      <a:pt x="5" y="15"/>
                    </a:cubicBezTo>
                    <a:cubicBezTo>
                      <a:pt x="5" y="15"/>
                      <a:pt x="5" y="16"/>
                      <a:pt x="5" y="16"/>
                    </a:cubicBezTo>
                    <a:cubicBezTo>
                      <a:pt x="5" y="16"/>
                      <a:pt x="5" y="17"/>
                      <a:pt x="5" y="18"/>
                    </a:cubicBezTo>
                    <a:cubicBezTo>
                      <a:pt x="5" y="18"/>
                      <a:pt x="5" y="18"/>
                      <a:pt x="5" y="18"/>
                    </a:cubicBezTo>
                    <a:cubicBezTo>
                      <a:pt x="2" y="10"/>
                      <a:pt x="2" y="10"/>
                      <a:pt x="2" y="10"/>
                    </a:cubicBezTo>
                    <a:cubicBezTo>
                      <a:pt x="1" y="7"/>
                      <a:pt x="0" y="5"/>
                      <a:pt x="1" y="4"/>
                    </a:cubicBezTo>
                    <a:cubicBezTo>
                      <a:pt x="1" y="2"/>
                      <a:pt x="2" y="1"/>
                      <a:pt x="4" y="1"/>
                    </a:cubicBezTo>
                    <a:cubicBezTo>
                      <a:pt x="5" y="0"/>
                      <a:pt x="6" y="0"/>
                      <a:pt x="7" y="1"/>
                    </a:cubicBezTo>
                    <a:cubicBezTo>
                      <a:pt x="8" y="1"/>
                      <a:pt x="9" y="2"/>
                      <a:pt x="10" y="3"/>
                    </a:cubicBezTo>
                    <a:cubicBezTo>
                      <a:pt x="10" y="4"/>
                      <a:pt x="11" y="5"/>
                      <a:pt x="12" y="7"/>
                    </a:cubicBezTo>
                    <a:close/>
                    <a:moveTo>
                      <a:pt x="3" y="11"/>
                    </a:moveTo>
                    <a:cubicBezTo>
                      <a:pt x="11" y="8"/>
                      <a:pt x="11" y="8"/>
                      <a:pt x="11" y="8"/>
                    </a:cubicBezTo>
                    <a:cubicBezTo>
                      <a:pt x="11" y="7"/>
                      <a:pt x="11" y="7"/>
                      <a:pt x="11" y="7"/>
                    </a:cubicBezTo>
                    <a:cubicBezTo>
                      <a:pt x="10" y="6"/>
                      <a:pt x="10" y="5"/>
                      <a:pt x="9" y="5"/>
                    </a:cubicBezTo>
                    <a:cubicBezTo>
                      <a:pt x="8" y="5"/>
                      <a:pt x="7" y="5"/>
                      <a:pt x="5" y="5"/>
                    </a:cubicBezTo>
                    <a:cubicBezTo>
                      <a:pt x="4" y="6"/>
                      <a:pt x="3" y="6"/>
                      <a:pt x="3" y="7"/>
                    </a:cubicBezTo>
                    <a:cubicBezTo>
                      <a:pt x="2" y="8"/>
                      <a:pt x="2" y="9"/>
                      <a:pt x="3" y="10"/>
                    </a:cubicBezTo>
                    <a:lnTo>
                      <a:pt x="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3"/>
              <p:cNvSpPr/>
              <p:nvPr/>
            </p:nvSpPr>
            <p:spPr bwMode="auto">
              <a:xfrm>
                <a:off x="857250" y="811213"/>
                <a:ext cx="69850" cy="63500"/>
              </a:xfrm>
              <a:custGeom>
                <a:avLst/>
                <a:gdLst>
                  <a:gd name="T0" fmla="*/ 2 w 21"/>
                  <a:gd name="T1" fmla="*/ 11 h 19"/>
                  <a:gd name="T2" fmla="*/ 10 w 21"/>
                  <a:gd name="T3" fmla="*/ 10 h 19"/>
                  <a:gd name="T4" fmla="*/ 10 w 21"/>
                  <a:gd name="T5" fmla="*/ 10 h 19"/>
                  <a:gd name="T6" fmla="*/ 8 w 21"/>
                  <a:gd name="T7" fmla="*/ 8 h 19"/>
                  <a:gd name="T8" fmla="*/ 5 w 21"/>
                  <a:gd name="T9" fmla="*/ 7 h 19"/>
                  <a:gd name="T10" fmla="*/ 5 w 21"/>
                  <a:gd name="T11" fmla="*/ 6 h 19"/>
                  <a:gd name="T12" fmla="*/ 15 w 21"/>
                  <a:gd name="T13" fmla="*/ 5 h 19"/>
                  <a:gd name="T14" fmla="*/ 15 w 21"/>
                  <a:gd name="T15" fmla="*/ 6 h 19"/>
                  <a:gd name="T16" fmla="*/ 12 w 21"/>
                  <a:gd name="T17" fmla="*/ 7 h 19"/>
                  <a:gd name="T18" fmla="*/ 11 w 21"/>
                  <a:gd name="T19" fmla="*/ 8 h 19"/>
                  <a:gd name="T20" fmla="*/ 11 w 21"/>
                  <a:gd name="T21" fmla="*/ 10 h 19"/>
                  <a:gd name="T22" fmla="*/ 16 w 21"/>
                  <a:gd name="T23" fmla="*/ 10 h 19"/>
                  <a:gd name="T24" fmla="*/ 18 w 21"/>
                  <a:gd name="T25" fmla="*/ 9 h 19"/>
                  <a:gd name="T26" fmla="*/ 19 w 21"/>
                  <a:gd name="T27" fmla="*/ 9 h 19"/>
                  <a:gd name="T28" fmla="*/ 19 w 21"/>
                  <a:gd name="T29" fmla="*/ 8 h 19"/>
                  <a:gd name="T30" fmla="*/ 19 w 21"/>
                  <a:gd name="T31" fmla="*/ 6 h 19"/>
                  <a:gd name="T32" fmla="*/ 17 w 21"/>
                  <a:gd name="T33" fmla="*/ 2 h 19"/>
                  <a:gd name="T34" fmla="*/ 13 w 21"/>
                  <a:gd name="T35" fmla="*/ 0 h 19"/>
                  <a:gd name="T36" fmla="*/ 13 w 21"/>
                  <a:gd name="T37" fmla="*/ 0 h 19"/>
                  <a:gd name="T38" fmla="*/ 19 w 21"/>
                  <a:gd name="T39" fmla="*/ 0 h 19"/>
                  <a:gd name="T40" fmla="*/ 21 w 21"/>
                  <a:gd name="T41" fmla="*/ 17 h 19"/>
                  <a:gd name="T42" fmla="*/ 21 w 21"/>
                  <a:gd name="T43" fmla="*/ 17 h 19"/>
                  <a:gd name="T44" fmla="*/ 20 w 21"/>
                  <a:gd name="T45" fmla="*/ 16 h 19"/>
                  <a:gd name="T46" fmla="*/ 20 w 21"/>
                  <a:gd name="T47" fmla="*/ 15 h 19"/>
                  <a:gd name="T48" fmla="*/ 19 w 21"/>
                  <a:gd name="T49" fmla="*/ 14 h 19"/>
                  <a:gd name="T50" fmla="*/ 17 w 21"/>
                  <a:gd name="T51" fmla="*/ 14 h 19"/>
                  <a:gd name="T52" fmla="*/ 5 w 21"/>
                  <a:gd name="T53" fmla="*/ 16 h 19"/>
                  <a:gd name="T54" fmla="*/ 3 w 21"/>
                  <a:gd name="T55" fmla="*/ 16 h 19"/>
                  <a:gd name="T56" fmla="*/ 2 w 21"/>
                  <a:gd name="T57" fmla="*/ 17 h 19"/>
                  <a:gd name="T58" fmla="*/ 2 w 21"/>
                  <a:gd name="T59" fmla="*/ 18 h 19"/>
                  <a:gd name="T60" fmla="*/ 2 w 21"/>
                  <a:gd name="T61" fmla="*/ 19 h 19"/>
                  <a:gd name="T62" fmla="*/ 2 w 21"/>
                  <a:gd name="T63" fmla="*/ 19 h 19"/>
                  <a:gd name="T64" fmla="*/ 0 w 21"/>
                  <a:gd name="T65" fmla="*/ 3 h 19"/>
                  <a:gd name="T66" fmla="*/ 6 w 21"/>
                  <a:gd name="T67" fmla="*/ 2 h 19"/>
                  <a:gd name="T68" fmla="*/ 6 w 21"/>
                  <a:gd name="T69" fmla="*/ 3 h 19"/>
                  <a:gd name="T70" fmla="*/ 3 w 21"/>
                  <a:gd name="T71" fmla="*/ 4 h 19"/>
                  <a:gd name="T72" fmla="*/ 2 w 21"/>
                  <a:gd name="T73" fmla="*/ 6 h 19"/>
                  <a:gd name="T74" fmla="*/ 2 w 21"/>
                  <a:gd name="T75" fmla="*/ 9 h 19"/>
                  <a:gd name="T76" fmla="*/ 2 w 21"/>
                  <a:gd name="T7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9">
                    <a:moveTo>
                      <a:pt x="2" y="11"/>
                    </a:moveTo>
                    <a:cubicBezTo>
                      <a:pt x="10" y="10"/>
                      <a:pt x="10" y="10"/>
                      <a:pt x="10" y="10"/>
                    </a:cubicBezTo>
                    <a:cubicBezTo>
                      <a:pt x="10" y="10"/>
                      <a:pt x="10" y="10"/>
                      <a:pt x="10" y="10"/>
                    </a:cubicBezTo>
                    <a:cubicBezTo>
                      <a:pt x="10" y="9"/>
                      <a:pt x="9" y="8"/>
                      <a:pt x="8" y="8"/>
                    </a:cubicBezTo>
                    <a:cubicBezTo>
                      <a:pt x="8" y="7"/>
                      <a:pt x="6" y="7"/>
                      <a:pt x="5" y="7"/>
                    </a:cubicBezTo>
                    <a:cubicBezTo>
                      <a:pt x="5" y="6"/>
                      <a:pt x="5" y="6"/>
                      <a:pt x="5" y="6"/>
                    </a:cubicBezTo>
                    <a:cubicBezTo>
                      <a:pt x="15" y="5"/>
                      <a:pt x="15" y="5"/>
                      <a:pt x="15" y="5"/>
                    </a:cubicBezTo>
                    <a:cubicBezTo>
                      <a:pt x="15" y="6"/>
                      <a:pt x="15" y="6"/>
                      <a:pt x="15" y="6"/>
                    </a:cubicBezTo>
                    <a:cubicBezTo>
                      <a:pt x="14" y="6"/>
                      <a:pt x="13" y="6"/>
                      <a:pt x="12" y="7"/>
                    </a:cubicBezTo>
                    <a:cubicBezTo>
                      <a:pt x="12" y="7"/>
                      <a:pt x="11" y="8"/>
                      <a:pt x="11" y="8"/>
                    </a:cubicBezTo>
                    <a:cubicBezTo>
                      <a:pt x="11" y="9"/>
                      <a:pt x="11" y="9"/>
                      <a:pt x="11" y="10"/>
                    </a:cubicBezTo>
                    <a:cubicBezTo>
                      <a:pt x="16" y="10"/>
                      <a:pt x="16" y="10"/>
                      <a:pt x="16" y="10"/>
                    </a:cubicBezTo>
                    <a:cubicBezTo>
                      <a:pt x="17" y="10"/>
                      <a:pt x="18" y="9"/>
                      <a:pt x="18" y="9"/>
                    </a:cubicBezTo>
                    <a:cubicBezTo>
                      <a:pt x="19" y="9"/>
                      <a:pt x="19" y="9"/>
                      <a:pt x="19" y="9"/>
                    </a:cubicBezTo>
                    <a:cubicBezTo>
                      <a:pt x="19" y="8"/>
                      <a:pt x="19" y="8"/>
                      <a:pt x="19" y="8"/>
                    </a:cubicBezTo>
                    <a:cubicBezTo>
                      <a:pt x="19" y="6"/>
                      <a:pt x="19" y="6"/>
                      <a:pt x="19" y="6"/>
                    </a:cubicBezTo>
                    <a:cubicBezTo>
                      <a:pt x="19" y="5"/>
                      <a:pt x="18" y="3"/>
                      <a:pt x="17" y="2"/>
                    </a:cubicBezTo>
                    <a:cubicBezTo>
                      <a:pt x="16" y="1"/>
                      <a:pt x="15" y="1"/>
                      <a:pt x="13" y="0"/>
                    </a:cubicBezTo>
                    <a:cubicBezTo>
                      <a:pt x="13" y="0"/>
                      <a:pt x="13" y="0"/>
                      <a:pt x="13" y="0"/>
                    </a:cubicBezTo>
                    <a:cubicBezTo>
                      <a:pt x="19" y="0"/>
                      <a:pt x="19" y="0"/>
                      <a:pt x="19" y="0"/>
                    </a:cubicBezTo>
                    <a:cubicBezTo>
                      <a:pt x="21" y="17"/>
                      <a:pt x="21" y="17"/>
                      <a:pt x="21" y="17"/>
                    </a:cubicBezTo>
                    <a:cubicBezTo>
                      <a:pt x="21" y="17"/>
                      <a:pt x="21" y="17"/>
                      <a:pt x="21" y="17"/>
                    </a:cubicBezTo>
                    <a:cubicBezTo>
                      <a:pt x="20" y="16"/>
                      <a:pt x="20" y="16"/>
                      <a:pt x="20" y="16"/>
                    </a:cubicBezTo>
                    <a:cubicBezTo>
                      <a:pt x="20" y="15"/>
                      <a:pt x="20" y="15"/>
                      <a:pt x="20" y="15"/>
                    </a:cubicBezTo>
                    <a:cubicBezTo>
                      <a:pt x="20" y="14"/>
                      <a:pt x="20" y="14"/>
                      <a:pt x="19" y="14"/>
                    </a:cubicBezTo>
                    <a:cubicBezTo>
                      <a:pt x="19" y="14"/>
                      <a:pt x="18" y="14"/>
                      <a:pt x="17" y="14"/>
                    </a:cubicBezTo>
                    <a:cubicBezTo>
                      <a:pt x="5" y="16"/>
                      <a:pt x="5" y="16"/>
                      <a:pt x="5" y="16"/>
                    </a:cubicBezTo>
                    <a:cubicBezTo>
                      <a:pt x="4" y="16"/>
                      <a:pt x="3" y="16"/>
                      <a:pt x="3" y="16"/>
                    </a:cubicBezTo>
                    <a:cubicBezTo>
                      <a:pt x="3" y="16"/>
                      <a:pt x="3" y="16"/>
                      <a:pt x="2" y="17"/>
                    </a:cubicBezTo>
                    <a:cubicBezTo>
                      <a:pt x="2" y="17"/>
                      <a:pt x="2" y="17"/>
                      <a:pt x="2" y="18"/>
                    </a:cubicBezTo>
                    <a:cubicBezTo>
                      <a:pt x="2" y="19"/>
                      <a:pt x="2" y="19"/>
                      <a:pt x="2" y="19"/>
                    </a:cubicBezTo>
                    <a:cubicBezTo>
                      <a:pt x="2" y="19"/>
                      <a:pt x="2" y="19"/>
                      <a:pt x="2" y="19"/>
                    </a:cubicBezTo>
                    <a:cubicBezTo>
                      <a:pt x="0" y="3"/>
                      <a:pt x="0" y="3"/>
                      <a:pt x="0" y="3"/>
                    </a:cubicBezTo>
                    <a:cubicBezTo>
                      <a:pt x="6" y="2"/>
                      <a:pt x="6" y="2"/>
                      <a:pt x="6" y="2"/>
                    </a:cubicBezTo>
                    <a:cubicBezTo>
                      <a:pt x="6" y="3"/>
                      <a:pt x="6" y="3"/>
                      <a:pt x="6" y="3"/>
                    </a:cubicBezTo>
                    <a:cubicBezTo>
                      <a:pt x="4" y="3"/>
                      <a:pt x="3" y="3"/>
                      <a:pt x="3" y="4"/>
                    </a:cubicBezTo>
                    <a:cubicBezTo>
                      <a:pt x="2" y="5"/>
                      <a:pt x="2" y="5"/>
                      <a:pt x="2" y="6"/>
                    </a:cubicBezTo>
                    <a:cubicBezTo>
                      <a:pt x="2" y="7"/>
                      <a:pt x="2" y="8"/>
                      <a:pt x="2" y="9"/>
                    </a:cubicBezTo>
                    <a:lnTo>
                      <a:pt x="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4"/>
              <p:cNvSpPr/>
              <p:nvPr/>
            </p:nvSpPr>
            <p:spPr bwMode="auto">
              <a:xfrm>
                <a:off x="857250" y="688975"/>
                <a:ext cx="73025" cy="79375"/>
              </a:xfrm>
              <a:custGeom>
                <a:avLst/>
                <a:gdLst>
                  <a:gd name="T0" fmla="*/ 9 w 22"/>
                  <a:gd name="T1" fmla="*/ 11 h 24"/>
                  <a:gd name="T2" fmla="*/ 18 w 22"/>
                  <a:gd name="T3" fmla="*/ 6 h 24"/>
                  <a:gd name="T4" fmla="*/ 21 w 22"/>
                  <a:gd name="T5" fmla="*/ 4 h 24"/>
                  <a:gd name="T6" fmla="*/ 22 w 22"/>
                  <a:gd name="T7" fmla="*/ 2 h 24"/>
                  <a:gd name="T8" fmla="*/ 22 w 22"/>
                  <a:gd name="T9" fmla="*/ 2 h 24"/>
                  <a:gd name="T10" fmla="*/ 21 w 22"/>
                  <a:gd name="T11" fmla="*/ 12 h 24"/>
                  <a:gd name="T12" fmla="*/ 20 w 22"/>
                  <a:gd name="T13" fmla="*/ 12 h 24"/>
                  <a:gd name="T14" fmla="*/ 20 w 22"/>
                  <a:gd name="T15" fmla="*/ 11 h 24"/>
                  <a:gd name="T16" fmla="*/ 20 w 22"/>
                  <a:gd name="T17" fmla="*/ 10 h 24"/>
                  <a:gd name="T18" fmla="*/ 17 w 22"/>
                  <a:gd name="T19" fmla="*/ 11 h 24"/>
                  <a:gd name="T20" fmla="*/ 11 w 22"/>
                  <a:gd name="T21" fmla="*/ 15 h 24"/>
                  <a:gd name="T22" fmla="*/ 12 w 22"/>
                  <a:gd name="T23" fmla="*/ 16 h 24"/>
                  <a:gd name="T24" fmla="*/ 17 w 22"/>
                  <a:gd name="T25" fmla="*/ 17 h 24"/>
                  <a:gd name="T26" fmla="*/ 19 w 22"/>
                  <a:gd name="T27" fmla="*/ 17 h 24"/>
                  <a:gd name="T28" fmla="*/ 19 w 22"/>
                  <a:gd name="T29" fmla="*/ 16 h 24"/>
                  <a:gd name="T30" fmla="*/ 20 w 22"/>
                  <a:gd name="T31" fmla="*/ 15 h 24"/>
                  <a:gd name="T32" fmla="*/ 20 w 22"/>
                  <a:gd name="T33" fmla="*/ 15 h 24"/>
                  <a:gd name="T34" fmla="*/ 19 w 22"/>
                  <a:gd name="T35" fmla="*/ 24 h 24"/>
                  <a:gd name="T36" fmla="*/ 18 w 22"/>
                  <a:gd name="T37" fmla="*/ 24 h 24"/>
                  <a:gd name="T38" fmla="*/ 19 w 22"/>
                  <a:gd name="T39" fmla="*/ 24 h 24"/>
                  <a:gd name="T40" fmla="*/ 18 w 22"/>
                  <a:gd name="T41" fmla="*/ 22 h 24"/>
                  <a:gd name="T42" fmla="*/ 18 w 22"/>
                  <a:gd name="T43" fmla="*/ 22 h 24"/>
                  <a:gd name="T44" fmla="*/ 16 w 22"/>
                  <a:gd name="T45" fmla="*/ 21 h 24"/>
                  <a:gd name="T46" fmla="*/ 3 w 22"/>
                  <a:gd name="T47" fmla="*/ 19 h 24"/>
                  <a:gd name="T48" fmla="*/ 2 w 22"/>
                  <a:gd name="T49" fmla="*/ 19 h 24"/>
                  <a:gd name="T50" fmla="*/ 1 w 22"/>
                  <a:gd name="T51" fmla="*/ 20 h 24"/>
                  <a:gd name="T52" fmla="*/ 0 w 22"/>
                  <a:gd name="T53" fmla="*/ 21 h 24"/>
                  <a:gd name="T54" fmla="*/ 0 w 22"/>
                  <a:gd name="T55" fmla="*/ 22 h 24"/>
                  <a:gd name="T56" fmla="*/ 0 w 22"/>
                  <a:gd name="T57" fmla="*/ 21 h 24"/>
                  <a:gd name="T58" fmla="*/ 1 w 22"/>
                  <a:gd name="T59" fmla="*/ 12 h 24"/>
                  <a:gd name="T60" fmla="*/ 2 w 22"/>
                  <a:gd name="T61" fmla="*/ 12 h 24"/>
                  <a:gd name="T62" fmla="*/ 2 w 22"/>
                  <a:gd name="T63" fmla="*/ 13 h 24"/>
                  <a:gd name="T64" fmla="*/ 2 w 22"/>
                  <a:gd name="T65" fmla="*/ 14 h 24"/>
                  <a:gd name="T66" fmla="*/ 4 w 22"/>
                  <a:gd name="T67" fmla="*/ 15 h 24"/>
                  <a:gd name="T68" fmla="*/ 10 w 22"/>
                  <a:gd name="T69" fmla="*/ 16 h 24"/>
                  <a:gd name="T70" fmla="*/ 5 w 22"/>
                  <a:gd name="T71" fmla="*/ 8 h 24"/>
                  <a:gd name="T72" fmla="*/ 4 w 22"/>
                  <a:gd name="T73" fmla="*/ 6 h 24"/>
                  <a:gd name="T74" fmla="*/ 3 w 22"/>
                  <a:gd name="T75" fmla="*/ 6 h 24"/>
                  <a:gd name="T76" fmla="*/ 2 w 22"/>
                  <a:gd name="T77" fmla="*/ 8 h 24"/>
                  <a:gd name="T78" fmla="*/ 2 w 22"/>
                  <a:gd name="T79" fmla="*/ 8 h 24"/>
                  <a:gd name="T80" fmla="*/ 3 w 22"/>
                  <a:gd name="T81" fmla="*/ 0 h 24"/>
                  <a:gd name="T82" fmla="*/ 4 w 22"/>
                  <a:gd name="T83" fmla="*/ 0 h 24"/>
                  <a:gd name="T84" fmla="*/ 4 w 22"/>
                  <a:gd name="T85" fmla="*/ 2 h 24"/>
                  <a:gd name="T86" fmla="*/ 5 w 22"/>
                  <a:gd name="T87" fmla="*/ 5 h 24"/>
                  <a:gd name="T88" fmla="*/ 9 w 22"/>
                  <a:gd name="T8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4">
                    <a:moveTo>
                      <a:pt x="9" y="11"/>
                    </a:moveTo>
                    <a:cubicBezTo>
                      <a:pt x="18" y="6"/>
                      <a:pt x="18" y="6"/>
                      <a:pt x="18" y="6"/>
                    </a:cubicBezTo>
                    <a:cubicBezTo>
                      <a:pt x="20" y="5"/>
                      <a:pt x="21" y="4"/>
                      <a:pt x="21" y="4"/>
                    </a:cubicBezTo>
                    <a:cubicBezTo>
                      <a:pt x="22" y="3"/>
                      <a:pt x="22" y="3"/>
                      <a:pt x="22" y="2"/>
                    </a:cubicBezTo>
                    <a:cubicBezTo>
                      <a:pt x="22" y="2"/>
                      <a:pt x="22" y="2"/>
                      <a:pt x="22" y="2"/>
                    </a:cubicBezTo>
                    <a:cubicBezTo>
                      <a:pt x="21" y="12"/>
                      <a:pt x="21" y="12"/>
                      <a:pt x="21" y="12"/>
                    </a:cubicBezTo>
                    <a:cubicBezTo>
                      <a:pt x="20" y="12"/>
                      <a:pt x="20" y="12"/>
                      <a:pt x="20" y="12"/>
                    </a:cubicBezTo>
                    <a:cubicBezTo>
                      <a:pt x="20" y="11"/>
                      <a:pt x="20" y="11"/>
                      <a:pt x="20" y="11"/>
                    </a:cubicBezTo>
                    <a:cubicBezTo>
                      <a:pt x="20" y="11"/>
                      <a:pt x="20" y="10"/>
                      <a:pt x="20" y="10"/>
                    </a:cubicBezTo>
                    <a:cubicBezTo>
                      <a:pt x="19" y="10"/>
                      <a:pt x="19" y="11"/>
                      <a:pt x="17" y="11"/>
                    </a:cubicBezTo>
                    <a:cubicBezTo>
                      <a:pt x="11" y="15"/>
                      <a:pt x="11" y="15"/>
                      <a:pt x="11" y="15"/>
                    </a:cubicBezTo>
                    <a:cubicBezTo>
                      <a:pt x="12" y="16"/>
                      <a:pt x="12" y="16"/>
                      <a:pt x="12" y="16"/>
                    </a:cubicBezTo>
                    <a:cubicBezTo>
                      <a:pt x="17" y="17"/>
                      <a:pt x="17" y="17"/>
                      <a:pt x="17" y="17"/>
                    </a:cubicBezTo>
                    <a:cubicBezTo>
                      <a:pt x="18" y="17"/>
                      <a:pt x="18" y="17"/>
                      <a:pt x="19" y="17"/>
                    </a:cubicBezTo>
                    <a:cubicBezTo>
                      <a:pt x="19" y="17"/>
                      <a:pt x="19" y="16"/>
                      <a:pt x="19" y="16"/>
                    </a:cubicBezTo>
                    <a:cubicBezTo>
                      <a:pt x="20" y="16"/>
                      <a:pt x="20" y="15"/>
                      <a:pt x="20" y="15"/>
                    </a:cubicBezTo>
                    <a:cubicBezTo>
                      <a:pt x="20" y="15"/>
                      <a:pt x="20" y="15"/>
                      <a:pt x="20" y="15"/>
                    </a:cubicBezTo>
                    <a:cubicBezTo>
                      <a:pt x="19" y="24"/>
                      <a:pt x="19" y="24"/>
                      <a:pt x="19" y="24"/>
                    </a:cubicBezTo>
                    <a:cubicBezTo>
                      <a:pt x="18" y="24"/>
                      <a:pt x="18" y="24"/>
                      <a:pt x="18" y="24"/>
                    </a:cubicBezTo>
                    <a:cubicBezTo>
                      <a:pt x="19" y="24"/>
                      <a:pt x="19" y="24"/>
                      <a:pt x="19" y="24"/>
                    </a:cubicBezTo>
                    <a:cubicBezTo>
                      <a:pt x="19" y="23"/>
                      <a:pt x="19" y="23"/>
                      <a:pt x="18" y="22"/>
                    </a:cubicBezTo>
                    <a:cubicBezTo>
                      <a:pt x="18" y="22"/>
                      <a:pt x="18" y="22"/>
                      <a:pt x="18" y="22"/>
                    </a:cubicBezTo>
                    <a:cubicBezTo>
                      <a:pt x="18" y="21"/>
                      <a:pt x="17" y="21"/>
                      <a:pt x="16" y="21"/>
                    </a:cubicBezTo>
                    <a:cubicBezTo>
                      <a:pt x="3" y="19"/>
                      <a:pt x="3" y="19"/>
                      <a:pt x="3" y="19"/>
                    </a:cubicBezTo>
                    <a:cubicBezTo>
                      <a:pt x="2" y="19"/>
                      <a:pt x="2" y="19"/>
                      <a:pt x="2" y="19"/>
                    </a:cubicBezTo>
                    <a:cubicBezTo>
                      <a:pt x="1" y="19"/>
                      <a:pt x="1" y="19"/>
                      <a:pt x="1" y="20"/>
                    </a:cubicBezTo>
                    <a:cubicBezTo>
                      <a:pt x="1" y="20"/>
                      <a:pt x="0" y="20"/>
                      <a:pt x="0" y="21"/>
                    </a:cubicBezTo>
                    <a:cubicBezTo>
                      <a:pt x="0" y="22"/>
                      <a:pt x="0" y="22"/>
                      <a:pt x="0" y="22"/>
                    </a:cubicBezTo>
                    <a:cubicBezTo>
                      <a:pt x="0" y="21"/>
                      <a:pt x="0" y="21"/>
                      <a:pt x="0" y="21"/>
                    </a:cubicBezTo>
                    <a:cubicBezTo>
                      <a:pt x="1" y="12"/>
                      <a:pt x="1" y="12"/>
                      <a:pt x="1" y="12"/>
                    </a:cubicBezTo>
                    <a:cubicBezTo>
                      <a:pt x="2" y="12"/>
                      <a:pt x="2" y="12"/>
                      <a:pt x="2" y="12"/>
                    </a:cubicBezTo>
                    <a:cubicBezTo>
                      <a:pt x="2" y="13"/>
                      <a:pt x="2" y="13"/>
                      <a:pt x="2" y="13"/>
                    </a:cubicBezTo>
                    <a:cubicBezTo>
                      <a:pt x="2" y="14"/>
                      <a:pt x="2" y="14"/>
                      <a:pt x="2" y="14"/>
                    </a:cubicBezTo>
                    <a:cubicBezTo>
                      <a:pt x="3" y="14"/>
                      <a:pt x="3" y="14"/>
                      <a:pt x="4" y="15"/>
                    </a:cubicBezTo>
                    <a:cubicBezTo>
                      <a:pt x="10" y="16"/>
                      <a:pt x="10" y="16"/>
                      <a:pt x="10" y="16"/>
                    </a:cubicBezTo>
                    <a:cubicBezTo>
                      <a:pt x="5" y="8"/>
                      <a:pt x="5" y="8"/>
                      <a:pt x="5" y="8"/>
                    </a:cubicBezTo>
                    <a:cubicBezTo>
                      <a:pt x="5" y="6"/>
                      <a:pt x="4" y="6"/>
                      <a:pt x="4" y="6"/>
                    </a:cubicBezTo>
                    <a:cubicBezTo>
                      <a:pt x="3" y="6"/>
                      <a:pt x="3" y="6"/>
                      <a:pt x="3" y="6"/>
                    </a:cubicBezTo>
                    <a:cubicBezTo>
                      <a:pt x="3" y="6"/>
                      <a:pt x="3" y="7"/>
                      <a:pt x="2" y="8"/>
                    </a:cubicBezTo>
                    <a:cubicBezTo>
                      <a:pt x="2" y="8"/>
                      <a:pt x="2" y="8"/>
                      <a:pt x="2" y="8"/>
                    </a:cubicBezTo>
                    <a:cubicBezTo>
                      <a:pt x="3" y="0"/>
                      <a:pt x="3" y="0"/>
                      <a:pt x="3" y="0"/>
                    </a:cubicBezTo>
                    <a:cubicBezTo>
                      <a:pt x="4" y="0"/>
                      <a:pt x="4" y="0"/>
                      <a:pt x="4" y="0"/>
                    </a:cubicBezTo>
                    <a:cubicBezTo>
                      <a:pt x="3" y="1"/>
                      <a:pt x="4" y="1"/>
                      <a:pt x="4" y="2"/>
                    </a:cubicBezTo>
                    <a:cubicBezTo>
                      <a:pt x="4" y="2"/>
                      <a:pt x="4" y="3"/>
                      <a:pt x="5" y="5"/>
                    </a:cubicBezTo>
                    <a:lnTo>
                      <a:pt x="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5"/>
              <p:cNvSpPr/>
              <p:nvPr/>
            </p:nvSpPr>
            <p:spPr bwMode="auto">
              <a:xfrm>
                <a:off x="884238" y="608013"/>
                <a:ext cx="73025" cy="53975"/>
              </a:xfrm>
              <a:custGeom>
                <a:avLst/>
                <a:gdLst>
                  <a:gd name="T0" fmla="*/ 21 w 22"/>
                  <a:gd name="T1" fmla="*/ 7 h 16"/>
                  <a:gd name="T2" fmla="*/ 22 w 22"/>
                  <a:gd name="T3" fmla="*/ 7 h 16"/>
                  <a:gd name="T4" fmla="*/ 18 w 22"/>
                  <a:gd name="T5" fmla="*/ 16 h 16"/>
                  <a:gd name="T6" fmla="*/ 17 w 22"/>
                  <a:gd name="T7" fmla="*/ 16 h 16"/>
                  <a:gd name="T8" fmla="*/ 18 w 22"/>
                  <a:gd name="T9" fmla="*/ 16 h 16"/>
                  <a:gd name="T10" fmla="*/ 18 w 22"/>
                  <a:gd name="T11" fmla="*/ 14 h 16"/>
                  <a:gd name="T12" fmla="*/ 17 w 22"/>
                  <a:gd name="T13" fmla="*/ 13 h 16"/>
                  <a:gd name="T14" fmla="*/ 16 w 22"/>
                  <a:gd name="T15" fmla="*/ 13 h 16"/>
                  <a:gd name="T16" fmla="*/ 4 w 22"/>
                  <a:gd name="T17" fmla="*/ 8 h 16"/>
                  <a:gd name="T18" fmla="*/ 2 w 22"/>
                  <a:gd name="T19" fmla="*/ 7 h 16"/>
                  <a:gd name="T20" fmla="*/ 1 w 22"/>
                  <a:gd name="T21" fmla="*/ 8 h 16"/>
                  <a:gd name="T22" fmla="*/ 1 w 22"/>
                  <a:gd name="T23" fmla="*/ 9 h 16"/>
                  <a:gd name="T24" fmla="*/ 0 w 22"/>
                  <a:gd name="T25" fmla="*/ 9 h 16"/>
                  <a:gd name="T26" fmla="*/ 0 w 22"/>
                  <a:gd name="T27" fmla="*/ 9 h 16"/>
                  <a:gd name="T28" fmla="*/ 4 w 22"/>
                  <a:gd name="T29" fmla="*/ 0 h 16"/>
                  <a:gd name="T30" fmla="*/ 4 w 22"/>
                  <a:gd name="T31" fmla="*/ 0 h 16"/>
                  <a:gd name="T32" fmla="*/ 4 w 22"/>
                  <a:gd name="T33" fmla="*/ 0 h 16"/>
                  <a:gd name="T34" fmla="*/ 4 w 22"/>
                  <a:gd name="T35" fmla="*/ 2 h 16"/>
                  <a:gd name="T36" fmla="*/ 4 w 22"/>
                  <a:gd name="T37" fmla="*/ 3 h 16"/>
                  <a:gd name="T38" fmla="*/ 6 w 22"/>
                  <a:gd name="T39" fmla="*/ 3 h 16"/>
                  <a:gd name="T40" fmla="*/ 18 w 22"/>
                  <a:gd name="T41" fmla="*/ 8 h 16"/>
                  <a:gd name="T42" fmla="*/ 19 w 22"/>
                  <a:gd name="T43" fmla="*/ 9 h 16"/>
                  <a:gd name="T44" fmla="*/ 20 w 22"/>
                  <a:gd name="T45" fmla="*/ 8 h 16"/>
                  <a:gd name="T46" fmla="*/ 21 w 22"/>
                  <a:gd name="T4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6">
                    <a:moveTo>
                      <a:pt x="21" y="7"/>
                    </a:moveTo>
                    <a:cubicBezTo>
                      <a:pt x="22" y="7"/>
                      <a:pt x="22" y="7"/>
                      <a:pt x="22" y="7"/>
                    </a:cubicBezTo>
                    <a:cubicBezTo>
                      <a:pt x="18" y="16"/>
                      <a:pt x="18" y="16"/>
                      <a:pt x="18" y="16"/>
                    </a:cubicBezTo>
                    <a:cubicBezTo>
                      <a:pt x="17" y="16"/>
                      <a:pt x="17" y="16"/>
                      <a:pt x="17" y="16"/>
                    </a:cubicBezTo>
                    <a:cubicBezTo>
                      <a:pt x="18" y="16"/>
                      <a:pt x="18" y="16"/>
                      <a:pt x="18" y="16"/>
                    </a:cubicBezTo>
                    <a:cubicBezTo>
                      <a:pt x="18" y="15"/>
                      <a:pt x="18" y="15"/>
                      <a:pt x="18" y="14"/>
                    </a:cubicBezTo>
                    <a:cubicBezTo>
                      <a:pt x="18" y="14"/>
                      <a:pt x="18" y="14"/>
                      <a:pt x="17" y="13"/>
                    </a:cubicBezTo>
                    <a:cubicBezTo>
                      <a:pt x="17" y="13"/>
                      <a:pt x="17" y="13"/>
                      <a:pt x="16" y="13"/>
                    </a:cubicBezTo>
                    <a:cubicBezTo>
                      <a:pt x="4" y="8"/>
                      <a:pt x="4" y="8"/>
                      <a:pt x="4" y="8"/>
                    </a:cubicBezTo>
                    <a:cubicBezTo>
                      <a:pt x="3" y="7"/>
                      <a:pt x="3" y="7"/>
                      <a:pt x="2" y="7"/>
                    </a:cubicBezTo>
                    <a:cubicBezTo>
                      <a:pt x="2" y="7"/>
                      <a:pt x="2" y="7"/>
                      <a:pt x="1" y="8"/>
                    </a:cubicBezTo>
                    <a:cubicBezTo>
                      <a:pt x="1" y="8"/>
                      <a:pt x="1" y="8"/>
                      <a:pt x="1" y="9"/>
                    </a:cubicBezTo>
                    <a:cubicBezTo>
                      <a:pt x="0" y="9"/>
                      <a:pt x="0" y="9"/>
                      <a:pt x="0" y="9"/>
                    </a:cubicBezTo>
                    <a:cubicBezTo>
                      <a:pt x="0" y="9"/>
                      <a:pt x="0" y="9"/>
                      <a:pt x="0" y="9"/>
                    </a:cubicBezTo>
                    <a:cubicBezTo>
                      <a:pt x="4" y="0"/>
                      <a:pt x="4" y="0"/>
                      <a:pt x="4" y="0"/>
                    </a:cubicBezTo>
                    <a:cubicBezTo>
                      <a:pt x="4" y="0"/>
                      <a:pt x="4" y="0"/>
                      <a:pt x="4" y="0"/>
                    </a:cubicBezTo>
                    <a:cubicBezTo>
                      <a:pt x="4" y="0"/>
                      <a:pt x="4" y="0"/>
                      <a:pt x="4" y="0"/>
                    </a:cubicBezTo>
                    <a:cubicBezTo>
                      <a:pt x="4" y="1"/>
                      <a:pt x="4" y="1"/>
                      <a:pt x="4" y="2"/>
                    </a:cubicBezTo>
                    <a:cubicBezTo>
                      <a:pt x="4" y="2"/>
                      <a:pt x="4" y="2"/>
                      <a:pt x="4" y="3"/>
                    </a:cubicBezTo>
                    <a:cubicBezTo>
                      <a:pt x="4" y="3"/>
                      <a:pt x="5" y="3"/>
                      <a:pt x="6" y="3"/>
                    </a:cubicBezTo>
                    <a:cubicBezTo>
                      <a:pt x="18" y="8"/>
                      <a:pt x="18" y="8"/>
                      <a:pt x="18" y="8"/>
                    </a:cubicBezTo>
                    <a:cubicBezTo>
                      <a:pt x="19" y="9"/>
                      <a:pt x="19" y="9"/>
                      <a:pt x="19" y="9"/>
                    </a:cubicBezTo>
                    <a:cubicBezTo>
                      <a:pt x="20" y="9"/>
                      <a:pt x="20" y="9"/>
                      <a:pt x="20" y="8"/>
                    </a:cubicBezTo>
                    <a:cubicBezTo>
                      <a:pt x="21" y="8"/>
                      <a:pt x="21" y="8"/>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6"/>
              <p:cNvSpPr/>
              <p:nvPr/>
            </p:nvSpPr>
            <p:spPr bwMode="auto">
              <a:xfrm>
                <a:off x="920750" y="504825"/>
                <a:ext cx="85725" cy="93662"/>
              </a:xfrm>
              <a:custGeom>
                <a:avLst/>
                <a:gdLst>
                  <a:gd name="T0" fmla="*/ 4 w 26"/>
                  <a:gd name="T1" fmla="*/ 11 h 28"/>
                  <a:gd name="T2" fmla="*/ 19 w 26"/>
                  <a:gd name="T3" fmla="*/ 10 h 28"/>
                  <a:gd name="T4" fmla="*/ 12 w 26"/>
                  <a:gd name="T5" fmla="*/ 5 h 28"/>
                  <a:gd name="T6" fmla="*/ 10 w 26"/>
                  <a:gd name="T7" fmla="*/ 4 h 28"/>
                  <a:gd name="T8" fmla="*/ 8 w 26"/>
                  <a:gd name="T9" fmla="*/ 6 h 28"/>
                  <a:gd name="T10" fmla="*/ 8 w 26"/>
                  <a:gd name="T11" fmla="*/ 5 h 28"/>
                  <a:gd name="T12" fmla="*/ 12 w 26"/>
                  <a:gd name="T13" fmla="*/ 0 h 28"/>
                  <a:gd name="T14" fmla="*/ 12 w 26"/>
                  <a:gd name="T15" fmla="*/ 1 h 28"/>
                  <a:gd name="T16" fmla="*/ 11 w 26"/>
                  <a:gd name="T17" fmla="*/ 2 h 28"/>
                  <a:gd name="T18" fmla="*/ 12 w 26"/>
                  <a:gd name="T19" fmla="*/ 3 h 28"/>
                  <a:gd name="T20" fmla="*/ 13 w 26"/>
                  <a:gd name="T21" fmla="*/ 4 h 28"/>
                  <a:gd name="T22" fmla="*/ 26 w 26"/>
                  <a:gd name="T23" fmla="*/ 14 h 28"/>
                  <a:gd name="T24" fmla="*/ 26 w 26"/>
                  <a:gd name="T25" fmla="*/ 14 h 28"/>
                  <a:gd name="T26" fmla="*/ 5 w 26"/>
                  <a:gd name="T27" fmla="*/ 16 h 28"/>
                  <a:gd name="T28" fmla="*/ 15 w 26"/>
                  <a:gd name="T29" fmla="*/ 23 h 28"/>
                  <a:gd name="T30" fmla="*/ 17 w 26"/>
                  <a:gd name="T31" fmla="*/ 23 h 28"/>
                  <a:gd name="T32" fmla="*/ 19 w 26"/>
                  <a:gd name="T33" fmla="*/ 22 h 28"/>
                  <a:gd name="T34" fmla="*/ 19 w 26"/>
                  <a:gd name="T35" fmla="*/ 22 h 28"/>
                  <a:gd name="T36" fmla="*/ 20 w 26"/>
                  <a:gd name="T37" fmla="*/ 22 h 28"/>
                  <a:gd name="T38" fmla="*/ 16 w 26"/>
                  <a:gd name="T39" fmla="*/ 28 h 28"/>
                  <a:gd name="T40" fmla="*/ 15 w 26"/>
                  <a:gd name="T41" fmla="*/ 28 h 28"/>
                  <a:gd name="T42" fmla="*/ 16 w 26"/>
                  <a:gd name="T43" fmla="*/ 25 h 28"/>
                  <a:gd name="T44" fmla="*/ 15 w 26"/>
                  <a:gd name="T45" fmla="*/ 24 h 28"/>
                  <a:gd name="T46" fmla="*/ 3 w 26"/>
                  <a:gd name="T47" fmla="*/ 16 h 28"/>
                  <a:gd name="T48" fmla="*/ 3 w 26"/>
                  <a:gd name="T49" fmla="*/ 16 h 28"/>
                  <a:gd name="T50" fmla="*/ 1 w 26"/>
                  <a:gd name="T51" fmla="*/ 16 h 28"/>
                  <a:gd name="T52" fmla="*/ 0 w 26"/>
                  <a:gd name="T53" fmla="*/ 17 h 28"/>
                  <a:gd name="T54" fmla="*/ 0 w 26"/>
                  <a:gd name="T55" fmla="*/ 17 h 28"/>
                  <a:gd name="T56" fmla="*/ 4 w 26"/>
                  <a:gd name="T5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8">
                    <a:moveTo>
                      <a:pt x="4" y="11"/>
                    </a:moveTo>
                    <a:cubicBezTo>
                      <a:pt x="19" y="10"/>
                      <a:pt x="19" y="10"/>
                      <a:pt x="19" y="10"/>
                    </a:cubicBezTo>
                    <a:cubicBezTo>
                      <a:pt x="12" y="5"/>
                      <a:pt x="12" y="5"/>
                      <a:pt x="12" y="5"/>
                    </a:cubicBezTo>
                    <a:cubicBezTo>
                      <a:pt x="11" y="5"/>
                      <a:pt x="11" y="4"/>
                      <a:pt x="10" y="4"/>
                    </a:cubicBezTo>
                    <a:cubicBezTo>
                      <a:pt x="9" y="4"/>
                      <a:pt x="9" y="5"/>
                      <a:pt x="8" y="6"/>
                    </a:cubicBezTo>
                    <a:cubicBezTo>
                      <a:pt x="8" y="5"/>
                      <a:pt x="8" y="5"/>
                      <a:pt x="8" y="5"/>
                    </a:cubicBezTo>
                    <a:cubicBezTo>
                      <a:pt x="12" y="0"/>
                      <a:pt x="12" y="0"/>
                      <a:pt x="12" y="0"/>
                    </a:cubicBezTo>
                    <a:cubicBezTo>
                      <a:pt x="12" y="1"/>
                      <a:pt x="12" y="1"/>
                      <a:pt x="12" y="1"/>
                    </a:cubicBezTo>
                    <a:cubicBezTo>
                      <a:pt x="12" y="1"/>
                      <a:pt x="11" y="2"/>
                      <a:pt x="11" y="2"/>
                    </a:cubicBezTo>
                    <a:cubicBezTo>
                      <a:pt x="11" y="2"/>
                      <a:pt x="11" y="3"/>
                      <a:pt x="12" y="3"/>
                    </a:cubicBezTo>
                    <a:cubicBezTo>
                      <a:pt x="12" y="4"/>
                      <a:pt x="12" y="4"/>
                      <a:pt x="13" y="4"/>
                    </a:cubicBezTo>
                    <a:cubicBezTo>
                      <a:pt x="26" y="14"/>
                      <a:pt x="26" y="14"/>
                      <a:pt x="26" y="14"/>
                    </a:cubicBezTo>
                    <a:cubicBezTo>
                      <a:pt x="26" y="14"/>
                      <a:pt x="26" y="14"/>
                      <a:pt x="26" y="14"/>
                    </a:cubicBezTo>
                    <a:cubicBezTo>
                      <a:pt x="5" y="16"/>
                      <a:pt x="5" y="16"/>
                      <a:pt x="5" y="16"/>
                    </a:cubicBezTo>
                    <a:cubicBezTo>
                      <a:pt x="15" y="23"/>
                      <a:pt x="15" y="23"/>
                      <a:pt x="15" y="23"/>
                    </a:cubicBezTo>
                    <a:cubicBezTo>
                      <a:pt x="16" y="23"/>
                      <a:pt x="17" y="24"/>
                      <a:pt x="17" y="23"/>
                    </a:cubicBezTo>
                    <a:cubicBezTo>
                      <a:pt x="18" y="23"/>
                      <a:pt x="19" y="23"/>
                      <a:pt x="19" y="22"/>
                    </a:cubicBezTo>
                    <a:cubicBezTo>
                      <a:pt x="19" y="22"/>
                      <a:pt x="19" y="22"/>
                      <a:pt x="19" y="22"/>
                    </a:cubicBezTo>
                    <a:cubicBezTo>
                      <a:pt x="20" y="22"/>
                      <a:pt x="20" y="22"/>
                      <a:pt x="20" y="22"/>
                    </a:cubicBezTo>
                    <a:cubicBezTo>
                      <a:pt x="16" y="28"/>
                      <a:pt x="16" y="28"/>
                      <a:pt x="16" y="28"/>
                    </a:cubicBezTo>
                    <a:cubicBezTo>
                      <a:pt x="15" y="28"/>
                      <a:pt x="15" y="28"/>
                      <a:pt x="15" y="28"/>
                    </a:cubicBezTo>
                    <a:cubicBezTo>
                      <a:pt x="16" y="27"/>
                      <a:pt x="16" y="26"/>
                      <a:pt x="16" y="25"/>
                    </a:cubicBezTo>
                    <a:cubicBezTo>
                      <a:pt x="16" y="25"/>
                      <a:pt x="15" y="24"/>
                      <a:pt x="15" y="24"/>
                    </a:cubicBezTo>
                    <a:cubicBezTo>
                      <a:pt x="3" y="16"/>
                      <a:pt x="3" y="16"/>
                      <a:pt x="3" y="16"/>
                    </a:cubicBezTo>
                    <a:cubicBezTo>
                      <a:pt x="3" y="16"/>
                      <a:pt x="3" y="16"/>
                      <a:pt x="3" y="16"/>
                    </a:cubicBezTo>
                    <a:cubicBezTo>
                      <a:pt x="2" y="16"/>
                      <a:pt x="2" y="16"/>
                      <a:pt x="1" y="16"/>
                    </a:cubicBezTo>
                    <a:cubicBezTo>
                      <a:pt x="1" y="16"/>
                      <a:pt x="1" y="16"/>
                      <a:pt x="0" y="17"/>
                    </a:cubicBezTo>
                    <a:cubicBezTo>
                      <a:pt x="0" y="17"/>
                      <a:pt x="0" y="17"/>
                      <a:pt x="0" y="17"/>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7"/>
              <p:cNvSpPr/>
              <p:nvPr/>
            </p:nvSpPr>
            <p:spPr bwMode="auto">
              <a:xfrm>
                <a:off x="1009650" y="425450"/>
                <a:ext cx="73025" cy="76200"/>
              </a:xfrm>
              <a:custGeom>
                <a:avLst/>
                <a:gdLst>
                  <a:gd name="T0" fmla="*/ 11 w 22"/>
                  <a:gd name="T1" fmla="*/ 0 h 23"/>
                  <a:gd name="T2" fmla="*/ 15 w 22"/>
                  <a:gd name="T3" fmla="*/ 5 h 23"/>
                  <a:gd name="T4" fmla="*/ 14 w 22"/>
                  <a:gd name="T5" fmla="*/ 5 h 23"/>
                  <a:gd name="T6" fmla="*/ 10 w 22"/>
                  <a:gd name="T7" fmla="*/ 4 h 23"/>
                  <a:gd name="T8" fmla="*/ 5 w 22"/>
                  <a:gd name="T9" fmla="*/ 5 h 23"/>
                  <a:gd name="T10" fmla="*/ 3 w 22"/>
                  <a:gd name="T11" fmla="*/ 9 h 23"/>
                  <a:gd name="T12" fmla="*/ 4 w 22"/>
                  <a:gd name="T13" fmla="*/ 13 h 23"/>
                  <a:gd name="T14" fmla="*/ 6 w 22"/>
                  <a:gd name="T15" fmla="*/ 16 h 23"/>
                  <a:gd name="T16" fmla="*/ 10 w 22"/>
                  <a:gd name="T17" fmla="*/ 20 h 23"/>
                  <a:gd name="T18" fmla="*/ 13 w 22"/>
                  <a:gd name="T19" fmla="*/ 21 h 23"/>
                  <a:gd name="T20" fmla="*/ 17 w 22"/>
                  <a:gd name="T21" fmla="*/ 19 h 23"/>
                  <a:gd name="T22" fmla="*/ 18 w 22"/>
                  <a:gd name="T23" fmla="*/ 18 h 23"/>
                  <a:gd name="T24" fmla="*/ 19 w 22"/>
                  <a:gd name="T25" fmla="*/ 17 h 23"/>
                  <a:gd name="T26" fmla="*/ 16 w 22"/>
                  <a:gd name="T27" fmla="*/ 14 h 23"/>
                  <a:gd name="T28" fmla="*/ 15 w 22"/>
                  <a:gd name="T29" fmla="*/ 13 h 23"/>
                  <a:gd name="T30" fmla="*/ 14 w 22"/>
                  <a:gd name="T31" fmla="*/ 13 h 23"/>
                  <a:gd name="T32" fmla="*/ 13 w 22"/>
                  <a:gd name="T33" fmla="*/ 13 h 23"/>
                  <a:gd name="T34" fmla="*/ 13 w 22"/>
                  <a:gd name="T35" fmla="*/ 14 h 23"/>
                  <a:gd name="T36" fmla="*/ 12 w 22"/>
                  <a:gd name="T37" fmla="*/ 13 h 23"/>
                  <a:gd name="T38" fmla="*/ 20 w 22"/>
                  <a:gd name="T39" fmla="*/ 7 h 23"/>
                  <a:gd name="T40" fmla="*/ 20 w 22"/>
                  <a:gd name="T41" fmla="*/ 8 h 23"/>
                  <a:gd name="T42" fmla="*/ 19 w 22"/>
                  <a:gd name="T43" fmla="*/ 9 h 23"/>
                  <a:gd name="T44" fmla="*/ 19 w 22"/>
                  <a:gd name="T45" fmla="*/ 10 h 23"/>
                  <a:gd name="T46" fmla="*/ 20 w 22"/>
                  <a:gd name="T47" fmla="*/ 11 h 23"/>
                  <a:gd name="T48" fmla="*/ 22 w 22"/>
                  <a:gd name="T49" fmla="*/ 14 h 23"/>
                  <a:gd name="T50" fmla="*/ 20 w 22"/>
                  <a:gd name="T51" fmla="*/ 18 h 23"/>
                  <a:gd name="T52" fmla="*/ 17 w 22"/>
                  <a:gd name="T53" fmla="*/ 21 h 23"/>
                  <a:gd name="T54" fmla="*/ 13 w 22"/>
                  <a:gd name="T55" fmla="*/ 23 h 23"/>
                  <a:gd name="T56" fmla="*/ 9 w 22"/>
                  <a:gd name="T57" fmla="*/ 23 h 23"/>
                  <a:gd name="T58" fmla="*/ 6 w 22"/>
                  <a:gd name="T59" fmla="*/ 23 h 23"/>
                  <a:gd name="T60" fmla="*/ 2 w 22"/>
                  <a:gd name="T61" fmla="*/ 20 h 23"/>
                  <a:gd name="T62" fmla="*/ 0 w 22"/>
                  <a:gd name="T63" fmla="*/ 12 h 23"/>
                  <a:gd name="T64" fmla="*/ 4 w 22"/>
                  <a:gd name="T65" fmla="*/ 5 h 23"/>
                  <a:gd name="T66" fmla="*/ 6 w 22"/>
                  <a:gd name="T67" fmla="*/ 3 h 23"/>
                  <a:gd name="T68" fmla="*/ 8 w 22"/>
                  <a:gd name="T69" fmla="*/ 3 h 23"/>
                  <a:gd name="T70" fmla="*/ 10 w 22"/>
                  <a:gd name="T71" fmla="*/ 2 h 23"/>
                  <a:gd name="T72" fmla="*/ 10 w 22"/>
                  <a:gd name="T73" fmla="*/ 1 h 23"/>
                  <a:gd name="T74" fmla="*/ 10 w 22"/>
                  <a:gd name="T75" fmla="*/ 0 h 23"/>
                  <a:gd name="T76" fmla="*/ 11 w 22"/>
                  <a:gd name="T7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23">
                    <a:moveTo>
                      <a:pt x="11" y="0"/>
                    </a:moveTo>
                    <a:cubicBezTo>
                      <a:pt x="15" y="5"/>
                      <a:pt x="15" y="5"/>
                      <a:pt x="15" y="5"/>
                    </a:cubicBezTo>
                    <a:cubicBezTo>
                      <a:pt x="14" y="5"/>
                      <a:pt x="14" y="5"/>
                      <a:pt x="14" y="5"/>
                    </a:cubicBezTo>
                    <a:cubicBezTo>
                      <a:pt x="13" y="4"/>
                      <a:pt x="11" y="4"/>
                      <a:pt x="10" y="4"/>
                    </a:cubicBezTo>
                    <a:cubicBezTo>
                      <a:pt x="8" y="4"/>
                      <a:pt x="7" y="4"/>
                      <a:pt x="5" y="5"/>
                    </a:cubicBezTo>
                    <a:cubicBezTo>
                      <a:pt x="4" y="6"/>
                      <a:pt x="4" y="7"/>
                      <a:pt x="3" y="9"/>
                    </a:cubicBezTo>
                    <a:cubicBezTo>
                      <a:pt x="3" y="10"/>
                      <a:pt x="3" y="11"/>
                      <a:pt x="4" y="13"/>
                    </a:cubicBezTo>
                    <a:cubicBezTo>
                      <a:pt x="4" y="14"/>
                      <a:pt x="5" y="15"/>
                      <a:pt x="6" y="16"/>
                    </a:cubicBezTo>
                    <a:cubicBezTo>
                      <a:pt x="7" y="18"/>
                      <a:pt x="9" y="19"/>
                      <a:pt x="10" y="20"/>
                    </a:cubicBezTo>
                    <a:cubicBezTo>
                      <a:pt x="11" y="21"/>
                      <a:pt x="12" y="21"/>
                      <a:pt x="13" y="21"/>
                    </a:cubicBezTo>
                    <a:cubicBezTo>
                      <a:pt x="15" y="21"/>
                      <a:pt x="16" y="20"/>
                      <a:pt x="17" y="19"/>
                    </a:cubicBezTo>
                    <a:cubicBezTo>
                      <a:pt x="17" y="19"/>
                      <a:pt x="17" y="19"/>
                      <a:pt x="18" y="18"/>
                    </a:cubicBezTo>
                    <a:cubicBezTo>
                      <a:pt x="18" y="18"/>
                      <a:pt x="18" y="18"/>
                      <a:pt x="19" y="17"/>
                    </a:cubicBezTo>
                    <a:cubicBezTo>
                      <a:pt x="16" y="14"/>
                      <a:pt x="16" y="14"/>
                      <a:pt x="16" y="14"/>
                    </a:cubicBezTo>
                    <a:cubicBezTo>
                      <a:pt x="16" y="13"/>
                      <a:pt x="15" y="13"/>
                      <a:pt x="15" y="13"/>
                    </a:cubicBezTo>
                    <a:cubicBezTo>
                      <a:pt x="15" y="13"/>
                      <a:pt x="15" y="13"/>
                      <a:pt x="14" y="13"/>
                    </a:cubicBezTo>
                    <a:cubicBezTo>
                      <a:pt x="14" y="13"/>
                      <a:pt x="13" y="13"/>
                      <a:pt x="13" y="13"/>
                    </a:cubicBezTo>
                    <a:cubicBezTo>
                      <a:pt x="13" y="14"/>
                      <a:pt x="13" y="14"/>
                      <a:pt x="13" y="14"/>
                    </a:cubicBezTo>
                    <a:cubicBezTo>
                      <a:pt x="12" y="13"/>
                      <a:pt x="12" y="13"/>
                      <a:pt x="12" y="13"/>
                    </a:cubicBezTo>
                    <a:cubicBezTo>
                      <a:pt x="20" y="7"/>
                      <a:pt x="20" y="7"/>
                      <a:pt x="20" y="7"/>
                    </a:cubicBezTo>
                    <a:cubicBezTo>
                      <a:pt x="20" y="8"/>
                      <a:pt x="20" y="8"/>
                      <a:pt x="20" y="8"/>
                    </a:cubicBezTo>
                    <a:cubicBezTo>
                      <a:pt x="20" y="8"/>
                      <a:pt x="19" y="9"/>
                      <a:pt x="19" y="9"/>
                    </a:cubicBezTo>
                    <a:cubicBezTo>
                      <a:pt x="19" y="9"/>
                      <a:pt x="19" y="10"/>
                      <a:pt x="19" y="10"/>
                    </a:cubicBezTo>
                    <a:cubicBezTo>
                      <a:pt x="19" y="10"/>
                      <a:pt x="19" y="11"/>
                      <a:pt x="20" y="11"/>
                    </a:cubicBezTo>
                    <a:cubicBezTo>
                      <a:pt x="22" y="14"/>
                      <a:pt x="22" y="14"/>
                      <a:pt x="22" y="14"/>
                    </a:cubicBezTo>
                    <a:cubicBezTo>
                      <a:pt x="22" y="15"/>
                      <a:pt x="21" y="17"/>
                      <a:pt x="20" y="18"/>
                    </a:cubicBezTo>
                    <a:cubicBezTo>
                      <a:pt x="19" y="19"/>
                      <a:pt x="18" y="20"/>
                      <a:pt x="17" y="21"/>
                    </a:cubicBezTo>
                    <a:cubicBezTo>
                      <a:pt x="16" y="22"/>
                      <a:pt x="14" y="22"/>
                      <a:pt x="13" y="23"/>
                    </a:cubicBezTo>
                    <a:cubicBezTo>
                      <a:pt x="12" y="23"/>
                      <a:pt x="10" y="23"/>
                      <a:pt x="9" y="23"/>
                    </a:cubicBezTo>
                    <a:cubicBezTo>
                      <a:pt x="8" y="23"/>
                      <a:pt x="7" y="23"/>
                      <a:pt x="6" y="23"/>
                    </a:cubicBezTo>
                    <a:cubicBezTo>
                      <a:pt x="4" y="22"/>
                      <a:pt x="3" y="21"/>
                      <a:pt x="2" y="20"/>
                    </a:cubicBezTo>
                    <a:cubicBezTo>
                      <a:pt x="0" y="17"/>
                      <a:pt x="0" y="15"/>
                      <a:pt x="0" y="12"/>
                    </a:cubicBezTo>
                    <a:cubicBezTo>
                      <a:pt x="0" y="9"/>
                      <a:pt x="2" y="7"/>
                      <a:pt x="4" y="5"/>
                    </a:cubicBezTo>
                    <a:cubicBezTo>
                      <a:pt x="5" y="4"/>
                      <a:pt x="6" y="4"/>
                      <a:pt x="6" y="3"/>
                    </a:cubicBezTo>
                    <a:cubicBezTo>
                      <a:pt x="7" y="3"/>
                      <a:pt x="7" y="3"/>
                      <a:pt x="8" y="3"/>
                    </a:cubicBezTo>
                    <a:cubicBezTo>
                      <a:pt x="9" y="2"/>
                      <a:pt x="10" y="2"/>
                      <a:pt x="10" y="2"/>
                    </a:cubicBezTo>
                    <a:cubicBezTo>
                      <a:pt x="10" y="2"/>
                      <a:pt x="10" y="2"/>
                      <a:pt x="10" y="1"/>
                    </a:cubicBezTo>
                    <a:cubicBezTo>
                      <a:pt x="10" y="1"/>
                      <a:pt x="10" y="1"/>
                      <a:pt x="10" y="0"/>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
              <p:cNvSpPr/>
              <p:nvPr/>
            </p:nvSpPr>
            <p:spPr bwMode="auto">
              <a:xfrm>
                <a:off x="1147763" y="352425"/>
                <a:ext cx="69850" cy="76200"/>
              </a:xfrm>
              <a:custGeom>
                <a:avLst/>
                <a:gdLst>
                  <a:gd name="T0" fmla="*/ 0 w 21"/>
                  <a:gd name="T1" fmla="*/ 6 h 23"/>
                  <a:gd name="T2" fmla="*/ 10 w 21"/>
                  <a:gd name="T3" fmla="*/ 3 h 23"/>
                  <a:gd name="T4" fmla="*/ 10 w 21"/>
                  <a:gd name="T5" fmla="*/ 3 h 23"/>
                  <a:gd name="T6" fmla="*/ 10 w 21"/>
                  <a:gd name="T7" fmla="*/ 3 h 23"/>
                  <a:gd name="T8" fmla="*/ 8 w 21"/>
                  <a:gd name="T9" fmla="*/ 4 h 23"/>
                  <a:gd name="T10" fmla="*/ 8 w 21"/>
                  <a:gd name="T11" fmla="*/ 5 h 23"/>
                  <a:gd name="T12" fmla="*/ 8 w 21"/>
                  <a:gd name="T13" fmla="*/ 7 h 23"/>
                  <a:gd name="T14" fmla="*/ 11 w 21"/>
                  <a:gd name="T15" fmla="*/ 16 h 23"/>
                  <a:gd name="T16" fmla="*/ 12 w 21"/>
                  <a:gd name="T17" fmla="*/ 19 h 23"/>
                  <a:gd name="T18" fmla="*/ 14 w 21"/>
                  <a:gd name="T19" fmla="*/ 20 h 23"/>
                  <a:gd name="T20" fmla="*/ 16 w 21"/>
                  <a:gd name="T21" fmla="*/ 20 h 23"/>
                  <a:gd name="T22" fmla="*/ 18 w 21"/>
                  <a:gd name="T23" fmla="*/ 19 h 23"/>
                  <a:gd name="T24" fmla="*/ 20 w 21"/>
                  <a:gd name="T25" fmla="*/ 17 h 23"/>
                  <a:gd name="T26" fmla="*/ 19 w 21"/>
                  <a:gd name="T27" fmla="*/ 12 h 23"/>
                  <a:gd name="T28" fmla="*/ 17 w 21"/>
                  <a:gd name="T29" fmla="*/ 5 h 23"/>
                  <a:gd name="T30" fmla="*/ 16 w 21"/>
                  <a:gd name="T31" fmla="*/ 3 h 23"/>
                  <a:gd name="T32" fmla="*/ 15 w 21"/>
                  <a:gd name="T33" fmla="*/ 2 h 23"/>
                  <a:gd name="T34" fmla="*/ 13 w 21"/>
                  <a:gd name="T35" fmla="*/ 2 h 23"/>
                  <a:gd name="T36" fmla="*/ 13 w 21"/>
                  <a:gd name="T37" fmla="*/ 2 h 23"/>
                  <a:gd name="T38" fmla="*/ 20 w 21"/>
                  <a:gd name="T39" fmla="*/ 0 h 23"/>
                  <a:gd name="T40" fmla="*/ 20 w 21"/>
                  <a:gd name="T41" fmla="*/ 1 h 23"/>
                  <a:gd name="T42" fmla="*/ 19 w 21"/>
                  <a:gd name="T43" fmla="*/ 1 h 23"/>
                  <a:gd name="T44" fmla="*/ 18 w 21"/>
                  <a:gd name="T45" fmla="*/ 1 h 23"/>
                  <a:gd name="T46" fmla="*/ 18 w 21"/>
                  <a:gd name="T47" fmla="*/ 3 h 23"/>
                  <a:gd name="T48" fmla="*/ 18 w 21"/>
                  <a:gd name="T49" fmla="*/ 4 h 23"/>
                  <a:gd name="T50" fmla="*/ 20 w 21"/>
                  <a:gd name="T51" fmla="*/ 11 h 23"/>
                  <a:gd name="T52" fmla="*/ 21 w 21"/>
                  <a:gd name="T53" fmla="*/ 16 h 23"/>
                  <a:gd name="T54" fmla="*/ 19 w 21"/>
                  <a:gd name="T55" fmla="*/ 20 h 23"/>
                  <a:gd name="T56" fmla="*/ 15 w 21"/>
                  <a:gd name="T57" fmla="*/ 22 h 23"/>
                  <a:gd name="T58" fmla="*/ 11 w 21"/>
                  <a:gd name="T59" fmla="*/ 22 h 23"/>
                  <a:gd name="T60" fmla="*/ 8 w 21"/>
                  <a:gd name="T61" fmla="*/ 21 h 23"/>
                  <a:gd name="T62" fmla="*/ 6 w 21"/>
                  <a:gd name="T63" fmla="*/ 17 h 23"/>
                  <a:gd name="T64" fmla="*/ 4 w 21"/>
                  <a:gd name="T65" fmla="*/ 8 h 23"/>
                  <a:gd name="T66" fmla="*/ 3 w 21"/>
                  <a:gd name="T67" fmla="*/ 6 h 23"/>
                  <a:gd name="T68" fmla="*/ 2 w 21"/>
                  <a:gd name="T69" fmla="*/ 6 h 23"/>
                  <a:gd name="T70" fmla="*/ 1 w 21"/>
                  <a:gd name="T71" fmla="*/ 6 h 23"/>
                  <a:gd name="T72" fmla="*/ 0 w 21"/>
                  <a:gd name="T7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3">
                    <a:moveTo>
                      <a:pt x="0" y="6"/>
                    </a:moveTo>
                    <a:cubicBezTo>
                      <a:pt x="10" y="3"/>
                      <a:pt x="10" y="3"/>
                      <a:pt x="10" y="3"/>
                    </a:cubicBezTo>
                    <a:cubicBezTo>
                      <a:pt x="10" y="3"/>
                      <a:pt x="10" y="3"/>
                      <a:pt x="10" y="3"/>
                    </a:cubicBezTo>
                    <a:cubicBezTo>
                      <a:pt x="10" y="3"/>
                      <a:pt x="10" y="3"/>
                      <a:pt x="10" y="3"/>
                    </a:cubicBezTo>
                    <a:cubicBezTo>
                      <a:pt x="9" y="4"/>
                      <a:pt x="8" y="4"/>
                      <a:pt x="8" y="4"/>
                    </a:cubicBezTo>
                    <a:cubicBezTo>
                      <a:pt x="8" y="4"/>
                      <a:pt x="8" y="5"/>
                      <a:pt x="8" y="5"/>
                    </a:cubicBezTo>
                    <a:cubicBezTo>
                      <a:pt x="8" y="5"/>
                      <a:pt x="8" y="6"/>
                      <a:pt x="8" y="7"/>
                    </a:cubicBezTo>
                    <a:cubicBezTo>
                      <a:pt x="11" y="16"/>
                      <a:pt x="11" y="16"/>
                      <a:pt x="11" y="16"/>
                    </a:cubicBezTo>
                    <a:cubicBezTo>
                      <a:pt x="11" y="18"/>
                      <a:pt x="12" y="19"/>
                      <a:pt x="12" y="19"/>
                    </a:cubicBezTo>
                    <a:cubicBezTo>
                      <a:pt x="13" y="20"/>
                      <a:pt x="13" y="20"/>
                      <a:pt x="14" y="20"/>
                    </a:cubicBezTo>
                    <a:cubicBezTo>
                      <a:pt x="14" y="21"/>
                      <a:pt x="15" y="21"/>
                      <a:pt x="16" y="20"/>
                    </a:cubicBezTo>
                    <a:cubicBezTo>
                      <a:pt x="17" y="20"/>
                      <a:pt x="18" y="20"/>
                      <a:pt x="18" y="19"/>
                    </a:cubicBezTo>
                    <a:cubicBezTo>
                      <a:pt x="19" y="18"/>
                      <a:pt x="19" y="17"/>
                      <a:pt x="20" y="17"/>
                    </a:cubicBezTo>
                    <a:cubicBezTo>
                      <a:pt x="20" y="16"/>
                      <a:pt x="19" y="14"/>
                      <a:pt x="19" y="12"/>
                    </a:cubicBezTo>
                    <a:cubicBezTo>
                      <a:pt x="17" y="5"/>
                      <a:pt x="17" y="5"/>
                      <a:pt x="17" y="5"/>
                    </a:cubicBezTo>
                    <a:cubicBezTo>
                      <a:pt x="17" y="4"/>
                      <a:pt x="16" y="3"/>
                      <a:pt x="16" y="3"/>
                    </a:cubicBezTo>
                    <a:cubicBezTo>
                      <a:pt x="16" y="3"/>
                      <a:pt x="15" y="2"/>
                      <a:pt x="15" y="2"/>
                    </a:cubicBezTo>
                    <a:cubicBezTo>
                      <a:pt x="15" y="2"/>
                      <a:pt x="14" y="2"/>
                      <a:pt x="13" y="2"/>
                    </a:cubicBezTo>
                    <a:cubicBezTo>
                      <a:pt x="13" y="2"/>
                      <a:pt x="13" y="2"/>
                      <a:pt x="13" y="2"/>
                    </a:cubicBezTo>
                    <a:cubicBezTo>
                      <a:pt x="20" y="0"/>
                      <a:pt x="20" y="0"/>
                      <a:pt x="20" y="0"/>
                    </a:cubicBezTo>
                    <a:cubicBezTo>
                      <a:pt x="20" y="1"/>
                      <a:pt x="20" y="1"/>
                      <a:pt x="20" y="1"/>
                    </a:cubicBezTo>
                    <a:cubicBezTo>
                      <a:pt x="19" y="1"/>
                      <a:pt x="19" y="1"/>
                      <a:pt x="19" y="1"/>
                    </a:cubicBezTo>
                    <a:cubicBezTo>
                      <a:pt x="19" y="1"/>
                      <a:pt x="18" y="1"/>
                      <a:pt x="18" y="1"/>
                    </a:cubicBezTo>
                    <a:cubicBezTo>
                      <a:pt x="18" y="2"/>
                      <a:pt x="18" y="2"/>
                      <a:pt x="18" y="3"/>
                    </a:cubicBezTo>
                    <a:cubicBezTo>
                      <a:pt x="18" y="3"/>
                      <a:pt x="18" y="4"/>
                      <a:pt x="18" y="4"/>
                    </a:cubicBezTo>
                    <a:cubicBezTo>
                      <a:pt x="20" y="11"/>
                      <a:pt x="20" y="11"/>
                      <a:pt x="20" y="11"/>
                    </a:cubicBezTo>
                    <a:cubicBezTo>
                      <a:pt x="21" y="14"/>
                      <a:pt x="21" y="15"/>
                      <a:pt x="21" y="16"/>
                    </a:cubicBezTo>
                    <a:cubicBezTo>
                      <a:pt x="21" y="17"/>
                      <a:pt x="20" y="18"/>
                      <a:pt x="19" y="20"/>
                    </a:cubicBezTo>
                    <a:cubicBezTo>
                      <a:pt x="19" y="21"/>
                      <a:pt x="17" y="21"/>
                      <a:pt x="15" y="22"/>
                    </a:cubicBezTo>
                    <a:cubicBezTo>
                      <a:pt x="14" y="22"/>
                      <a:pt x="12" y="23"/>
                      <a:pt x="11" y="22"/>
                    </a:cubicBezTo>
                    <a:cubicBezTo>
                      <a:pt x="10" y="22"/>
                      <a:pt x="9" y="22"/>
                      <a:pt x="8" y="21"/>
                    </a:cubicBezTo>
                    <a:cubicBezTo>
                      <a:pt x="7" y="20"/>
                      <a:pt x="7" y="19"/>
                      <a:pt x="6" y="17"/>
                    </a:cubicBezTo>
                    <a:cubicBezTo>
                      <a:pt x="4" y="8"/>
                      <a:pt x="4" y="8"/>
                      <a:pt x="4" y="8"/>
                    </a:cubicBezTo>
                    <a:cubicBezTo>
                      <a:pt x="3" y="7"/>
                      <a:pt x="3" y="7"/>
                      <a:pt x="3" y="6"/>
                    </a:cubicBezTo>
                    <a:cubicBezTo>
                      <a:pt x="3" y="6"/>
                      <a:pt x="3" y="6"/>
                      <a:pt x="2" y="6"/>
                    </a:cubicBezTo>
                    <a:cubicBezTo>
                      <a:pt x="2" y="6"/>
                      <a:pt x="1" y="6"/>
                      <a:pt x="1" y="6"/>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9"/>
              <p:cNvSpPr/>
              <p:nvPr/>
            </p:nvSpPr>
            <p:spPr bwMode="auto">
              <a:xfrm>
                <a:off x="1263650" y="346075"/>
                <a:ext cx="66675" cy="66675"/>
              </a:xfrm>
              <a:custGeom>
                <a:avLst/>
                <a:gdLst>
                  <a:gd name="T0" fmla="*/ 7 w 20"/>
                  <a:gd name="T1" fmla="*/ 0 h 20"/>
                  <a:gd name="T2" fmla="*/ 17 w 20"/>
                  <a:gd name="T3" fmla="*/ 12 h 20"/>
                  <a:gd name="T4" fmla="*/ 17 w 20"/>
                  <a:gd name="T5" fmla="*/ 4 h 20"/>
                  <a:gd name="T6" fmla="*/ 16 w 20"/>
                  <a:gd name="T7" fmla="*/ 1 h 20"/>
                  <a:gd name="T8" fmla="*/ 14 w 20"/>
                  <a:gd name="T9" fmla="*/ 0 h 20"/>
                  <a:gd name="T10" fmla="*/ 14 w 20"/>
                  <a:gd name="T11" fmla="*/ 0 h 20"/>
                  <a:gd name="T12" fmla="*/ 20 w 20"/>
                  <a:gd name="T13" fmla="*/ 0 h 20"/>
                  <a:gd name="T14" fmla="*/ 20 w 20"/>
                  <a:gd name="T15" fmla="*/ 0 h 20"/>
                  <a:gd name="T16" fmla="*/ 19 w 20"/>
                  <a:gd name="T17" fmla="*/ 1 h 20"/>
                  <a:gd name="T18" fmla="*/ 18 w 20"/>
                  <a:gd name="T19" fmla="*/ 2 h 20"/>
                  <a:gd name="T20" fmla="*/ 18 w 20"/>
                  <a:gd name="T21" fmla="*/ 4 h 20"/>
                  <a:gd name="T22" fmla="*/ 18 w 20"/>
                  <a:gd name="T23" fmla="*/ 20 h 20"/>
                  <a:gd name="T24" fmla="*/ 18 w 20"/>
                  <a:gd name="T25" fmla="*/ 20 h 20"/>
                  <a:gd name="T26" fmla="*/ 4 w 20"/>
                  <a:gd name="T27" fmla="*/ 4 h 20"/>
                  <a:gd name="T28" fmla="*/ 4 w 20"/>
                  <a:gd name="T29" fmla="*/ 16 h 20"/>
                  <a:gd name="T30" fmla="*/ 5 w 20"/>
                  <a:gd name="T31" fmla="*/ 18 h 20"/>
                  <a:gd name="T32" fmla="*/ 7 w 20"/>
                  <a:gd name="T33" fmla="*/ 19 h 20"/>
                  <a:gd name="T34" fmla="*/ 7 w 20"/>
                  <a:gd name="T35" fmla="*/ 19 h 20"/>
                  <a:gd name="T36" fmla="*/ 7 w 20"/>
                  <a:gd name="T37" fmla="*/ 19 h 20"/>
                  <a:gd name="T38" fmla="*/ 1 w 20"/>
                  <a:gd name="T39" fmla="*/ 20 h 20"/>
                  <a:gd name="T40" fmla="*/ 1 w 20"/>
                  <a:gd name="T41" fmla="*/ 19 h 20"/>
                  <a:gd name="T42" fmla="*/ 3 w 20"/>
                  <a:gd name="T43" fmla="*/ 18 h 20"/>
                  <a:gd name="T44" fmla="*/ 3 w 20"/>
                  <a:gd name="T45" fmla="*/ 16 h 20"/>
                  <a:gd name="T46" fmla="*/ 3 w 20"/>
                  <a:gd name="T47" fmla="*/ 2 h 20"/>
                  <a:gd name="T48" fmla="*/ 3 w 20"/>
                  <a:gd name="T49" fmla="*/ 2 h 20"/>
                  <a:gd name="T50" fmla="*/ 2 w 20"/>
                  <a:gd name="T51" fmla="*/ 1 h 20"/>
                  <a:gd name="T52" fmla="*/ 0 w 20"/>
                  <a:gd name="T53" fmla="*/ 1 h 20"/>
                  <a:gd name="T54" fmla="*/ 0 w 20"/>
                  <a:gd name="T55" fmla="*/ 0 h 20"/>
                  <a:gd name="T56" fmla="*/ 7 w 20"/>
                  <a:gd name="T5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7" y="0"/>
                    </a:moveTo>
                    <a:cubicBezTo>
                      <a:pt x="17" y="12"/>
                      <a:pt x="17" y="12"/>
                      <a:pt x="17" y="12"/>
                    </a:cubicBezTo>
                    <a:cubicBezTo>
                      <a:pt x="17" y="4"/>
                      <a:pt x="17" y="4"/>
                      <a:pt x="17" y="4"/>
                    </a:cubicBezTo>
                    <a:cubicBezTo>
                      <a:pt x="17" y="2"/>
                      <a:pt x="17" y="2"/>
                      <a:pt x="16" y="1"/>
                    </a:cubicBezTo>
                    <a:cubicBezTo>
                      <a:pt x="16" y="1"/>
                      <a:pt x="15" y="0"/>
                      <a:pt x="14" y="0"/>
                    </a:cubicBezTo>
                    <a:cubicBezTo>
                      <a:pt x="14" y="0"/>
                      <a:pt x="14" y="0"/>
                      <a:pt x="14" y="0"/>
                    </a:cubicBezTo>
                    <a:cubicBezTo>
                      <a:pt x="20" y="0"/>
                      <a:pt x="20" y="0"/>
                      <a:pt x="20" y="0"/>
                    </a:cubicBezTo>
                    <a:cubicBezTo>
                      <a:pt x="20" y="0"/>
                      <a:pt x="20" y="0"/>
                      <a:pt x="20" y="0"/>
                    </a:cubicBezTo>
                    <a:cubicBezTo>
                      <a:pt x="20" y="0"/>
                      <a:pt x="19" y="1"/>
                      <a:pt x="19" y="1"/>
                    </a:cubicBezTo>
                    <a:cubicBezTo>
                      <a:pt x="18" y="1"/>
                      <a:pt x="18" y="1"/>
                      <a:pt x="18" y="2"/>
                    </a:cubicBezTo>
                    <a:cubicBezTo>
                      <a:pt x="18" y="2"/>
                      <a:pt x="18" y="3"/>
                      <a:pt x="18" y="4"/>
                    </a:cubicBezTo>
                    <a:cubicBezTo>
                      <a:pt x="18" y="20"/>
                      <a:pt x="18" y="20"/>
                      <a:pt x="18" y="20"/>
                    </a:cubicBezTo>
                    <a:cubicBezTo>
                      <a:pt x="18" y="20"/>
                      <a:pt x="18" y="20"/>
                      <a:pt x="18" y="20"/>
                    </a:cubicBezTo>
                    <a:cubicBezTo>
                      <a:pt x="4" y="4"/>
                      <a:pt x="4" y="4"/>
                      <a:pt x="4" y="4"/>
                    </a:cubicBezTo>
                    <a:cubicBezTo>
                      <a:pt x="4" y="16"/>
                      <a:pt x="4" y="16"/>
                      <a:pt x="4" y="16"/>
                    </a:cubicBezTo>
                    <a:cubicBezTo>
                      <a:pt x="4" y="17"/>
                      <a:pt x="5" y="18"/>
                      <a:pt x="5" y="18"/>
                    </a:cubicBezTo>
                    <a:cubicBezTo>
                      <a:pt x="6" y="19"/>
                      <a:pt x="6" y="19"/>
                      <a:pt x="7" y="19"/>
                    </a:cubicBezTo>
                    <a:cubicBezTo>
                      <a:pt x="7" y="19"/>
                      <a:pt x="7" y="19"/>
                      <a:pt x="7" y="19"/>
                    </a:cubicBezTo>
                    <a:cubicBezTo>
                      <a:pt x="7" y="19"/>
                      <a:pt x="7" y="19"/>
                      <a:pt x="7" y="19"/>
                    </a:cubicBezTo>
                    <a:cubicBezTo>
                      <a:pt x="1" y="20"/>
                      <a:pt x="1" y="20"/>
                      <a:pt x="1" y="20"/>
                    </a:cubicBezTo>
                    <a:cubicBezTo>
                      <a:pt x="1" y="19"/>
                      <a:pt x="1" y="19"/>
                      <a:pt x="1" y="19"/>
                    </a:cubicBezTo>
                    <a:cubicBezTo>
                      <a:pt x="2" y="19"/>
                      <a:pt x="2" y="19"/>
                      <a:pt x="3" y="18"/>
                    </a:cubicBezTo>
                    <a:cubicBezTo>
                      <a:pt x="3" y="18"/>
                      <a:pt x="3" y="17"/>
                      <a:pt x="3" y="16"/>
                    </a:cubicBezTo>
                    <a:cubicBezTo>
                      <a:pt x="3" y="2"/>
                      <a:pt x="3" y="2"/>
                      <a:pt x="3" y="2"/>
                    </a:cubicBezTo>
                    <a:cubicBezTo>
                      <a:pt x="3" y="2"/>
                      <a:pt x="3" y="2"/>
                      <a:pt x="3" y="2"/>
                    </a:cubicBezTo>
                    <a:cubicBezTo>
                      <a:pt x="2" y="1"/>
                      <a:pt x="2" y="1"/>
                      <a:pt x="2" y="1"/>
                    </a:cubicBezTo>
                    <a:cubicBezTo>
                      <a:pt x="1" y="1"/>
                      <a:pt x="1" y="1"/>
                      <a:pt x="0" y="1"/>
                    </a:cubicBezTo>
                    <a:cubicBezTo>
                      <a:pt x="0" y="0"/>
                      <a:pt x="0" y="0"/>
                      <a:pt x="0"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0"/>
              <p:cNvSpPr/>
              <p:nvPr/>
            </p:nvSpPr>
            <p:spPr bwMode="auto">
              <a:xfrm>
                <a:off x="1370013" y="352425"/>
                <a:ext cx="46037" cy="69850"/>
              </a:xfrm>
              <a:custGeom>
                <a:avLst/>
                <a:gdLst>
                  <a:gd name="T0" fmla="*/ 10 w 14"/>
                  <a:gd name="T1" fmla="*/ 21 h 21"/>
                  <a:gd name="T2" fmla="*/ 10 w 14"/>
                  <a:gd name="T3" fmla="*/ 21 h 21"/>
                  <a:gd name="T4" fmla="*/ 0 w 14"/>
                  <a:gd name="T5" fmla="*/ 19 h 21"/>
                  <a:gd name="T6" fmla="*/ 0 w 14"/>
                  <a:gd name="T7" fmla="*/ 19 h 21"/>
                  <a:gd name="T8" fmla="*/ 1 w 14"/>
                  <a:gd name="T9" fmla="*/ 19 h 21"/>
                  <a:gd name="T10" fmla="*/ 2 w 14"/>
                  <a:gd name="T11" fmla="*/ 19 h 21"/>
                  <a:gd name="T12" fmla="*/ 3 w 14"/>
                  <a:gd name="T13" fmla="*/ 18 h 21"/>
                  <a:gd name="T14" fmla="*/ 3 w 14"/>
                  <a:gd name="T15" fmla="*/ 16 h 21"/>
                  <a:gd name="T16" fmla="*/ 6 w 14"/>
                  <a:gd name="T17" fmla="*/ 4 h 21"/>
                  <a:gd name="T18" fmla="*/ 6 w 14"/>
                  <a:gd name="T19" fmla="*/ 2 h 21"/>
                  <a:gd name="T20" fmla="*/ 6 w 14"/>
                  <a:gd name="T21" fmla="*/ 1 h 21"/>
                  <a:gd name="T22" fmla="*/ 5 w 14"/>
                  <a:gd name="T23" fmla="*/ 1 h 21"/>
                  <a:gd name="T24" fmla="*/ 4 w 14"/>
                  <a:gd name="T25" fmla="*/ 1 h 21"/>
                  <a:gd name="T26" fmla="*/ 4 w 14"/>
                  <a:gd name="T27" fmla="*/ 0 h 21"/>
                  <a:gd name="T28" fmla="*/ 14 w 14"/>
                  <a:gd name="T29" fmla="*/ 2 h 21"/>
                  <a:gd name="T30" fmla="*/ 14 w 14"/>
                  <a:gd name="T31" fmla="*/ 3 h 21"/>
                  <a:gd name="T32" fmla="*/ 13 w 14"/>
                  <a:gd name="T33" fmla="*/ 3 h 21"/>
                  <a:gd name="T34" fmla="*/ 12 w 14"/>
                  <a:gd name="T35" fmla="*/ 3 h 21"/>
                  <a:gd name="T36" fmla="*/ 11 w 14"/>
                  <a:gd name="T37" fmla="*/ 3 h 21"/>
                  <a:gd name="T38" fmla="*/ 11 w 14"/>
                  <a:gd name="T39" fmla="*/ 5 h 21"/>
                  <a:gd name="T40" fmla="*/ 8 w 14"/>
                  <a:gd name="T41" fmla="*/ 17 h 21"/>
                  <a:gd name="T42" fmla="*/ 8 w 14"/>
                  <a:gd name="T43" fmla="*/ 19 h 21"/>
                  <a:gd name="T44" fmla="*/ 8 w 14"/>
                  <a:gd name="T45" fmla="*/ 20 h 21"/>
                  <a:gd name="T46" fmla="*/ 9 w 14"/>
                  <a:gd name="T47" fmla="*/ 21 h 21"/>
                  <a:gd name="T48" fmla="*/ 10 w 14"/>
                  <a:gd name="T4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1">
                    <a:moveTo>
                      <a:pt x="10" y="21"/>
                    </a:moveTo>
                    <a:cubicBezTo>
                      <a:pt x="10" y="21"/>
                      <a:pt x="10" y="21"/>
                      <a:pt x="10" y="21"/>
                    </a:cubicBezTo>
                    <a:cubicBezTo>
                      <a:pt x="0" y="19"/>
                      <a:pt x="0" y="19"/>
                      <a:pt x="0" y="19"/>
                    </a:cubicBezTo>
                    <a:cubicBezTo>
                      <a:pt x="0" y="19"/>
                      <a:pt x="0" y="19"/>
                      <a:pt x="0" y="19"/>
                    </a:cubicBezTo>
                    <a:cubicBezTo>
                      <a:pt x="1" y="19"/>
                      <a:pt x="1" y="19"/>
                      <a:pt x="1" y="19"/>
                    </a:cubicBezTo>
                    <a:cubicBezTo>
                      <a:pt x="1" y="19"/>
                      <a:pt x="2" y="19"/>
                      <a:pt x="2" y="19"/>
                    </a:cubicBezTo>
                    <a:cubicBezTo>
                      <a:pt x="2" y="19"/>
                      <a:pt x="2" y="18"/>
                      <a:pt x="3" y="18"/>
                    </a:cubicBezTo>
                    <a:cubicBezTo>
                      <a:pt x="3" y="18"/>
                      <a:pt x="3" y="17"/>
                      <a:pt x="3" y="16"/>
                    </a:cubicBezTo>
                    <a:cubicBezTo>
                      <a:pt x="6" y="4"/>
                      <a:pt x="6" y="4"/>
                      <a:pt x="6" y="4"/>
                    </a:cubicBezTo>
                    <a:cubicBezTo>
                      <a:pt x="6" y="3"/>
                      <a:pt x="6" y="2"/>
                      <a:pt x="6" y="2"/>
                    </a:cubicBezTo>
                    <a:cubicBezTo>
                      <a:pt x="6" y="2"/>
                      <a:pt x="6" y="2"/>
                      <a:pt x="6" y="1"/>
                    </a:cubicBezTo>
                    <a:cubicBezTo>
                      <a:pt x="6" y="1"/>
                      <a:pt x="5" y="1"/>
                      <a:pt x="5" y="1"/>
                    </a:cubicBezTo>
                    <a:cubicBezTo>
                      <a:pt x="4" y="1"/>
                      <a:pt x="4" y="1"/>
                      <a:pt x="4" y="1"/>
                    </a:cubicBezTo>
                    <a:cubicBezTo>
                      <a:pt x="4" y="0"/>
                      <a:pt x="4" y="0"/>
                      <a:pt x="4" y="0"/>
                    </a:cubicBezTo>
                    <a:cubicBezTo>
                      <a:pt x="14" y="2"/>
                      <a:pt x="14" y="2"/>
                      <a:pt x="14" y="2"/>
                    </a:cubicBezTo>
                    <a:cubicBezTo>
                      <a:pt x="14" y="3"/>
                      <a:pt x="14" y="3"/>
                      <a:pt x="14" y="3"/>
                    </a:cubicBezTo>
                    <a:cubicBezTo>
                      <a:pt x="13" y="3"/>
                      <a:pt x="13" y="3"/>
                      <a:pt x="13" y="3"/>
                    </a:cubicBezTo>
                    <a:cubicBezTo>
                      <a:pt x="13" y="3"/>
                      <a:pt x="12" y="3"/>
                      <a:pt x="12" y="3"/>
                    </a:cubicBezTo>
                    <a:cubicBezTo>
                      <a:pt x="12" y="3"/>
                      <a:pt x="11" y="3"/>
                      <a:pt x="11" y="3"/>
                    </a:cubicBezTo>
                    <a:cubicBezTo>
                      <a:pt x="11" y="3"/>
                      <a:pt x="11" y="4"/>
                      <a:pt x="11" y="5"/>
                    </a:cubicBezTo>
                    <a:cubicBezTo>
                      <a:pt x="8" y="17"/>
                      <a:pt x="8" y="17"/>
                      <a:pt x="8" y="17"/>
                    </a:cubicBezTo>
                    <a:cubicBezTo>
                      <a:pt x="8" y="18"/>
                      <a:pt x="7" y="19"/>
                      <a:pt x="8" y="19"/>
                    </a:cubicBezTo>
                    <a:cubicBezTo>
                      <a:pt x="8" y="20"/>
                      <a:pt x="8" y="20"/>
                      <a:pt x="8" y="20"/>
                    </a:cubicBezTo>
                    <a:cubicBezTo>
                      <a:pt x="8" y="20"/>
                      <a:pt x="9" y="21"/>
                      <a:pt x="9" y="21"/>
                    </a:cubicBezTo>
                    <a:lnTo>
                      <a:pt x="1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1"/>
              <p:cNvSpPr/>
              <p:nvPr/>
            </p:nvSpPr>
            <p:spPr bwMode="auto">
              <a:xfrm>
                <a:off x="1465263" y="376238"/>
                <a:ext cx="60325" cy="73025"/>
              </a:xfrm>
              <a:custGeom>
                <a:avLst/>
                <a:gdLst>
                  <a:gd name="T0" fmla="*/ 18 w 18"/>
                  <a:gd name="T1" fmla="*/ 9 h 22"/>
                  <a:gd name="T2" fmla="*/ 18 w 18"/>
                  <a:gd name="T3" fmla="*/ 9 h 22"/>
                  <a:gd name="T4" fmla="*/ 16 w 18"/>
                  <a:gd name="T5" fmla="*/ 10 h 22"/>
                  <a:gd name="T6" fmla="*/ 13 w 18"/>
                  <a:gd name="T7" fmla="*/ 12 h 22"/>
                  <a:gd name="T8" fmla="*/ 0 w 18"/>
                  <a:gd name="T9" fmla="*/ 22 h 22"/>
                  <a:gd name="T10" fmla="*/ 0 w 18"/>
                  <a:gd name="T11" fmla="*/ 22 h 22"/>
                  <a:gd name="T12" fmla="*/ 1 w 18"/>
                  <a:gd name="T13" fmla="*/ 5 h 22"/>
                  <a:gd name="T14" fmla="*/ 1 w 18"/>
                  <a:gd name="T15" fmla="*/ 2 h 22"/>
                  <a:gd name="T16" fmla="*/ 0 w 18"/>
                  <a:gd name="T17" fmla="*/ 0 h 22"/>
                  <a:gd name="T18" fmla="*/ 0 w 18"/>
                  <a:gd name="T19" fmla="*/ 0 h 22"/>
                  <a:gd name="T20" fmla="*/ 8 w 18"/>
                  <a:gd name="T21" fmla="*/ 4 h 22"/>
                  <a:gd name="T22" fmla="*/ 8 w 18"/>
                  <a:gd name="T23" fmla="*/ 5 h 22"/>
                  <a:gd name="T24" fmla="*/ 8 w 18"/>
                  <a:gd name="T25" fmla="*/ 4 h 22"/>
                  <a:gd name="T26" fmla="*/ 6 w 18"/>
                  <a:gd name="T27" fmla="*/ 4 h 22"/>
                  <a:gd name="T28" fmla="*/ 5 w 18"/>
                  <a:gd name="T29" fmla="*/ 4 h 22"/>
                  <a:gd name="T30" fmla="*/ 5 w 18"/>
                  <a:gd name="T31" fmla="*/ 5 h 22"/>
                  <a:gd name="T32" fmla="*/ 5 w 18"/>
                  <a:gd name="T33" fmla="*/ 7 h 22"/>
                  <a:gd name="T34" fmla="*/ 5 w 18"/>
                  <a:gd name="T35" fmla="*/ 17 h 22"/>
                  <a:gd name="T36" fmla="*/ 12 w 18"/>
                  <a:gd name="T37" fmla="*/ 11 h 22"/>
                  <a:gd name="T38" fmla="*/ 13 w 18"/>
                  <a:gd name="T39" fmla="*/ 10 h 22"/>
                  <a:gd name="T40" fmla="*/ 14 w 18"/>
                  <a:gd name="T41" fmla="*/ 9 h 22"/>
                  <a:gd name="T42" fmla="*/ 14 w 18"/>
                  <a:gd name="T43" fmla="*/ 8 h 22"/>
                  <a:gd name="T44" fmla="*/ 14 w 18"/>
                  <a:gd name="T45" fmla="*/ 8 h 22"/>
                  <a:gd name="T46" fmla="*/ 12 w 18"/>
                  <a:gd name="T47" fmla="*/ 7 h 22"/>
                  <a:gd name="T48" fmla="*/ 13 w 18"/>
                  <a:gd name="T49" fmla="*/ 6 h 22"/>
                  <a:gd name="T50" fmla="*/ 18 w 18"/>
                  <a:gd name="T5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2">
                    <a:moveTo>
                      <a:pt x="18" y="9"/>
                    </a:moveTo>
                    <a:cubicBezTo>
                      <a:pt x="18" y="9"/>
                      <a:pt x="18" y="9"/>
                      <a:pt x="18" y="9"/>
                    </a:cubicBezTo>
                    <a:cubicBezTo>
                      <a:pt x="17" y="9"/>
                      <a:pt x="17" y="9"/>
                      <a:pt x="16" y="10"/>
                    </a:cubicBezTo>
                    <a:cubicBezTo>
                      <a:pt x="15" y="10"/>
                      <a:pt x="14" y="11"/>
                      <a:pt x="13" y="12"/>
                    </a:cubicBezTo>
                    <a:cubicBezTo>
                      <a:pt x="0" y="22"/>
                      <a:pt x="0" y="22"/>
                      <a:pt x="0" y="22"/>
                    </a:cubicBezTo>
                    <a:cubicBezTo>
                      <a:pt x="0" y="22"/>
                      <a:pt x="0" y="22"/>
                      <a:pt x="0" y="22"/>
                    </a:cubicBezTo>
                    <a:cubicBezTo>
                      <a:pt x="1" y="5"/>
                      <a:pt x="1" y="5"/>
                      <a:pt x="1" y="5"/>
                    </a:cubicBezTo>
                    <a:cubicBezTo>
                      <a:pt x="1" y="3"/>
                      <a:pt x="1" y="2"/>
                      <a:pt x="1" y="2"/>
                    </a:cubicBezTo>
                    <a:cubicBezTo>
                      <a:pt x="1" y="1"/>
                      <a:pt x="0" y="1"/>
                      <a:pt x="0" y="0"/>
                    </a:cubicBezTo>
                    <a:cubicBezTo>
                      <a:pt x="0" y="0"/>
                      <a:pt x="0" y="0"/>
                      <a:pt x="0" y="0"/>
                    </a:cubicBezTo>
                    <a:cubicBezTo>
                      <a:pt x="8" y="4"/>
                      <a:pt x="8" y="4"/>
                      <a:pt x="8" y="4"/>
                    </a:cubicBezTo>
                    <a:cubicBezTo>
                      <a:pt x="8" y="5"/>
                      <a:pt x="8" y="5"/>
                      <a:pt x="8" y="5"/>
                    </a:cubicBezTo>
                    <a:cubicBezTo>
                      <a:pt x="8" y="4"/>
                      <a:pt x="8" y="4"/>
                      <a:pt x="8" y="4"/>
                    </a:cubicBezTo>
                    <a:cubicBezTo>
                      <a:pt x="7" y="4"/>
                      <a:pt x="6" y="4"/>
                      <a:pt x="6" y="4"/>
                    </a:cubicBezTo>
                    <a:cubicBezTo>
                      <a:pt x="6" y="4"/>
                      <a:pt x="5" y="4"/>
                      <a:pt x="5" y="4"/>
                    </a:cubicBezTo>
                    <a:cubicBezTo>
                      <a:pt x="5" y="4"/>
                      <a:pt x="5" y="5"/>
                      <a:pt x="5" y="5"/>
                    </a:cubicBezTo>
                    <a:cubicBezTo>
                      <a:pt x="5" y="5"/>
                      <a:pt x="5" y="6"/>
                      <a:pt x="5" y="7"/>
                    </a:cubicBezTo>
                    <a:cubicBezTo>
                      <a:pt x="5" y="17"/>
                      <a:pt x="5" y="17"/>
                      <a:pt x="5" y="17"/>
                    </a:cubicBezTo>
                    <a:cubicBezTo>
                      <a:pt x="12" y="11"/>
                      <a:pt x="12" y="11"/>
                      <a:pt x="12" y="11"/>
                    </a:cubicBezTo>
                    <a:cubicBezTo>
                      <a:pt x="13" y="11"/>
                      <a:pt x="13" y="10"/>
                      <a:pt x="13" y="10"/>
                    </a:cubicBezTo>
                    <a:cubicBezTo>
                      <a:pt x="14" y="10"/>
                      <a:pt x="14" y="9"/>
                      <a:pt x="14" y="9"/>
                    </a:cubicBezTo>
                    <a:cubicBezTo>
                      <a:pt x="14" y="9"/>
                      <a:pt x="14" y="9"/>
                      <a:pt x="14" y="8"/>
                    </a:cubicBezTo>
                    <a:cubicBezTo>
                      <a:pt x="14" y="8"/>
                      <a:pt x="14" y="8"/>
                      <a:pt x="14" y="8"/>
                    </a:cubicBezTo>
                    <a:cubicBezTo>
                      <a:pt x="13" y="7"/>
                      <a:pt x="13" y="7"/>
                      <a:pt x="12" y="7"/>
                    </a:cubicBezTo>
                    <a:cubicBezTo>
                      <a:pt x="13" y="6"/>
                      <a:pt x="13" y="6"/>
                      <a:pt x="13" y="6"/>
                    </a:cubicBezTo>
                    <a:lnTo>
                      <a:pt x="1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2"/>
              <p:cNvSpPr/>
              <p:nvPr/>
            </p:nvSpPr>
            <p:spPr bwMode="auto">
              <a:xfrm>
                <a:off x="1528763" y="434975"/>
                <a:ext cx="82550" cy="87312"/>
              </a:xfrm>
              <a:custGeom>
                <a:avLst/>
                <a:gdLst>
                  <a:gd name="T0" fmla="*/ 17 w 25"/>
                  <a:gd name="T1" fmla="*/ 6 h 26"/>
                  <a:gd name="T2" fmla="*/ 12 w 25"/>
                  <a:gd name="T3" fmla="*/ 12 h 26"/>
                  <a:gd name="T4" fmla="*/ 12 w 25"/>
                  <a:gd name="T5" fmla="*/ 12 h 26"/>
                  <a:gd name="T6" fmla="*/ 15 w 25"/>
                  <a:gd name="T7" fmla="*/ 13 h 26"/>
                  <a:gd name="T8" fmla="*/ 18 w 25"/>
                  <a:gd name="T9" fmla="*/ 11 h 26"/>
                  <a:gd name="T10" fmla="*/ 19 w 25"/>
                  <a:gd name="T11" fmla="*/ 11 h 26"/>
                  <a:gd name="T12" fmla="*/ 12 w 25"/>
                  <a:gd name="T13" fmla="*/ 19 h 26"/>
                  <a:gd name="T14" fmla="*/ 11 w 25"/>
                  <a:gd name="T15" fmla="*/ 18 h 26"/>
                  <a:gd name="T16" fmla="*/ 13 w 25"/>
                  <a:gd name="T17" fmla="*/ 16 h 26"/>
                  <a:gd name="T18" fmla="*/ 13 w 25"/>
                  <a:gd name="T19" fmla="*/ 14 h 26"/>
                  <a:gd name="T20" fmla="*/ 11 w 25"/>
                  <a:gd name="T21" fmla="*/ 12 h 26"/>
                  <a:gd name="T22" fmla="*/ 8 w 25"/>
                  <a:gd name="T23" fmla="*/ 16 h 26"/>
                  <a:gd name="T24" fmla="*/ 7 w 25"/>
                  <a:gd name="T25" fmla="*/ 18 h 26"/>
                  <a:gd name="T26" fmla="*/ 7 w 25"/>
                  <a:gd name="T27" fmla="*/ 19 h 26"/>
                  <a:gd name="T28" fmla="*/ 7 w 25"/>
                  <a:gd name="T29" fmla="*/ 20 h 26"/>
                  <a:gd name="T30" fmla="*/ 8 w 25"/>
                  <a:gd name="T31" fmla="*/ 21 h 26"/>
                  <a:gd name="T32" fmla="*/ 12 w 25"/>
                  <a:gd name="T33" fmla="*/ 22 h 26"/>
                  <a:gd name="T34" fmla="*/ 17 w 25"/>
                  <a:gd name="T35" fmla="*/ 21 h 26"/>
                  <a:gd name="T36" fmla="*/ 17 w 25"/>
                  <a:gd name="T37" fmla="*/ 21 h 26"/>
                  <a:gd name="T38" fmla="*/ 12 w 25"/>
                  <a:gd name="T39" fmla="*/ 26 h 26"/>
                  <a:gd name="T40" fmla="*/ 0 w 25"/>
                  <a:gd name="T41" fmla="*/ 14 h 26"/>
                  <a:gd name="T42" fmla="*/ 0 w 25"/>
                  <a:gd name="T43" fmla="*/ 14 h 26"/>
                  <a:gd name="T44" fmla="*/ 0 w 25"/>
                  <a:gd name="T45" fmla="*/ 15 h 26"/>
                  <a:gd name="T46" fmla="*/ 2 w 25"/>
                  <a:gd name="T47" fmla="*/ 15 h 26"/>
                  <a:gd name="T48" fmla="*/ 3 w 25"/>
                  <a:gd name="T49" fmla="*/ 15 h 26"/>
                  <a:gd name="T50" fmla="*/ 4 w 25"/>
                  <a:gd name="T51" fmla="*/ 14 h 26"/>
                  <a:gd name="T52" fmla="*/ 12 w 25"/>
                  <a:gd name="T53" fmla="*/ 4 h 26"/>
                  <a:gd name="T54" fmla="*/ 13 w 25"/>
                  <a:gd name="T55" fmla="*/ 3 h 26"/>
                  <a:gd name="T56" fmla="*/ 13 w 25"/>
                  <a:gd name="T57" fmla="*/ 2 h 26"/>
                  <a:gd name="T58" fmla="*/ 13 w 25"/>
                  <a:gd name="T59" fmla="*/ 1 h 26"/>
                  <a:gd name="T60" fmla="*/ 12 w 25"/>
                  <a:gd name="T61" fmla="*/ 0 h 26"/>
                  <a:gd name="T62" fmla="*/ 12 w 25"/>
                  <a:gd name="T63" fmla="*/ 0 h 26"/>
                  <a:gd name="T64" fmla="*/ 25 w 25"/>
                  <a:gd name="T65" fmla="*/ 11 h 26"/>
                  <a:gd name="T66" fmla="*/ 21 w 25"/>
                  <a:gd name="T67" fmla="*/ 15 h 26"/>
                  <a:gd name="T68" fmla="*/ 20 w 25"/>
                  <a:gd name="T69" fmla="*/ 14 h 26"/>
                  <a:gd name="T70" fmla="*/ 22 w 25"/>
                  <a:gd name="T71" fmla="*/ 11 h 26"/>
                  <a:gd name="T72" fmla="*/ 21 w 25"/>
                  <a:gd name="T73" fmla="*/ 9 h 26"/>
                  <a:gd name="T74" fmla="*/ 19 w 25"/>
                  <a:gd name="T75" fmla="*/ 7 h 26"/>
                  <a:gd name="T76" fmla="*/ 17 w 25"/>
                  <a:gd name="T7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26">
                    <a:moveTo>
                      <a:pt x="17" y="6"/>
                    </a:moveTo>
                    <a:cubicBezTo>
                      <a:pt x="12" y="12"/>
                      <a:pt x="12" y="12"/>
                      <a:pt x="12" y="12"/>
                    </a:cubicBezTo>
                    <a:cubicBezTo>
                      <a:pt x="12" y="12"/>
                      <a:pt x="12" y="12"/>
                      <a:pt x="12" y="12"/>
                    </a:cubicBezTo>
                    <a:cubicBezTo>
                      <a:pt x="13" y="13"/>
                      <a:pt x="14" y="13"/>
                      <a:pt x="15" y="13"/>
                    </a:cubicBezTo>
                    <a:cubicBezTo>
                      <a:pt x="16" y="12"/>
                      <a:pt x="17" y="12"/>
                      <a:pt x="18" y="11"/>
                    </a:cubicBezTo>
                    <a:cubicBezTo>
                      <a:pt x="19" y="11"/>
                      <a:pt x="19" y="11"/>
                      <a:pt x="19" y="11"/>
                    </a:cubicBezTo>
                    <a:cubicBezTo>
                      <a:pt x="12" y="19"/>
                      <a:pt x="12" y="19"/>
                      <a:pt x="12" y="19"/>
                    </a:cubicBezTo>
                    <a:cubicBezTo>
                      <a:pt x="11" y="18"/>
                      <a:pt x="11" y="18"/>
                      <a:pt x="11" y="18"/>
                    </a:cubicBezTo>
                    <a:cubicBezTo>
                      <a:pt x="12" y="18"/>
                      <a:pt x="13" y="17"/>
                      <a:pt x="13" y="16"/>
                    </a:cubicBezTo>
                    <a:cubicBezTo>
                      <a:pt x="13" y="15"/>
                      <a:pt x="13" y="14"/>
                      <a:pt x="13" y="14"/>
                    </a:cubicBezTo>
                    <a:cubicBezTo>
                      <a:pt x="12" y="13"/>
                      <a:pt x="12" y="13"/>
                      <a:pt x="11" y="12"/>
                    </a:cubicBezTo>
                    <a:cubicBezTo>
                      <a:pt x="8" y="16"/>
                      <a:pt x="8" y="16"/>
                      <a:pt x="8" y="16"/>
                    </a:cubicBezTo>
                    <a:cubicBezTo>
                      <a:pt x="7" y="17"/>
                      <a:pt x="7" y="18"/>
                      <a:pt x="7" y="18"/>
                    </a:cubicBezTo>
                    <a:cubicBezTo>
                      <a:pt x="6" y="18"/>
                      <a:pt x="6" y="19"/>
                      <a:pt x="7" y="19"/>
                    </a:cubicBezTo>
                    <a:cubicBezTo>
                      <a:pt x="7" y="19"/>
                      <a:pt x="7" y="19"/>
                      <a:pt x="7" y="20"/>
                    </a:cubicBezTo>
                    <a:cubicBezTo>
                      <a:pt x="8" y="21"/>
                      <a:pt x="8" y="21"/>
                      <a:pt x="8" y="21"/>
                    </a:cubicBezTo>
                    <a:cubicBezTo>
                      <a:pt x="10" y="22"/>
                      <a:pt x="11" y="22"/>
                      <a:pt x="12" y="22"/>
                    </a:cubicBezTo>
                    <a:cubicBezTo>
                      <a:pt x="14" y="23"/>
                      <a:pt x="15" y="22"/>
                      <a:pt x="17" y="21"/>
                    </a:cubicBezTo>
                    <a:cubicBezTo>
                      <a:pt x="17" y="21"/>
                      <a:pt x="17" y="21"/>
                      <a:pt x="17" y="21"/>
                    </a:cubicBezTo>
                    <a:cubicBezTo>
                      <a:pt x="12" y="26"/>
                      <a:pt x="12" y="26"/>
                      <a:pt x="12" y="26"/>
                    </a:cubicBezTo>
                    <a:cubicBezTo>
                      <a:pt x="0" y="14"/>
                      <a:pt x="0" y="14"/>
                      <a:pt x="0" y="14"/>
                    </a:cubicBezTo>
                    <a:cubicBezTo>
                      <a:pt x="0" y="14"/>
                      <a:pt x="0" y="14"/>
                      <a:pt x="0" y="14"/>
                    </a:cubicBezTo>
                    <a:cubicBezTo>
                      <a:pt x="0" y="15"/>
                      <a:pt x="0" y="15"/>
                      <a:pt x="0" y="15"/>
                    </a:cubicBezTo>
                    <a:cubicBezTo>
                      <a:pt x="1" y="15"/>
                      <a:pt x="1" y="15"/>
                      <a:pt x="2" y="15"/>
                    </a:cubicBezTo>
                    <a:cubicBezTo>
                      <a:pt x="2" y="15"/>
                      <a:pt x="2" y="15"/>
                      <a:pt x="3" y="15"/>
                    </a:cubicBezTo>
                    <a:cubicBezTo>
                      <a:pt x="3" y="15"/>
                      <a:pt x="3" y="15"/>
                      <a:pt x="4" y="14"/>
                    </a:cubicBezTo>
                    <a:cubicBezTo>
                      <a:pt x="12" y="4"/>
                      <a:pt x="12" y="4"/>
                      <a:pt x="12" y="4"/>
                    </a:cubicBezTo>
                    <a:cubicBezTo>
                      <a:pt x="13" y="3"/>
                      <a:pt x="13" y="3"/>
                      <a:pt x="13" y="3"/>
                    </a:cubicBezTo>
                    <a:cubicBezTo>
                      <a:pt x="13" y="3"/>
                      <a:pt x="13" y="2"/>
                      <a:pt x="13" y="2"/>
                    </a:cubicBezTo>
                    <a:cubicBezTo>
                      <a:pt x="13" y="2"/>
                      <a:pt x="13" y="1"/>
                      <a:pt x="13" y="1"/>
                    </a:cubicBezTo>
                    <a:cubicBezTo>
                      <a:pt x="12" y="0"/>
                      <a:pt x="12" y="0"/>
                      <a:pt x="12" y="0"/>
                    </a:cubicBezTo>
                    <a:cubicBezTo>
                      <a:pt x="12" y="0"/>
                      <a:pt x="12" y="0"/>
                      <a:pt x="12" y="0"/>
                    </a:cubicBezTo>
                    <a:cubicBezTo>
                      <a:pt x="25" y="11"/>
                      <a:pt x="25" y="11"/>
                      <a:pt x="25" y="11"/>
                    </a:cubicBezTo>
                    <a:cubicBezTo>
                      <a:pt x="21" y="15"/>
                      <a:pt x="21" y="15"/>
                      <a:pt x="21" y="15"/>
                    </a:cubicBezTo>
                    <a:cubicBezTo>
                      <a:pt x="20" y="14"/>
                      <a:pt x="20" y="14"/>
                      <a:pt x="20" y="14"/>
                    </a:cubicBezTo>
                    <a:cubicBezTo>
                      <a:pt x="21" y="13"/>
                      <a:pt x="22" y="12"/>
                      <a:pt x="22" y="11"/>
                    </a:cubicBezTo>
                    <a:cubicBezTo>
                      <a:pt x="22" y="11"/>
                      <a:pt x="21" y="10"/>
                      <a:pt x="21" y="9"/>
                    </a:cubicBezTo>
                    <a:cubicBezTo>
                      <a:pt x="21" y="9"/>
                      <a:pt x="20" y="8"/>
                      <a:pt x="19" y="7"/>
                    </a:cubicBezTo>
                    <a:lnTo>
                      <a:pt x="1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3"/>
              <p:cNvSpPr>
                <a:spLocks noEditPoints="1"/>
              </p:cNvSpPr>
              <p:nvPr/>
            </p:nvSpPr>
            <p:spPr bwMode="auto">
              <a:xfrm>
                <a:off x="1597025" y="515938"/>
                <a:ext cx="79375" cy="92075"/>
              </a:xfrm>
              <a:custGeom>
                <a:avLst/>
                <a:gdLst>
                  <a:gd name="T0" fmla="*/ 11 w 24"/>
                  <a:gd name="T1" fmla="*/ 12 h 28"/>
                  <a:gd name="T2" fmla="*/ 7 w 24"/>
                  <a:gd name="T3" fmla="*/ 15 h 28"/>
                  <a:gd name="T4" fmla="*/ 5 w 24"/>
                  <a:gd name="T5" fmla="*/ 16 h 28"/>
                  <a:gd name="T6" fmla="*/ 5 w 24"/>
                  <a:gd name="T7" fmla="*/ 17 h 28"/>
                  <a:gd name="T8" fmla="*/ 6 w 24"/>
                  <a:gd name="T9" fmla="*/ 19 h 28"/>
                  <a:gd name="T10" fmla="*/ 5 w 24"/>
                  <a:gd name="T11" fmla="*/ 19 h 28"/>
                  <a:gd name="T12" fmla="*/ 0 w 24"/>
                  <a:gd name="T13" fmla="*/ 11 h 28"/>
                  <a:gd name="T14" fmla="*/ 0 w 24"/>
                  <a:gd name="T15" fmla="*/ 10 h 28"/>
                  <a:gd name="T16" fmla="*/ 2 w 24"/>
                  <a:gd name="T17" fmla="*/ 12 h 28"/>
                  <a:gd name="T18" fmla="*/ 2 w 24"/>
                  <a:gd name="T19" fmla="*/ 12 h 28"/>
                  <a:gd name="T20" fmla="*/ 4 w 24"/>
                  <a:gd name="T21" fmla="*/ 11 h 28"/>
                  <a:gd name="T22" fmla="*/ 15 w 24"/>
                  <a:gd name="T23" fmla="*/ 4 h 28"/>
                  <a:gd name="T24" fmla="*/ 16 w 24"/>
                  <a:gd name="T25" fmla="*/ 3 h 28"/>
                  <a:gd name="T26" fmla="*/ 16 w 24"/>
                  <a:gd name="T27" fmla="*/ 2 h 28"/>
                  <a:gd name="T28" fmla="*/ 16 w 24"/>
                  <a:gd name="T29" fmla="*/ 0 h 28"/>
                  <a:gd name="T30" fmla="*/ 16 w 24"/>
                  <a:gd name="T31" fmla="*/ 0 h 28"/>
                  <a:gd name="T32" fmla="*/ 21 w 24"/>
                  <a:gd name="T33" fmla="*/ 7 h 28"/>
                  <a:gd name="T34" fmla="*/ 23 w 24"/>
                  <a:gd name="T35" fmla="*/ 12 h 28"/>
                  <a:gd name="T36" fmla="*/ 23 w 24"/>
                  <a:gd name="T37" fmla="*/ 15 h 28"/>
                  <a:gd name="T38" fmla="*/ 22 w 24"/>
                  <a:gd name="T39" fmla="*/ 18 h 28"/>
                  <a:gd name="T40" fmla="*/ 18 w 24"/>
                  <a:gd name="T41" fmla="*/ 18 h 28"/>
                  <a:gd name="T42" fmla="*/ 15 w 24"/>
                  <a:gd name="T43" fmla="*/ 17 h 28"/>
                  <a:gd name="T44" fmla="*/ 12 w 24"/>
                  <a:gd name="T45" fmla="*/ 24 h 28"/>
                  <a:gd name="T46" fmla="*/ 12 w 24"/>
                  <a:gd name="T47" fmla="*/ 26 h 28"/>
                  <a:gd name="T48" fmla="*/ 12 w 24"/>
                  <a:gd name="T49" fmla="*/ 28 h 28"/>
                  <a:gd name="T50" fmla="*/ 12 w 24"/>
                  <a:gd name="T51" fmla="*/ 28 h 28"/>
                  <a:gd name="T52" fmla="*/ 8 w 24"/>
                  <a:gd name="T53" fmla="*/ 23 h 28"/>
                  <a:gd name="T54" fmla="*/ 12 w 24"/>
                  <a:gd name="T55" fmla="*/ 13 h 28"/>
                  <a:gd name="T56" fmla="*/ 11 w 24"/>
                  <a:gd name="T57" fmla="*/ 12 h 28"/>
                  <a:gd name="T58" fmla="*/ 19 w 24"/>
                  <a:gd name="T59" fmla="*/ 6 h 28"/>
                  <a:gd name="T60" fmla="*/ 12 w 24"/>
                  <a:gd name="T61" fmla="*/ 11 h 28"/>
                  <a:gd name="T62" fmla="*/ 13 w 24"/>
                  <a:gd name="T63" fmla="*/ 12 h 28"/>
                  <a:gd name="T64" fmla="*/ 15 w 24"/>
                  <a:gd name="T65" fmla="*/ 14 h 28"/>
                  <a:gd name="T66" fmla="*/ 16 w 24"/>
                  <a:gd name="T67" fmla="*/ 15 h 28"/>
                  <a:gd name="T68" fmla="*/ 19 w 24"/>
                  <a:gd name="T69" fmla="*/ 14 h 28"/>
                  <a:gd name="T70" fmla="*/ 21 w 24"/>
                  <a:gd name="T71" fmla="*/ 11 h 28"/>
                  <a:gd name="T72" fmla="*/ 20 w 24"/>
                  <a:gd name="T73" fmla="*/ 8 h 28"/>
                  <a:gd name="T74" fmla="*/ 19 w 24"/>
                  <a:gd name="T75"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8">
                    <a:moveTo>
                      <a:pt x="11" y="12"/>
                    </a:moveTo>
                    <a:cubicBezTo>
                      <a:pt x="7" y="15"/>
                      <a:pt x="7" y="15"/>
                      <a:pt x="7" y="15"/>
                    </a:cubicBezTo>
                    <a:cubicBezTo>
                      <a:pt x="6" y="15"/>
                      <a:pt x="5" y="16"/>
                      <a:pt x="5" y="16"/>
                    </a:cubicBezTo>
                    <a:cubicBezTo>
                      <a:pt x="5" y="16"/>
                      <a:pt x="5" y="17"/>
                      <a:pt x="5" y="17"/>
                    </a:cubicBezTo>
                    <a:cubicBezTo>
                      <a:pt x="5" y="17"/>
                      <a:pt x="5" y="18"/>
                      <a:pt x="6" y="19"/>
                    </a:cubicBezTo>
                    <a:cubicBezTo>
                      <a:pt x="5" y="19"/>
                      <a:pt x="5" y="19"/>
                      <a:pt x="5" y="19"/>
                    </a:cubicBezTo>
                    <a:cubicBezTo>
                      <a:pt x="0" y="11"/>
                      <a:pt x="0" y="11"/>
                      <a:pt x="0" y="11"/>
                    </a:cubicBezTo>
                    <a:cubicBezTo>
                      <a:pt x="0" y="10"/>
                      <a:pt x="0" y="10"/>
                      <a:pt x="0" y="10"/>
                    </a:cubicBezTo>
                    <a:cubicBezTo>
                      <a:pt x="1" y="11"/>
                      <a:pt x="1" y="12"/>
                      <a:pt x="2" y="12"/>
                    </a:cubicBezTo>
                    <a:cubicBezTo>
                      <a:pt x="2" y="12"/>
                      <a:pt x="2" y="12"/>
                      <a:pt x="2" y="12"/>
                    </a:cubicBezTo>
                    <a:cubicBezTo>
                      <a:pt x="3" y="12"/>
                      <a:pt x="3" y="12"/>
                      <a:pt x="4" y="11"/>
                    </a:cubicBezTo>
                    <a:cubicBezTo>
                      <a:pt x="15" y="4"/>
                      <a:pt x="15" y="4"/>
                      <a:pt x="15" y="4"/>
                    </a:cubicBezTo>
                    <a:cubicBezTo>
                      <a:pt x="15" y="3"/>
                      <a:pt x="16" y="3"/>
                      <a:pt x="16" y="3"/>
                    </a:cubicBezTo>
                    <a:cubicBezTo>
                      <a:pt x="16" y="2"/>
                      <a:pt x="16" y="2"/>
                      <a:pt x="16" y="2"/>
                    </a:cubicBezTo>
                    <a:cubicBezTo>
                      <a:pt x="16" y="1"/>
                      <a:pt x="16" y="1"/>
                      <a:pt x="16" y="0"/>
                    </a:cubicBezTo>
                    <a:cubicBezTo>
                      <a:pt x="16" y="0"/>
                      <a:pt x="16" y="0"/>
                      <a:pt x="16" y="0"/>
                    </a:cubicBezTo>
                    <a:cubicBezTo>
                      <a:pt x="21" y="7"/>
                      <a:pt x="21" y="7"/>
                      <a:pt x="21" y="7"/>
                    </a:cubicBezTo>
                    <a:cubicBezTo>
                      <a:pt x="22" y="9"/>
                      <a:pt x="23" y="11"/>
                      <a:pt x="23" y="12"/>
                    </a:cubicBezTo>
                    <a:cubicBezTo>
                      <a:pt x="24" y="13"/>
                      <a:pt x="24" y="14"/>
                      <a:pt x="23" y="15"/>
                    </a:cubicBezTo>
                    <a:cubicBezTo>
                      <a:pt x="23" y="16"/>
                      <a:pt x="22" y="17"/>
                      <a:pt x="22" y="18"/>
                    </a:cubicBezTo>
                    <a:cubicBezTo>
                      <a:pt x="20" y="18"/>
                      <a:pt x="19" y="19"/>
                      <a:pt x="18" y="18"/>
                    </a:cubicBezTo>
                    <a:cubicBezTo>
                      <a:pt x="17" y="18"/>
                      <a:pt x="16" y="18"/>
                      <a:pt x="15" y="17"/>
                    </a:cubicBezTo>
                    <a:cubicBezTo>
                      <a:pt x="12" y="24"/>
                      <a:pt x="12" y="24"/>
                      <a:pt x="12" y="24"/>
                    </a:cubicBezTo>
                    <a:cubicBezTo>
                      <a:pt x="12" y="25"/>
                      <a:pt x="12" y="26"/>
                      <a:pt x="12" y="26"/>
                    </a:cubicBezTo>
                    <a:cubicBezTo>
                      <a:pt x="12" y="27"/>
                      <a:pt x="12" y="27"/>
                      <a:pt x="12" y="28"/>
                    </a:cubicBezTo>
                    <a:cubicBezTo>
                      <a:pt x="12" y="28"/>
                      <a:pt x="12" y="28"/>
                      <a:pt x="12" y="28"/>
                    </a:cubicBezTo>
                    <a:cubicBezTo>
                      <a:pt x="8" y="23"/>
                      <a:pt x="8" y="23"/>
                      <a:pt x="8" y="23"/>
                    </a:cubicBezTo>
                    <a:cubicBezTo>
                      <a:pt x="12" y="13"/>
                      <a:pt x="12" y="13"/>
                      <a:pt x="12" y="13"/>
                    </a:cubicBezTo>
                    <a:lnTo>
                      <a:pt x="11" y="12"/>
                    </a:lnTo>
                    <a:close/>
                    <a:moveTo>
                      <a:pt x="19" y="6"/>
                    </a:moveTo>
                    <a:cubicBezTo>
                      <a:pt x="12" y="11"/>
                      <a:pt x="12" y="11"/>
                      <a:pt x="12" y="11"/>
                    </a:cubicBezTo>
                    <a:cubicBezTo>
                      <a:pt x="13" y="12"/>
                      <a:pt x="13" y="12"/>
                      <a:pt x="13" y="12"/>
                    </a:cubicBezTo>
                    <a:cubicBezTo>
                      <a:pt x="13" y="13"/>
                      <a:pt x="14" y="14"/>
                      <a:pt x="15" y="14"/>
                    </a:cubicBezTo>
                    <a:cubicBezTo>
                      <a:pt x="15" y="15"/>
                      <a:pt x="16" y="15"/>
                      <a:pt x="16" y="15"/>
                    </a:cubicBezTo>
                    <a:cubicBezTo>
                      <a:pt x="17" y="15"/>
                      <a:pt x="18" y="14"/>
                      <a:pt x="19" y="14"/>
                    </a:cubicBezTo>
                    <a:cubicBezTo>
                      <a:pt x="20" y="13"/>
                      <a:pt x="21" y="12"/>
                      <a:pt x="21" y="11"/>
                    </a:cubicBezTo>
                    <a:cubicBezTo>
                      <a:pt x="21" y="10"/>
                      <a:pt x="21" y="9"/>
                      <a:pt x="20" y="8"/>
                    </a:cubicBezTo>
                    <a:lnTo>
                      <a:pt x="1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4"/>
              <p:cNvSpPr/>
              <p:nvPr/>
            </p:nvSpPr>
            <p:spPr bwMode="auto">
              <a:xfrm>
                <a:off x="1651000" y="625475"/>
                <a:ext cx="76200" cy="55562"/>
              </a:xfrm>
              <a:custGeom>
                <a:avLst/>
                <a:gdLst>
                  <a:gd name="T0" fmla="*/ 23 w 23"/>
                  <a:gd name="T1" fmla="*/ 10 h 17"/>
                  <a:gd name="T2" fmla="*/ 17 w 23"/>
                  <a:gd name="T3" fmla="*/ 12 h 17"/>
                  <a:gd name="T4" fmla="*/ 17 w 23"/>
                  <a:gd name="T5" fmla="*/ 12 h 17"/>
                  <a:gd name="T6" fmla="*/ 20 w 23"/>
                  <a:gd name="T7" fmla="*/ 9 h 17"/>
                  <a:gd name="T8" fmla="*/ 20 w 23"/>
                  <a:gd name="T9" fmla="*/ 5 h 17"/>
                  <a:gd name="T10" fmla="*/ 18 w 23"/>
                  <a:gd name="T11" fmla="*/ 3 h 17"/>
                  <a:gd name="T12" fmla="*/ 16 w 23"/>
                  <a:gd name="T13" fmla="*/ 3 h 17"/>
                  <a:gd name="T14" fmla="*/ 15 w 23"/>
                  <a:gd name="T15" fmla="*/ 3 h 17"/>
                  <a:gd name="T16" fmla="*/ 15 w 23"/>
                  <a:gd name="T17" fmla="*/ 5 h 17"/>
                  <a:gd name="T18" fmla="*/ 14 w 23"/>
                  <a:gd name="T19" fmla="*/ 8 h 17"/>
                  <a:gd name="T20" fmla="*/ 13 w 23"/>
                  <a:gd name="T21" fmla="*/ 14 h 17"/>
                  <a:gd name="T22" fmla="*/ 10 w 23"/>
                  <a:gd name="T23" fmla="*/ 16 h 17"/>
                  <a:gd name="T24" fmla="*/ 5 w 23"/>
                  <a:gd name="T25" fmla="*/ 16 h 17"/>
                  <a:gd name="T26" fmla="*/ 2 w 23"/>
                  <a:gd name="T27" fmla="*/ 12 h 17"/>
                  <a:gd name="T28" fmla="*/ 2 w 23"/>
                  <a:gd name="T29" fmla="*/ 10 h 17"/>
                  <a:gd name="T30" fmla="*/ 2 w 23"/>
                  <a:gd name="T31" fmla="*/ 8 h 17"/>
                  <a:gd name="T32" fmla="*/ 1 w 23"/>
                  <a:gd name="T33" fmla="*/ 7 h 17"/>
                  <a:gd name="T34" fmla="*/ 1 w 23"/>
                  <a:gd name="T35" fmla="*/ 6 h 17"/>
                  <a:gd name="T36" fmla="*/ 0 w 23"/>
                  <a:gd name="T37" fmla="*/ 6 h 17"/>
                  <a:gd name="T38" fmla="*/ 0 w 23"/>
                  <a:gd name="T39" fmla="*/ 5 h 17"/>
                  <a:gd name="T40" fmla="*/ 7 w 23"/>
                  <a:gd name="T41" fmla="*/ 3 h 17"/>
                  <a:gd name="T42" fmla="*/ 7 w 23"/>
                  <a:gd name="T43" fmla="*/ 3 h 17"/>
                  <a:gd name="T44" fmla="*/ 3 w 23"/>
                  <a:gd name="T45" fmla="*/ 7 h 17"/>
                  <a:gd name="T46" fmla="*/ 3 w 23"/>
                  <a:gd name="T47" fmla="*/ 11 h 17"/>
                  <a:gd name="T48" fmla="*/ 5 w 23"/>
                  <a:gd name="T49" fmla="*/ 14 h 17"/>
                  <a:gd name="T50" fmla="*/ 7 w 23"/>
                  <a:gd name="T51" fmla="*/ 14 h 17"/>
                  <a:gd name="T52" fmla="*/ 8 w 23"/>
                  <a:gd name="T53" fmla="*/ 13 h 17"/>
                  <a:gd name="T54" fmla="*/ 9 w 23"/>
                  <a:gd name="T55" fmla="*/ 11 h 17"/>
                  <a:gd name="T56" fmla="*/ 9 w 23"/>
                  <a:gd name="T57" fmla="*/ 8 h 17"/>
                  <a:gd name="T58" fmla="*/ 10 w 23"/>
                  <a:gd name="T59" fmla="*/ 4 h 17"/>
                  <a:gd name="T60" fmla="*/ 11 w 23"/>
                  <a:gd name="T61" fmla="*/ 2 h 17"/>
                  <a:gd name="T62" fmla="*/ 14 w 23"/>
                  <a:gd name="T63" fmla="*/ 0 h 17"/>
                  <a:gd name="T64" fmla="*/ 18 w 23"/>
                  <a:gd name="T65" fmla="*/ 1 h 17"/>
                  <a:gd name="T66" fmla="*/ 21 w 23"/>
                  <a:gd name="T67" fmla="*/ 4 h 17"/>
                  <a:gd name="T68" fmla="*/ 21 w 23"/>
                  <a:gd name="T69" fmla="*/ 6 h 17"/>
                  <a:gd name="T70" fmla="*/ 21 w 23"/>
                  <a:gd name="T71" fmla="*/ 8 h 17"/>
                  <a:gd name="T72" fmla="*/ 21 w 23"/>
                  <a:gd name="T73" fmla="*/ 9 h 17"/>
                  <a:gd name="T74" fmla="*/ 22 w 23"/>
                  <a:gd name="T75" fmla="*/ 10 h 17"/>
                  <a:gd name="T76" fmla="*/ 23 w 23"/>
                  <a:gd name="T7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17">
                    <a:moveTo>
                      <a:pt x="23" y="10"/>
                    </a:moveTo>
                    <a:cubicBezTo>
                      <a:pt x="17" y="12"/>
                      <a:pt x="17" y="12"/>
                      <a:pt x="17" y="12"/>
                    </a:cubicBezTo>
                    <a:cubicBezTo>
                      <a:pt x="17" y="12"/>
                      <a:pt x="17" y="12"/>
                      <a:pt x="17" y="12"/>
                    </a:cubicBezTo>
                    <a:cubicBezTo>
                      <a:pt x="18" y="11"/>
                      <a:pt x="19" y="10"/>
                      <a:pt x="20" y="9"/>
                    </a:cubicBezTo>
                    <a:cubicBezTo>
                      <a:pt x="20" y="7"/>
                      <a:pt x="20" y="6"/>
                      <a:pt x="20" y="5"/>
                    </a:cubicBezTo>
                    <a:cubicBezTo>
                      <a:pt x="20" y="4"/>
                      <a:pt x="19" y="3"/>
                      <a:pt x="18" y="3"/>
                    </a:cubicBezTo>
                    <a:cubicBezTo>
                      <a:pt x="18" y="2"/>
                      <a:pt x="17" y="2"/>
                      <a:pt x="16" y="3"/>
                    </a:cubicBezTo>
                    <a:cubicBezTo>
                      <a:pt x="16" y="3"/>
                      <a:pt x="16" y="3"/>
                      <a:pt x="15" y="3"/>
                    </a:cubicBezTo>
                    <a:cubicBezTo>
                      <a:pt x="15" y="4"/>
                      <a:pt x="15" y="4"/>
                      <a:pt x="15" y="5"/>
                    </a:cubicBezTo>
                    <a:cubicBezTo>
                      <a:pt x="15" y="6"/>
                      <a:pt x="14" y="7"/>
                      <a:pt x="14" y="8"/>
                    </a:cubicBezTo>
                    <a:cubicBezTo>
                      <a:pt x="14" y="11"/>
                      <a:pt x="13" y="13"/>
                      <a:pt x="13" y="14"/>
                    </a:cubicBezTo>
                    <a:cubicBezTo>
                      <a:pt x="12" y="15"/>
                      <a:pt x="11" y="16"/>
                      <a:pt x="10" y="16"/>
                    </a:cubicBezTo>
                    <a:cubicBezTo>
                      <a:pt x="8" y="17"/>
                      <a:pt x="7" y="17"/>
                      <a:pt x="5" y="16"/>
                    </a:cubicBezTo>
                    <a:cubicBezTo>
                      <a:pt x="4" y="15"/>
                      <a:pt x="3" y="14"/>
                      <a:pt x="2" y="12"/>
                    </a:cubicBezTo>
                    <a:cubicBezTo>
                      <a:pt x="2" y="11"/>
                      <a:pt x="2" y="11"/>
                      <a:pt x="2" y="10"/>
                    </a:cubicBezTo>
                    <a:cubicBezTo>
                      <a:pt x="2" y="10"/>
                      <a:pt x="2" y="9"/>
                      <a:pt x="2" y="8"/>
                    </a:cubicBezTo>
                    <a:cubicBezTo>
                      <a:pt x="2" y="7"/>
                      <a:pt x="2" y="7"/>
                      <a:pt x="1" y="7"/>
                    </a:cubicBezTo>
                    <a:cubicBezTo>
                      <a:pt x="1" y="7"/>
                      <a:pt x="1" y="6"/>
                      <a:pt x="1" y="6"/>
                    </a:cubicBezTo>
                    <a:cubicBezTo>
                      <a:pt x="1" y="6"/>
                      <a:pt x="0" y="6"/>
                      <a:pt x="0" y="6"/>
                    </a:cubicBezTo>
                    <a:cubicBezTo>
                      <a:pt x="0" y="5"/>
                      <a:pt x="0" y="5"/>
                      <a:pt x="0" y="5"/>
                    </a:cubicBezTo>
                    <a:cubicBezTo>
                      <a:pt x="7" y="3"/>
                      <a:pt x="7" y="3"/>
                      <a:pt x="7" y="3"/>
                    </a:cubicBezTo>
                    <a:cubicBezTo>
                      <a:pt x="7" y="3"/>
                      <a:pt x="7" y="3"/>
                      <a:pt x="7" y="3"/>
                    </a:cubicBezTo>
                    <a:cubicBezTo>
                      <a:pt x="5" y="4"/>
                      <a:pt x="4" y="6"/>
                      <a:pt x="3" y="7"/>
                    </a:cubicBezTo>
                    <a:cubicBezTo>
                      <a:pt x="3" y="9"/>
                      <a:pt x="2" y="10"/>
                      <a:pt x="3" y="11"/>
                    </a:cubicBezTo>
                    <a:cubicBezTo>
                      <a:pt x="3" y="12"/>
                      <a:pt x="4" y="13"/>
                      <a:pt x="5" y="14"/>
                    </a:cubicBezTo>
                    <a:cubicBezTo>
                      <a:pt x="5" y="14"/>
                      <a:pt x="6" y="14"/>
                      <a:pt x="7" y="14"/>
                    </a:cubicBezTo>
                    <a:cubicBezTo>
                      <a:pt x="7" y="14"/>
                      <a:pt x="8" y="13"/>
                      <a:pt x="8" y="13"/>
                    </a:cubicBezTo>
                    <a:cubicBezTo>
                      <a:pt x="8" y="13"/>
                      <a:pt x="9" y="12"/>
                      <a:pt x="9" y="11"/>
                    </a:cubicBezTo>
                    <a:cubicBezTo>
                      <a:pt x="9" y="11"/>
                      <a:pt x="9" y="10"/>
                      <a:pt x="9" y="8"/>
                    </a:cubicBezTo>
                    <a:cubicBezTo>
                      <a:pt x="10" y="7"/>
                      <a:pt x="10" y="5"/>
                      <a:pt x="10" y="4"/>
                    </a:cubicBezTo>
                    <a:cubicBezTo>
                      <a:pt x="10" y="3"/>
                      <a:pt x="11" y="2"/>
                      <a:pt x="11" y="2"/>
                    </a:cubicBezTo>
                    <a:cubicBezTo>
                      <a:pt x="12" y="1"/>
                      <a:pt x="13" y="1"/>
                      <a:pt x="14" y="0"/>
                    </a:cubicBezTo>
                    <a:cubicBezTo>
                      <a:pt x="15" y="0"/>
                      <a:pt x="16" y="0"/>
                      <a:pt x="18" y="1"/>
                    </a:cubicBezTo>
                    <a:cubicBezTo>
                      <a:pt x="19" y="1"/>
                      <a:pt x="20" y="2"/>
                      <a:pt x="21" y="4"/>
                    </a:cubicBezTo>
                    <a:cubicBezTo>
                      <a:pt x="21" y="5"/>
                      <a:pt x="21" y="5"/>
                      <a:pt x="21" y="6"/>
                    </a:cubicBezTo>
                    <a:cubicBezTo>
                      <a:pt x="21" y="6"/>
                      <a:pt x="21" y="7"/>
                      <a:pt x="21" y="8"/>
                    </a:cubicBezTo>
                    <a:cubicBezTo>
                      <a:pt x="21" y="8"/>
                      <a:pt x="21" y="9"/>
                      <a:pt x="21" y="9"/>
                    </a:cubicBezTo>
                    <a:cubicBezTo>
                      <a:pt x="21" y="9"/>
                      <a:pt x="21" y="9"/>
                      <a:pt x="22" y="10"/>
                    </a:cubicBezTo>
                    <a:cubicBezTo>
                      <a:pt x="22" y="10"/>
                      <a:pt x="22" y="10"/>
                      <a:pt x="2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5"/>
              <p:cNvSpPr/>
              <p:nvPr/>
            </p:nvSpPr>
            <p:spPr bwMode="auto">
              <a:xfrm>
                <a:off x="1673225" y="714375"/>
                <a:ext cx="69850" cy="42862"/>
              </a:xfrm>
              <a:custGeom>
                <a:avLst/>
                <a:gdLst>
                  <a:gd name="T0" fmla="*/ 2 w 21"/>
                  <a:gd name="T1" fmla="*/ 13 h 13"/>
                  <a:gd name="T2" fmla="*/ 2 w 21"/>
                  <a:gd name="T3" fmla="*/ 13 h 13"/>
                  <a:gd name="T4" fmla="*/ 0 w 21"/>
                  <a:gd name="T5" fmla="*/ 3 h 13"/>
                  <a:gd name="T6" fmla="*/ 1 w 21"/>
                  <a:gd name="T7" fmla="*/ 3 h 13"/>
                  <a:gd name="T8" fmla="*/ 1 w 21"/>
                  <a:gd name="T9" fmla="*/ 3 h 13"/>
                  <a:gd name="T10" fmla="*/ 1 w 21"/>
                  <a:gd name="T11" fmla="*/ 5 h 13"/>
                  <a:gd name="T12" fmla="*/ 2 w 21"/>
                  <a:gd name="T13" fmla="*/ 5 h 13"/>
                  <a:gd name="T14" fmla="*/ 4 w 21"/>
                  <a:gd name="T15" fmla="*/ 5 h 13"/>
                  <a:gd name="T16" fmla="*/ 17 w 21"/>
                  <a:gd name="T17" fmla="*/ 3 h 13"/>
                  <a:gd name="T18" fmla="*/ 19 w 21"/>
                  <a:gd name="T19" fmla="*/ 3 h 13"/>
                  <a:gd name="T20" fmla="*/ 19 w 21"/>
                  <a:gd name="T21" fmla="*/ 2 h 13"/>
                  <a:gd name="T22" fmla="*/ 19 w 21"/>
                  <a:gd name="T23" fmla="*/ 1 h 13"/>
                  <a:gd name="T24" fmla="*/ 19 w 21"/>
                  <a:gd name="T25" fmla="*/ 0 h 13"/>
                  <a:gd name="T26" fmla="*/ 20 w 21"/>
                  <a:gd name="T27" fmla="*/ 0 h 13"/>
                  <a:gd name="T28" fmla="*/ 21 w 21"/>
                  <a:gd name="T29" fmla="*/ 10 h 13"/>
                  <a:gd name="T30" fmla="*/ 20 w 21"/>
                  <a:gd name="T31" fmla="*/ 10 h 13"/>
                  <a:gd name="T32" fmla="*/ 20 w 21"/>
                  <a:gd name="T33" fmla="*/ 10 h 13"/>
                  <a:gd name="T34" fmla="*/ 20 w 21"/>
                  <a:gd name="T35" fmla="*/ 8 h 13"/>
                  <a:gd name="T36" fmla="*/ 19 w 21"/>
                  <a:gd name="T37" fmla="*/ 8 h 13"/>
                  <a:gd name="T38" fmla="*/ 17 w 21"/>
                  <a:gd name="T39" fmla="*/ 8 h 13"/>
                  <a:gd name="T40" fmla="*/ 5 w 21"/>
                  <a:gd name="T41" fmla="*/ 10 h 13"/>
                  <a:gd name="T42" fmla="*/ 3 w 21"/>
                  <a:gd name="T43" fmla="*/ 10 h 13"/>
                  <a:gd name="T44" fmla="*/ 2 w 21"/>
                  <a:gd name="T45" fmla="*/ 11 h 13"/>
                  <a:gd name="T46" fmla="*/ 2 w 21"/>
                  <a:gd name="T47" fmla="*/ 12 h 13"/>
                  <a:gd name="T48" fmla="*/ 2 w 21"/>
                  <a:gd name="T4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
                    <a:moveTo>
                      <a:pt x="2" y="13"/>
                    </a:moveTo>
                    <a:cubicBezTo>
                      <a:pt x="2" y="13"/>
                      <a:pt x="2" y="13"/>
                      <a:pt x="2" y="13"/>
                    </a:cubicBezTo>
                    <a:cubicBezTo>
                      <a:pt x="0" y="3"/>
                      <a:pt x="0" y="3"/>
                      <a:pt x="0" y="3"/>
                    </a:cubicBezTo>
                    <a:cubicBezTo>
                      <a:pt x="1" y="3"/>
                      <a:pt x="1" y="3"/>
                      <a:pt x="1" y="3"/>
                    </a:cubicBezTo>
                    <a:cubicBezTo>
                      <a:pt x="1" y="3"/>
                      <a:pt x="1" y="3"/>
                      <a:pt x="1" y="3"/>
                    </a:cubicBezTo>
                    <a:cubicBezTo>
                      <a:pt x="1" y="4"/>
                      <a:pt x="1" y="4"/>
                      <a:pt x="1" y="5"/>
                    </a:cubicBezTo>
                    <a:cubicBezTo>
                      <a:pt x="2" y="5"/>
                      <a:pt x="2" y="5"/>
                      <a:pt x="2" y="5"/>
                    </a:cubicBezTo>
                    <a:cubicBezTo>
                      <a:pt x="2" y="5"/>
                      <a:pt x="3" y="5"/>
                      <a:pt x="4" y="5"/>
                    </a:cubicBezTo>
                    <a:cubicBezTo>
                      <a:pt x="17" y="3"/>
                      <a:pt x="17" y="3"/>
                      <a:pt x="17" y="3"/>
                    </a:cubicBezTo>
                    <a:cubicBezTo>
                      <a:pt x="18" y="3"/>
                      <a:pt x="18" y="3"/>
                      <a:pt x="19" y="3"/>
                    </a:cubicBezTo>
                    <a:cubicBezTo>
                      <a:pt x="19" y="3"/>
                      <a:pt x="19" y="3"/>
                      <a:pt x="19" y="2"/>
                    </a:cubicBezTo>
                    <a:cubicBezTo>
                      <a:pt x="19" y="2"/>
                      <a:pt x="19" y="1"/>
                      <a:pt x="19" y="1"/>
                    </a:cubicBezTo>
                    <a:cubicBezTo>
                      <a:pt x="19" y="0"/>
                      <a:pt x="19" y="0"/>
                      <a:pt x="19" y="0"/>
                    </a:cubicBezTo>
                    <a:cubicBezTo>
                      <a:pt x="20" y="0"/>
                      <a:pt x="20" y="0"/>
                      <a:pt x="20" y="0"/>
                    </a:cubicBezTo>
                    <a:cubicBezTo>
                      <a:pt x="21" y="10"/>
                      <a:pt x="21" y="10"/>
                      <a:pt x="21" y="10"/>
                    </a:cubicBezTo>
                    <a:cubicBezTo>
                      <a:pt x="20" y="10"/>
                      <a:pt x="20" y="10"/>
                      <a:pt x="20" y="10"/>
                    </a:cubicBezTo>
                    <a:cubicBezTo>
                      <a:pt x="20" y="10"/>
                      <a:pt x="20" y="10"/>
                      <a:pt x="20" y="10"/>
                    </a:cubicBezTo>
                    <a:cubicBezTo>
                      <a:pt x="20" y="9"/>
                      <a:pt x="20" y="9"/>
                      <a:pt x="20" y="8"/>
                    </a:cubicBezTo>
                    <a:cubicBezTo>
                      <a:pt x="20" y="8"/>
                      <a:pt x="19" y="8"/>
                      <a:pt x="19" y="8"/>
                    </a:cubicBezTo>
                    <a:cubicBezTo>
                      <a:pt x="19" y="8"/>
                      <a:pt x="18" y="8"/>
                      <a:pt x="17" y="8"/>
                    </a:cubicBezTo>
                    <a:cubicBezTo>
                      <a:pt x="5" y="10"/>
                      <a:pt x="5" y="10"/>
                      <a:pt x="5" y="10"/>
                    </a:cubicBezTo>
                    <a:cubicBezTo>
                      <a:pt x="4" y="10"/>
                      <a:pt x="3" y="10"/>
                      <a:pt x="3" y="10"/>
                    </a:cubicBezTo>
                    <a:cubicBezTo>
                      <a:pt x="3" y="10"/>
                      <a:pt x="2" y="11"/>
                      <a:pt x="2" y="11"/>
                    </a:cubicBezTo>
                    <a:cubicBezTo>
                      <a:pt x="2" y="11"/>
                      <a:pt x="2" y="12"/>
                      <a:pt x="2" y="12"/>
                    </a:cubicBez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6"/>
              <p:cNvSpPr/>
              <p:nvPr/>
            </p:nvSpPr>
            <p:spPr bwMode="auto">
              <a:xfrm>
                <a:off x="1676400" y="801688"/>
                <a:ext cx="69850" cy="58737"/>
              </a:xfrm>
              <a:custGeom>
                <a:avLst/>
                <a:gdLst>
                  <a:gd name="T0" fmla="*/ 19 w 21"/>
                  <a:gd name="T1" fmla="*/ 18 h 18"/>
                  <a:gd name="T2" fmla="*/ 14 w 21"/>
                  <a:gd name="T3" fmla="*/ 17 h 18"/>
                  <a:gd name="T4" fmla="*/ 14 w 21"/>
                  <a:gd name="T5" fmla="*/ 17 h 18"/>
                  <a:gd name="T6" fmla="*/ 17 w 21"/>
                  <a:gd name="T7" fmla="*/ 16 h 18"/>
                  <a:gd name="T8" fmla="*/ 18 w 21"/>
                  <a:gd name="T9" fmla="*/ 15 h 18"/>
                  <a:gd name="T10" fmla="*/ 19 w 21"/>
                  <a:gd name="T11" fmla="*/ 13 h 18"/>
                  <a:gd name="T12" fmla="*/ 19 w 21"/>
                  <a:gd name="T13" fmla="*/ 11 h 18"/>
                  <a:gd name="T14" fmla="*/ 4 w 21"/>
                  <a:gd name="T15" fmla="*/ 10 h 18"/>
                  <a:gd name="T16" fmla="*/ 2 w 21"/>
                  <a:gd name="T17" fmla="*/ 10 h 18"/>
                  <a:gd name="T18" fmla="*/ 1 w 21"/>
                  <a:gd name="T19" fmla="*/ 11 h 18"/>
                  <a:gd name="T20" fmla="*/ 1 w 21"/>
                  <a:gd name="T21" fmla="*/ 12 h 18"/>
                  <a:gd name="T22" fmla="*/ 1 w 21"/>
                  <a:gd name="T23" fmla="*/ 12 h 18"/>
                  <a:gd name="T24" fmla="*/ 0 w 21"/>
                  <a:gd name="T25" fmla="*/ 12 h 18"/>
                  <a:gd name="T26" fmla="*/ 1 w 21"/>
                  <a:gd name="T27" fmla="*/ 2 h 18"/>
                  <a:gd name="T28" fmla="*/ 2 w 21"/>
                  <a:gd name="T29" fmla="*/ 2 h 18"/>
                  <a:gd name="T30" fmla="*/ 2 w 21"/>
                  <a:gd name="T31" fmla="*/ 3 h 18"/>
                  <a:gd name="T32" fmla="*/ 2 w 21"/>
                  <a:gd name="T33" fmla="*/ 4 h 18"/>
                  <a:gd name="T34" fmla="*/ 2 w 21"/>
                  <a:gd name="T35" fmla="*/ 5 h 18"/>
                  <a:gd name="T36" fmla="*/ 4 w 21"/>
                  <a:gd name="T37" fmla="*/ 5 h 18"/>
                  <a:gd name="T38" fmla="*/ 19 w 21"/>
                  <a:gd name="T39" fmla="*/ 7 h 18"/>
                  <a:gd name="T40" fmla="*/ 19 w 21"/>
                  <a:gd name="T41" fmla="*/ 5 h 18"/>
                  <a:gd name="T42" fmla="*/ 19 w 21"/>
                  <a:gd name="T43" fmla="*/ 2 h 18"/>
                  <a:gd name="T44" fmla="*/ 15 w 21"/>
                  <a:gd name="T45" fmla="*/ 0 h 18"/>
                  <a:gd name="T46" fmla="*/ 16 w 21"/>
                  <a:gd name="T47" fmla="*/ 0 h 18"/>
                  <a:gd name="T48" fmla="*/ 21 w 21"/>
                  <a:gd name="T49" fmla="*/ 0 h 18"/>
                  <a:gd name="T50" fmla="*/ 19 w 21"/>
                  <a:gd name="T5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8">
                    <a:moveTo>
                      <a:pt x="19" y="18"/>
                    </a:moveTo>
                    <a:cubicBezTo>
                      <a:pt x="14" y="17"/>
                      <a:pt x="14" y="17"/>
                      <a:pt x="14" y="17"/>
                    </a:cubicBezTo>
                    <a:cubicBezTo>
                      <a:pt x="14" y="17"/>
                      <a:pt x="14" y="17"/>
                      <a:pt x="14" y="17"/>
                    </a:cubicBezTo>
                    <a:cubicBezTo>
                      <a:pt x="15" y="17"/>
                      <a:pt x="16" y="16"/>
                      <a:pt x="17" y="16"/>
                    </a:cubicBezTo>
                    <a:cubicBezTo>
                      <a:pt x="17" y="16"/>
                      <a:pt x="18" y="15"/>
                      <a:pt x="18" y="15"/>
                    </a:cubicBezTo>
                    <a:cubicBezTo>
                      <a:pt x="18" y="14"/>
                      <a:pt x="18" y="14"/>
                      <a:pt x="19" y="13"/>
                    </a:cubicBezTo>
                    <a:cubicBezTo>
                      <a:pt x="19" y="11"/>
                      <a:pt x="19" y="11"/>
                      <a:pt x="19" y="11"/>
                    </a:cubicBezTo>
                    <a:cubicBezTo>
                      <a:pt x="4" y="10"/>
                      <a:pt x="4" y="10"/>
                      <a:pt x="4" y="10"/>
                    </a:cubicBezTo>
                    <a:cubicBezTo>
                      <a:pt x="3" y="10"/>
                      <a:pt x="2" y="10"/>
                      <a:pt x="2" y="10"/>
                    </a:cubicBezTo>
                    <a:cubicBezTo>
                      <a:pt x="2" y="10"/>
                      <a:pt x="1" y="10"/>
                      <a:pt x="1" y="11"/>
                    </a:cubicBezTo>
                    <a:cubicBezTo>
                      <a:pt x="1" y="11"/>
                      <a:pt x="1" y="11"/>
                      <a:pt x="1" y="12"/>
                    </a:cubicBezTo>
                    <a:cubicBezTo>
                      <a:pt x="1" y="12"/>
                      <a:pt x="1" y="12"/>
                      <a:pt x="1" y="12"/>
                    </a:cubicBezTo>
                    <a:cubicBezTo>
                      <a:pt x="0" y="12"/>
                      <a:pt x="0" y="12"/>
                      <a:pt x="0" y="12"/>
                    </a:cubicBezTo>
                    <a:cubicBezTo>
                      <a:pt x="1" y="2"/>
                      <a:pt x="1" y="2"/>
                      <a:pt x="1" y="2"/>
                    </a:cubicBezTo>
                    <a:cubicBezTo>
                      <a:pt x="2" y="2"/>
                      <a:pt x="2" y="2"/>
                      <a:pt x="2" y="2"/>
                    </a:cubicBezTo>
                    <a:cubicBezTo>
                      <a:pt x="2" y="3"/>
                      <a:pt x="2" y="3"/>
                      <a:pt x="2" y="3"/>
                    </a:cubicBezTo>
                    <a:cubicBezTo>
                      <a:pt x="2" y="4"/>
                      <a:pt x="2" y="4"/>
                      <a:pt x="2" y="4"/>
                    </a:cubicBezTo>
                    <a:cubicBezTo>
                      <a:pt x="2" y="5"/>
                      <a:pt x="2" y="5"/>
                      <a:pt x="2" y="5"/>
                    </a:cubicBezTo>
                    <a:cubicBezTo>
                      <a:pt x="3" y="5"/>
                      <a:pt x="3" y="5"/>
                      <a:pt x="4" y="5"/>
                    </a:cubicBezTo>
                    <a:cubicBezTo>
                      <a:pt x="19" y="7"/>
                      <a:pt x="19" y="7"/>
                      <a:pt x="19" y="7"/>
                    </a:cubicBezTo>
                    <a:cubicBezTo>
                      <a:pt x="19" y="5"/>
                      <a:pt x="19" y="5"/>
                      <a:pt x="19" y="5"/>
                    </a:cubicBezTo>
                    <a:cubicBezTo>
                      <a:pt x="19" y="4"/>
                      <a:pt x="19" y="3"/>
                      <a:pt x="19" y="2"/>
                    </a:cubicBezTo>
                    <a:cubicBezTo>
                      <a:pt x="18" y="1"/>
                      <a:pt x="17" y="1"/>
                      <a:pt x="15" y="0"/>
                    </a:cubicBezTo>
                    <a:cubicBezTo>
                      <a:pt x="16" y="0"/>
                      <a:pt x="16" y="0"/>
                      <a:pt x="16" y="0"/>
                    </a:cubicBezTo>
                    <a:cubicBezTo>
                      <a:pt x="21" y="0"/>
                      <a:pt x="21" y="0"/>
                      <a:pt x="21" y="0"/>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7"/>
              <p:cNvSpPr/>
              <p:nvPr/>
            </p:nvSpPr>
            <p:spPr bwMode="auto">
              <a:xfrm>
                <a:off x="1651000" y="908050"/>
                <a:ext cx="79375" cy="69850"/>
              </a:xfrm>
              <a:custGeom>
                <a:avLst/>
                <a:gdLst>
                  <a:gd name="T0" fmla="*/ 17 w 24"/>
                  <a:gd name="T1" fmla="*/ 21 h 21"/>
                  <a:gd name="T2" fmla="*/ 16 w 24"/>
                  <a:gd name="T3" fmla="*/ 21 h 21"/>
                  <a:gd name="T4" fmla="*/ 16 w 24"/>
                  <a:gd name="T5" fmla="*/ 19 h 21"/>
                  <a:gd name="T6" fmla="*/ 14 w 24"/>
                  <a:gd name="T7" fmla="*/ 16 h 21"/>
                  <a:gd name="T8" fmla="*/ 9 w 24"/>
                  <a:gd name="T9" fmla="*/ 10 h 21"/>
                  <a:gd name="T10" fmla="*/ 4 w 24"/>
                  <a:gd name="T11" fmla="*/ 8 h 21"/>
                  <a:gd name="T12" fmla="*/ 3 w 24"/>
                  <a:gd name="T13" fmla="*/ 8 h 21"/>
                  <a:gd name="T14" fmla="*/ 2 w 24"/>
                  <a:gd name="T15" fmla="*/ 8 h 21"/>
                  <a:gd name="T16" fmla="*/ 1 w 24"/>
                  <a:gd name="T17" fmla="*/ 9 h 21"/>
                  <a:gd name="T18" fmla="*/ 1 w 24"/>
                  <a:gd name="T19" fmla="*/ 10 h 21"/>
                  <a:gd name="T20" fmla="*/ 0 w 24"/>
                  <a:gd name="T21" fmla="*/ 10 h 21"/>
                  <a:gd name="T22" fmla="*/ 4 w 24"/>
                  <a:gd name="T23" fmla="*/ 0 h 21"/>
                  <a:gd name="T24" fmla="*/ 5 w 24"/>
                  <a:gd name="T25" fmla="*/ 0 h 21"/>
                  <a:gd name="T26" fmla="*/ 4 w 24"/>
                  <a:gd name="T27" fmla="*/ 1 h 21"/>
                  <a:gd name="T28" fmla="*/ 4 w 24"/>
                  <a:gd name="T29" fmla="*/ 2 h 21"/>
                  <a:gd name="T30" fmla="*/ 4 w 24"/>
                  <a:gd name="T31" fmla="*/ 3 h 21"/>
                  <a:gd name="T32" fmla="*/ 6 w 24"/>
                  <a:gd name="T33" fmla="*/ 4 h 21"/>
                  <a:gd name="T34" fmla="*/ 10 w 24"/>
                  <a:gd name="T35" fmla="*/ 5 h 21"/>
                  <a:gd name="T36" fmla="*/ 19 w 24"/>
                  <a:gd name="T37" fmla="*/ 4 h 21"/>
                  <a:gd name="T38" fmla="*/ 23 w 24"/>
                  <a:gd name="T39" fmla="*/ 3 h 21"/>
                  <a:gd name="T40" fmla="*/ 23 w 24"/>
                  <a:gd name="T41" fmla="*/ 1 h 21"/>
                  <a:gd name="T42" fmla="*/ 24 w 24"/>
                  <a:gd name="T43" fmla="*/ 2 h 21"/>
                  <a:gd name="T44" fmla="*/ 21 w 24"/>
                  <a:gd name="T45" fmla="*/ 10 h 21"/>
                  <a:gd name="T46" fmla="*/ 20 w 24"/>
                  <a:gd name="T47" fmla="*/ 10 h 21"/>
                  <a:gd name="T48" fmla="*/ 20 w 24"/>
                  <a:gd name="T49" fmla="*/ 10 h 21"/>
                  <a:gd name="T50" fmla="*/ 21 w 24"/>
                  <a:gd name="T51" fmla="*/ 9 h 21"/>
                  <a:gd name="T52" fmla="*/ 20 w 24"/>
                  <a:gd name="T53" fmla="*/ 8 h 21"/>
                  <a:gd name="T54" fmla="*/ 17 w 24"/>
                  <a:gd name="T55" fmla="*/ 8 h 21"/>
                  <a:gd name="T56" fmla="*/ 10 w 24"/>
                  <a:gd name="T57" fmla="*/ 9 h 21"/>
                  <a:gd name="T58" fmla="*/ 14 w 24"/>
                  <a:gd name="T59" fmla="*/ 15 h 21"/>
                  <a:gd name="T60" fmla="*/ 17 w 24"/>
                  <a:gd name="T61" fmla="*/ 17 h 21"/>
                  <a:gd name="T62" fmla="*/ 17 w 24"/>
                  <a:gd name="T63" fmla="*/ 17 h 21"/>
                  <a:gd name="T64" fmla="*/ 18 w 24"/>
                  <a:gd name="T65" fmla="*/ 15 h 21"/>
                  <a:gd name="T66" fmla="*/ 19 w 24"/>
                  <a:gd name="T67" fmla="*/ 15 h 21"/>
                  <a:gd name="T68" fmla="*/ 17 w 24"/>
                  <a:gd name="T6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1">
                    <a:moveTo>
                      <a:pt x="17" y="21"/>
                    </a:moveTo>
                    <a:cubicBezTo>
                      <a:pt x="16" y="21"/>
                      <a:pt x="16" y="21"/>
                      <a:pt x="16" y="21"/>
                    </a:cubicBezTo>
                    <a:cubicBezTo>
                      <a:pt x="17" y="20"/>
                      <a:pt x="17" y="20"/>
                      <a:pt x="16" y="19"/>
                    </a:cubicBezTo>
                    <a:cubicBezTo>
                      <a:pt x="16" y="19"/>
                      <a:pt x="15" y="18"/>
                      <a:pt x="14" y="16"/>
                    </a:cubicBezTo>
                    <a:cubicBezTo>
                      <a:pt x="9" y="10"/>
                      <a:pt x="9" y="10"/>
                      <a:pt x="9" y="10"/>
                    </a:cubicBezTo>
                    <a:cubicBezTo>
                      <a:pt x="4" y="8"/>
                      <a:pt x="4" y="8"/>
                      <a:pt x="4" y="8"/>
                    </a:cubicBezTo>
                    <a:cubicBezTo>
                      <a:pt x="4" y="8"/>
                      <a:pt x="3" y="7"/>
                      <a:pt x="3" y="8"/>
                    </a:cubicBezTo>
                    <a:cubicBezTo>
                      <a:pt x="2" y="8"/>
                      <a:pt x="2" y="8"/>
                      <a:pt x="2" y="8"/>
                    </a:cubicBezTo>
                    <a:cubicBezTo>
                      <a:pt x="2" y="8"/>
                      <a:pt x="1" y="8"/>
                      <a:pt x="1" y="9"/>
                    </a:cubicBezTo>
                    <a:cubicBezTo>
                      <a:pt x="1" y="10"/>
                      <a:pt x="1" y="10"/>
                      <a:pt x="1" y="10"/>
                    </a:cubicBezTo>
                    <a:cubicBezTo>
                      <a:pt x="0" y="10"/>
                      <a:pt x="0" y="10"/>
                      <a:pt x="0" y="10"/>
                    </a:cubicBezTo>
                    <a:cubicBezTo>
                      <a:pt x="4" y="0"/>
                      <a:pt x="4" y="0"/>
                      <a:pt x="4" y="0"/>
                    </a:cubicBezTo>
                    <a:cubicBezTo>
                      <a:pt x="5" y="0"/>
                      <a:pt x="5" y="0"/>
                      <a:pt x="5" y="0"/>
                    </a:cubicBezTo>
                    <a:cubicBezTo>
                      <a:pt x="4" y="1"/>
                      <a:pt x="4" y="1"/>
                      <a:pt x="4" y="1"/>
                    </a:cubicBezTo>
                    <a:cubicBezTo>
                      <a:pt x="4" y="1"/>
                      <a:pt x="4" y="2"/>
                      <a:pt x="4" y="2"/>
                    </a:cubicBezTo>
                    <a:cubicBezTo>
                      <a:pt x="4" y="2"/>
                      <a:pt x="4" y="3"/>
                      <a:pt x="4" y="3"/>
                    </a:cubicBezTo>
                    <a:cubicBezTo>
                      <a:pt x="5" y="3"/>
                      <a:pt x="5" y="3"/>
                      <a:pt x="6" y="4"/>
                    </a:cubicBezTo>
                    <a:cubicBezTo>
                      <a:pt x="10" y="5"/>
                      <a:pt x="10" y="5"/>
                      <a:pt x="10" y="5"/>
                    </a:cubicBezTo>
                    <a:cubicBezTo>
                      <a:pt x="19" y="4"/>
                      <a:pt x="19" y="4"/>
                      <a:pt x="19" y="4"/>
                    </a:cubicBezTo>
                    <a:cubicBezTo>
                      <a:pt x="21" y="3"/>
                      <a:pt x="22" y="3"/>
                      <a:pt x="23" y="3"/>
                    </a:cubicBezTo>
                    <a:cubicBezTo>
                      <a:pt x="23" y="2"/>
                      <a:pt x="23" y="2"/>
                      <a:pt x="23" y="1"/>
                    </a:cubicBezTo>
                    <a:cubicBezTo>
                      <a:pt x="24" y="2"/>
                      <a:pt x="24" y="2"/>
                      <a:pt x="24" y="2"/>
                    </a:cubicBezTo>
                    <a:cubicBezTo>
                      <a:pt x="21" y="10"/>
                      <a:pt x="21" y="10"/>
                      <a:pt x="21" y="10"/>
                    </a:cubicBezTo>
                    <a:cubicBezTo>
                      <a:pt x="20" y="10"/>
                      <a:pt x="20" y="10"/>
                      <a:pt x="20" y="10"/>
                    </a:cubicBezTo>
                    <a:cubicBezTo>
                      <a:pt x="20" y="10"/>
                      <a:pt x="20" y="10"/>
                      <a:pt x="20" y="10"/>
                    </a:cubicBezTo>
                    <a:cubicBezTo>
                      <a:pt x="21" y="9"/>
                      <a:pt x="21" y="9"/>
                      <a:pt x="21" y="9"/>
                    </a:cubicBezTo>
                    <a:cubicBezTo>
                      <a:pt x="20" y="8"/>
                      <a:pt x="20" y="8"/>
                      <a:pt x="20" y="8"/>
                    </a:cubicBezTo>
                    <a:cubicBezTo>
                      <a:pt x="20" y="8"/>
                      <a:pt x="19" y="8"/>
                      <a:pt x="17" y="8"/>
                    </a:cubicBezTo>
                    <a:cubicBezTo>
                      <a:pt x="10" y="9"/>
                      <a:pt x="10" y="9"/>
                      <a:pt x="10" y="9"/>
                    </a:cubicBezTo>
                    <a:cubicBezTo>
                      <a:pt x="14" y="15"/>
                      <a:pt x="14" y="15"/>
                      <a:pt x="14" y="15"/>
                    </a:cubicBezTo>
                    <a:cubicBezTo>
                      <a:pt x="15" y="16"/>
                      <a:pt x="16" y="17"/>
                      <a:pt x="17" y="17"/>
                    </a:cubicBezTo>
                    <a:cubicBezTo>
                      <a:pt x="17" y="17"/>
                      <a:pt x="17" y="17"/>
                      <a:pt x="17" y="17"/>
                    </a:cubicBezTo>
                    <a:cubicBezTo>
                      <a:pt x="18" y="17"/>
                      <a:pt x="18" y="16"/>
                      <a:pt x="18" y="15"/>
                    </a:cubicBezTo>
                    <a:cubicBezTo>
                      <a:pt x="19" y="15"/>
                      <a:pt x="19" y="15"/>
                      <a:pt x="19" y="15"/>
                    </a:cubicBezTo>
                    <a:lnTo>
                      <a:pt x="17"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8"/>
              <p:cNvSpPr>
                <a:spLocks noEditPoints="1"/>
              </p:cNvSpPr>
              <p:nvPr/>
            </p:nvSpPr>
            <p:spPr bwMode="auto">
              <a:xfrm>
                <a:off x="966788" y="455613"/>
                <a:ext cx="666750" cy="671512"/>
              </a:xfrm>
              <a:custGeom>
                <a:avLst/>
                <a:gdLst>
                  <a:gd name="T0" fmla="*/ 0 w 202"/>
                  <a:gd name="T1" fmla="*/ 101 h 202"/>
                  <a:gd name="T2" fmla="*/ 202 w 202"/>
                  <a:gd name="T3" fmla="*/ 101 h 202"/>
                  <a:gd name="T4" fmla="*/ 30 w 202"/>
                  <a:gd name="T5" fmla="*/ 129 h 202"/>
                  <a:gd name="T6" fmla="*/ 16 w 202"/>
                  <a:gd name="T7" fmla="*/ 123 h 202"/>
                  <a:gd name="T8" fmla="*/ 77 w 202"/>
                  <a:gd name="T9" fmla="*/ 70 h 202"/>
                  <a:gd name="T10" fmla="*/ 33 w 202"/>
                  <a:gd name="T11" fmla="*/ 75 h 202"/>
                  <a:gd name="T12" fmla="*/ 20 w 202"/>
                  <a:gd name="T13" fmla="*/ 66 h 202"/>
                  <a:gd name="T14" fmla="*/ 77 w 202"/>
                  <a:gd name="T15" fmla="*/ 35 h 202"/>
                  <a:gd name="T16" fmla="*/ 85 w 202"/>
                  <a:gd name="T17" fmla="*/ 17 h 202"/>
                  <a:gd name="T18" fmla="*/ 93 w 202"/>
                  <a:gd name="T19" fmla="*/ 78 h 202"/>
                  <a:gd name="T20" fmla="*/ 30 w 202"/>
                  <a:gd name="T21" fmla="*/ 129 h 202"/>
                  <a:gd name="T22" fmla="*/ 152 w 202"/>
                  <a:gd name="T23" fmla="*/ 159 h 202"/>
                  <a:gd name="T24" fmla="*/ 109 w 202"/>
                  <a:gd name="T25" fmla="*/ 131 h 202"/>
                  <a:gd name="T26" fmla="*/ 135 w 202"/>
                  <a:gd name="T27" fmla="*/ 182 h 202"/>
                  <a:gd name="T28" fmla="*/ 111 w 202"/>
                  <a:gd name="T29" fmla="*/ 151 h 202"/>
                  <a:gd name="T30" fmla="*/ 79 w 202"/>
                  <a:gd name="T31" fmla="*/ 177 h 202"/>
                  <a:gd name="T32" fmla="*/ 63 w 202"/>
                  <a:gd name="T33" fmla="*/ 178 h 202"/>
                  <a:gd name="T34" fmla="*/ 92 w 202"/>
                  <a:gd name="T35" fmla="*/ 114 h 202"/>
                  <a:gd name="T36" fmla="*/ 40 w 202"/>
                  <a:gd name="T37" fmla="*/ 167 h 202"/>
                  <a:gd name="T38" fmla="*/ 56 w 202"/>
                  <a:gd name="T39" fmla="*/ 120 h 202"/>
                  <a:gd name="T40" fmla="*/ 92 w 202"/>
                  <a:gd name="T41" fmla="*/ 92 h 202"/>
                  <a:gd name="T42" fmla="*/ 109 w 202"/>
                  <a:gd name="T43" fmla="*/ 94 h 202"/>
                  <a:gd name="T44" fmla="*/ 164 w 202"/>
                  <a:gd name="T45" fmla="*/ 149 h 202"/>
                  <a:gd name="T46" fmla="*/ 171 w 202"/>
                  <a:gd name="T47" fmla="*/ 129 h 202"/>
                  <a:gd name="T48" fmla="*/ 108 w 202"/>
                  <a:gd name="T49" fmla="*/ 78 h 202"/>
                  <a:gd name="T50" fmla="*/ 116 w 202"/>
                  <a:gd name="T51" fmla="*/ 17 h 202"/>
                  <a:gd name="T52" fmla="*/ 124 w 202"/>
                  <a:gd name="T53" fmla="*/ 35 h 202"/>
                  <a:gd name="T54" fmla="*/ 181 w 202"/>
                  <a:gd name="T55" fmla="*/ 66 h 202"/>
                  <a:gd name="T56" fmla="*/ 168 w 202"/>
                  <a:gd name="T57" fmla="*/ 75 h 202"/>
                  <a:gd name="T58" fmla="*/ 124 w 202"/>
                  <a:gd name="T59" fmla="*/ 70 h 202"/>
                  <a:gd name="T60" fmla="*/ 185 w 202"/>
                  <a:gd name="T61" fmla="*/ 123 h 202"/>
                  <a:gd name="T62" fmla="*/ 171 w 202"/>
                  <a:gd name="T63" fmla="*/ 12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02">
                    <a:moveTo>
                      <a:pt x="101" y="0"/>
                    </a:moveTo>
                    <a:cubicBezTo>
                      <a:pt x="45" y="0"/>
                      <a:pt x="0" y="46"/>
                      <a:pt x="0" y="101"/>
                    </a:cubicBezTo>
                    <a:cubicBezTo>
                      <a:pt x="0" y="157"/>
                      <a:pt x="45" y="202"/>
                      <a:pt x="101" y="202"/>
                    </a:cubicBezTo>
                    <a:cubicBezTo>
                      <a:pt x="157" y="202"/>
                      <a:pt x="202" y="157"/>
                      <a:pt x="202" y="101"/>
                    </a:cubicBezTo>
                    <a:cubicBezTo>
                      <a:pt x="202" y="46"/>
                      <a:pt x="157" y="0"/>
                      <a:pt x="101" y="0"/>
                    </a:cubicBezTo>
                    <a:close/>
                    <a:moveTo>
                      <a:pt x="30" y="129"/>
                    </a:moveTo>
                    <a:cubicBezTo>
                      <a:pt x="24" y="136"/>
                      <a:pt x="19" y="132"/>
                      <a:pt x="19" y="132"/>
                    </a:cubicBezTo>
                    <a:cubicBezTo>
                      <a:pt x="13" y="125"/>
                      <a:pt x="16" y="123"/>
                      <a:pt x="16" y="123"/>
                    </a:cubicBezTo>
                    <a:cubicBezTo>
                      <a:pt x="20" y="116"/>
                      <a:pt x="27" y="106"/>
                      <a:pt x="27" y="106"/>
                    </a:cubicBezTo>
                    <a:cubicBezTo>
                      <a:pt x="47" y="79"/>
                      <a:pt x="77" y="70"/>
                      <a:pt x="77" y="70"/>
                    </a:cubicBezTo>
                    <a:cubicBezTo>
                      <a:pt x="77" y="51"/>
                      <a:pt x="77" y="51"/>
                      <a:pt x="77" y="51"/>
                    </a:cubicBezTo>
                    <a:cubicBezTo>
                      <a:pt x="58" y="54"/>
                      <a:pt x="33" y="75"/>
                      <a:pt x="33" y="75"/>
                    </a:cubicBezTo>
                    <a:cubicBezTo>
                      <a:pt x="25" y="81"/>
                      <a:pt x="22" y="77"/>
                      <a:pt x="22" y="77"/>
                    </a:cubicBezTo>
                    <a:cubicBezTo>
                      <a:pt x="18" y="73"/>
                      <a:pt x="20" y="66"/>
                      <a:pt x="20" y="66"/>
                    </a:cubicBezTo>
                    <a:cubicBezTo>
                      <a:pt x="31" y="56"/>
                      <a:pt x="40" y="51"/>
                      <a:pt x="40" y="51"/>
                    </a:cubicBezTo>
                    <a:cubicBezTo>
                      <a:pt x="61" y="38"/>
                      <a:pt x="77" y="35"/>
                      <a:pt x="77" y="35"/>
                    </a:cubicBezTo>
                    <a:cubicBezTo>
                      <a:pt x="77" y="23"/>
                      <a:pt x="77" y="23"/>
                      <a:pt x="77" y="23"/>
                    </a:cubicBezTo>
                    <a:cubicBezTo>
                      <a:pt x="79" y="16"/>
                      <a:pt x="85" y="17"/>
                      <a:pt x="85" y="17"/>
                    </a:cubicBezTo>
                    <a:cubicBezTo>
                      <a:pt x="93" y="17"/>
                      <a:pt x="93" y="23"/>
                      <a:pt x="93" y="23"/>
                    </a:cubicBezTo>
                    <a:cubicBezTo>
                      <a:pt x="93" y="78"/>
                      <a:pt x="93" y="78"/>
                      <a:pt x="93" y="78"/>
                    </a:cubicBezTo>
                    <a:cubicBezTo>
                      <a:pt x="90" y="82"/>
                      <a:pt x="83" y="84"/>
                      <a:pt x="83" y="84"/>
                    </a:cubicBezTo>
                    <a:cubicBezTo>
                      <a:pt x="50" y="94"/>
                      <a:pt x="30" y="129"/>
                      <a:pt x="30" y="129"/>
                    </a:cubicBezTo>
                    <a:close/>
                    <a:moveTo>
                      <a:pt x="162" y="163"/>
                    </a:moveTo>
                    <a:cubicBezTo>
                      <a:pt x="151" y="167"/>
                      <a:pt x="152" y="159"/>
                      <a:pt x="152" y="159"/>
                    </a:cubicBezTo>
                    <a:cubicBezTo>
                      <a:pt x="136" y="120"/>
                      <a:pt x="109" y="113"/>
                      <a:pt x="109" y="113"/>
                    </a:cubicBezTo>
                    <a:cubicBezTo>
                      <a:pt x="109" y="131"/>
                      <a:pt x="109" y="131"/>
                      <a:pt x="109" y="131"/>
                    </a:cubicBezTo>
                    <a:cubicBezTo>
                      <a:pt x="134" y="148"/>
                      <a:pt x="138" y="170"/>
                      <a:pt x="138" y="170"/>
                    </a:cubicBezTo>
                    <a:cubicBezTo>
                      <a:pt x="141" y="179"/>
                      <a:pt x="135" y="182"/>
                      <a:pt x="135" y="182"/>
                    </a:cubicBezTo>
                    <a:cubicBezTo>
                      <a:pt x="127" y="186"/>
                      <a:pt x="124" y="179"/>
                      <a:pt x="124" y="179"/>
                    </a:cubicBezTo>
                    <a:cubicBezTo>
                      <a:pt x="120" y="165"/>
                      <a:pt x="111" y="151"/>
                      <a:pt x="111" y="151"/>
                    </a:cubicBezTo>
                    <a:cubicBezTo>
                      <a:pt x="106" y="146"/>
                      <a:pt x="101" y="146"/>
                      <a:pt x="101" y="146"/>
                    </a:cubicBezTo>
                    <a:cubicBezTo>
                      <a:pt x="85" y="146"/>
                      <a:pt x="79" y="177"/>
                      <a:pt x="79" y="177"/>
                    </a:cubicBezTo>
                    <a:cubicBezTo>
                      <a:pt x="74" y="186"/>
                      <a:pt x="69" y="184"/>
                      <a:pt x="69" y="184"/>
                    </a:cubicBezTo>
                    <a:cubicBezTo>
                      <a:pt x="63" y="183"/>
                      <a:pt x="63" y="178"/>
                      <a:pt x="63" y="178"/>
                    </a:cubicBezTo>
                    <a:cubicBezTo>
                      <a:pt x="69" y="141"/>
                      <a:pt x="92" y="131"/>
                      <a:pt x="92" y="131"/>
                    </a:cubicBezTo>
                    <a:cubicBezTo>
                      <a:pt x="92" y="114"/>
                      <a:pt x="92" y="114"/>
                      <a:pt x="92" y="114"/>
                    </a:cubicBezTo>
                    <a:cubicBezTo>
                      <a:pt x="63" y="120"/>
                      <a:pt x="51" y="160"/>
                      <a:pt x="51" y="160"/>
                    </a:cubicBezTo>
                    <a:cubicBezTo>
                      <a:pt x="47" y="169"/>
                      <a:pt x="40" y="167"/>
                      <a:pt x="40" y="167"/>
                    </a:cubicBezTo>
                    <a:cubicBezTo>
                      <a:pt x="33" y="164"/>
                      <a:pt x="35" y="156"/>
                      <a:pt x="35" y="156"/>
                    </a:cubicBezTo>
                    <a:cubicBezTo>
                      <a:pt x="45" y="132"/>
                      <a:pt x="56" y="120"/>
                      <a:pt x="56" y="120"/>
                    </a:cubicBezTo>
                    <a:cubicBezTo>
                      <a:pt x="75" y="99"/>
                      <a:pt x="92" y="99"/>
                      <a:pt x="92" y="99"/>
                    </a:cubicBezTo>
                    <a:cubicBezTo>
                      <a:pt x="92" y="92"/>
                      <a:pt x="92" y="92"/>
                      <a:pt x="92" y="92"/>
                    </a:cubicBezTo>
                    <a:cubicBezTo>
                      <a:pt x="93" y="86"/>
                      <a:pt x="100" y="86"/>
                      <a:pt x="100" y="86"/>
                    </a:cubicBezTo>
                    <a:cubicBezTo>
                      <a:pt x="108" y="86"/>
                      <a:pt x="109" y="94"/>
                      <a:pt x="109" y="94"/>
                    </a:cubicBezTo>
                    <a:cubicBezTo>
                      <a:pt x="109" y="100"/>
                      <a:pt x="109" y="100"/>
                      <a:pt x="109" y="100"/>
                    </a:cubicBezTo>
                    <a:cubicBezTo>
                      <a:pt x="146" y="105"/>
                      <a:pt x="164" y="149"/>
                      <a:pt x="164" y="149"/>
                    </a:cubicBezTo>
                    <a:cubicBezTo>
                      <a:pt x="170" y="160"/>
                      <a:pt x="162" y="163"/>
                      <a:pt x="162" y="163"/>
                    </a:cubicBezTo>
                    <a:close/>
                    <a:moveTo>
                      <a:pt x="171" y="129"/>
                    </a:moveTo>
                    <a:cubicBezTo>
                      <a:pt x="171" y="129"/>
                      <a:pt x="151" y="94"/>
                      <a:pt x="118" y="84"/>
                    </a:cubicBezTo>
                    <a:cubicBezTo>
                      <a:pt x="118" y="84"/>
                      <a:pt x="111" y="82"/>
                      <a:pt x="108" y="78"/>
                    </a:cubicBezTo>
                    <a:cubicBezTo>
                      <a:pt x="108" y="23"/>
                      <a:pt x="108" y="23"/>
                      <a:pt x="108" y="23"/>
                    </a:cubicBezTo>
                    <a:cubicBezTo>
                      <a:pt x="108" y="23"/>
                      <a:pt x="108" y="17"/>
                      <a:pt x="116" y="17"/>
                    </a:cubicBezTo>
                    <a:cubicBezTo>
                      <a:pt x="116" y="17"/>
                      <a:pt x="122" y="16"/>
                      <a:pt x="124" y="23"/>
                    </a:cubicBezTo>
                    <a:cubicBezTo>
                      <a:pt x="124" y="35"/>
                      <a:pt x="124" y="35"/>
                      <a:pt x="124" y="35"/>
                    </a:cubicBezTo>
                    <a:cubicBezTo>
                      <a:pt x="124" y="35"/>
                      <a:pt x="140" y="38"/>
                      <a:pt x="161" y="51"/>
                    </a:cubicBezTo>
                    <a:cubicBezTo>
                      <a:pt x="161" y="51"/>
                      <a:pt x="170" y="56"/>
                      <a:pt x="181" y="66"/>
                    </a:cubicBezTo>
                    <a:cubicBezTo>
                      <a:pt x="181" y="66"/>
                      <a:pt x="183" y="73"/>
                      <a:pt x="179" y="77"/>
                    </a:cubicBezTo>
                    <a:cubicBezTo>
                      <a:pt x="179" y="77"/>
                      <a:pt x="176" y="81"/>
                      <a:pt x="168" y="75"/>
                    </a:cubicBezTo>
                    <a:cubicBezTo>
                      <a:pt x="168" y="75"/>
                      <a:pt x="143" y="54"/>
                      <a:pt x="124" y="51"/>
                    </a:cubicBezTo>
                    <a:cubicBezTo>
                      <a:pt x="124" y="70"/>
                      <a:pt x="124" y="70"/>
                      <a:pt x="124" y="70"/>
                    </a:cubicBezTo>
                    <a:cubicBezTo>
                      <a:pt x="124" y="70"/>
                      <a:pt x="154" y="79"/>
                      <a:pt x="174" y="106"/>
                    </a:cubicBezTo>
                    <a:cubicBezTo>
                      <a:pt x="174" y="106"/>
                      <a:pt x="181" y="116"/>
                      <a:pt x="185" y="123"/>
                    </a:cubicBezTo>
                    <a:cubicBezTo>
                      <a:pt x="185" y="123"/>
                      <a:pt x="188" y="125"/>
                      <a:pt x="182" y="132"/>
                    </a:cubicBezTo>
                    <a:cubicBezTo>
                      <a:pt x="182" y="132"/>
                      <a:pt x="177" y="136"/>
                      <a:pt x="171"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9"/>
              <p:cNvSpPr/>
              <p:nvPr/>
            </p:nvSpPr>
            <p:spPr bwMode="auto">
              <a:xfrm>
                <a:off x="1101725" y="1143000"/>
                <a:ext cx="53975" cy="66675"/>
              </a:xfrm>
              <a:custGeom>
                <a:avLst/>
                <a:gdLst>
                  <a:gd name="T0" fmla="*/ 9 w 16"/>
                  <a:gd name="T1" fmla="*/ 15 h 20"/>
                  <a:gd name="T2" fmla="*/ 10 w 16"/>
                  <a:gd name="T3" fmla="*/ 20 h 20"/>
                  <a:gd name="T4" fmla="*/ 10 w 16"/>
                  <a:gd name="T5" fmla="*/ 20 h 20"/>
                  <a:gd name="T6" fmla="*/ 0 w 16"/>
                  <a:gd name="T7" fmla="*/ 16 h 20"/>
                  <a:gd name="T8" fmla="*/ 0 w 16"/>
                  <a:gd name="T9" fmla="*/ 15 h 20"/>
                  <a:gd name="T10" fmla="*/ 5 w 16"/>
                  <a:gd name="T11" fmla="*/ 13 h 20"/>
                  <a:gd name="T12" fmla="*/ 9 w 16"/>
                  <a:gd name="T13" fmla="*/ 4 h 20"/>
                  <a:gd name="T14" fmla="*/ 9 w 16"/>
                  <a:gd name="T15" fmla="*/ 1 h 20"/>
                  <a:gd name="T16" fmla="*/ 7 w 16"/>
                  <a:gd name="T17" fmla="*/ 0 h 20"/>
                  <a:gd name="T18" fmla="*/ 7 w 16"/>
                  <a:gd name="T19" fmla="*/ 0 h 20"/>
                  <a:gd name="T20" fmla="*/ 15 w 16"/>
                  <a:gd name="T21" fmla="*/ 0 h 20"/>
                  <a:gd name="T22" fmla="*/ 16 w 16"/>
                  <a:gd name="T23" fmla="*/ 0 h 20"/>
                  <a:gd name="T24" fmla="*/ 9 w 16"/>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0">
                    <a:moveTo>
                      <a:pt x="9" y="15"/>
                    </a:moveTo>
                    <a:cubicBezTo>
                      <a:pt x="8" y="18"/>
                      <a:pt x="7" y="19"/>
                      <a:pt x="10" y="20"/>
                    </a:cubicBezTo>
                    <a:cubicBezTo>
                      <a:pt x="10" y="20"/>
                      <a:pt x="10" y="20"/>
                      <a:pt x="10" y="20"/>
                    </a:cubicBezTo>
                    <a:cubicBezTo>
                      <a:pt x="0" y="16"/>
                      <a:pt x="0" y="16"/>
                      <a:pt x="0" y="16"/>
                    </a:cubicBezTo>
                    <a:cubicBezTo>
                      <a:pt x="0" y="15"/>
                      <a:pt x="0" y="15"/>
                      <a:pt x="0" y="15"/>
                    </a:cubicBezTo>
                    <a:cubicBezTo>
                      <a:pt x="3" y="17"/>
                      <a:pt x="4" y="16"/>
                      <a:pt x="5" y="13"/>
                    </a:cubicBezTo>
                    <a:cubicBezTo>
                      <a:pt x="9" y="4"/>
                      <a:pt x="9" y="4"/>
                      <a:pt x="9" y="4"/>
                    </a:cubicBezTo>
                    <a:cubicBezTo>
                      <a:pt x="10" y="2"/>
                      <a:pt x="10" y="1"/>
                      <a:pt x="9" y="1"/>
                    </a:cubicBezTo>
                    <a:cubicBezTo>
                      <a:pt x="8" y="0"/>
                      <a:pt x="8" y="0"/>
                      <a:pt x="7" y="0"/>
                    </a:cubicBezTo>
                    <a:cubicBezTo>
                      <a:pt x="7" y="0"/>
                      <a:pt x="7" y="0"/>
                      <a:pt x="7" y="0"/>
                    </a:cubicBezTo>
                    <a:cubicBezTo>
                      <a:pt x="15" y="0"/>
                      <a:pt x="15" y="0"/>
                      <a:pt x="15" y="0"/>
                    </a:cubicBezTo>
                    <a:cubicBezTo>
                      <a:pt x="16" y="0"/>
                      <a:pt x="16" y="0"/>
                      <a:pt x="16" y="0"/>
                    </a:cubicBezTo>
                    <a:lnTo>
                      <a:pt x="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0"/>
              <p:cNvSpPr>
                <a:spLocks noEditPoints="1"/>
              </p:cNvSpPr>
              <p:nvPr/>
            </p:nvSpPr>
            <p:spPr bwMode="auto">
              <a:xfrm>
                <a:off x="1223963" y="1173163"/>
                <a:ext cx="46037" cy="69850"/>
              </a:xfrm>
              <a:custGeom>
                <a:avLst/>
                <a:gdLst>
                  <a:gd name="T0" fmla="*/ 14 w 14"/>
                  <a:gd name="T1" fmla="*/ 15 h 21"/>
                  <a:gd name="T2" fmla="*/ 7 w 14"/>
                  <a:gd name="T3" fmla="*/ 21 h 21"/>
                  <a:gd name="T4" fmla="*/ 0 w 14"/>
                  <a:gd name="T5" fmla="*/ 16 h 21"/>
                  <a:gd name="T6" fmla="*/ 4 w 14"/>
                  <a:gd name="T7" fmla="*/ 11 h 21"/>
                  <a:gd name="T8" fmla="*/ 0 w 14"/>
                  <a:gd name="T9" fmla="*/ 5 h 21"/>
                  <a:gd name="T10" fmla="*/ 7 w 14"/>
                  <a:gd name="T11" fmla="*/ 0 h 21"/>
                  <a:gd name="T12" fmla="*/ 13 w 14"/>
                  <a:gd name="T13" fmla="*/ 5 h 21"/>
                  <a:gd name="T14" fmla="*/ 10 w 14"/>
                  <a:gd name="T15" fmla="*/ 9 h 21"/>
                  <a:gd name="T16" fmla="*/ 14 w 14"/>
                  <a:gd name="T17" fmla="*/ 15 h 21"/>
                  <a:gd name="T18" fmla="*/ 4 w 14"/>
                  <a:gd name="T19" fmla="*/ 16 h 21"/>
                  <a:gd name="T20" fmla="*/ 7 w 14"/>
                  <a:gd name="T21" fmla="*/ 20 h 21"/>
                  <a:gd name="T22" fmla="*/ 9 w 14"/>
                  <a:gd name="T23" fmla="*/ 17 h 21"/>
                  <a:gd name="T24" fmla="*/ 5 w 14"/>
                  <a:gd name="T25" fmla="*/ 12 h 21"/>
                  <a:gd name="T26" fmla="*/ 4 w 14"/>
                  <a:gd name="T27" fmla="*/ 16 h 21"/>
                  <a:gd name="T28" fmla="*/ 10 w 14"/>
                  <a:gd name="T29" fmla="*/ 5 h 21"/>
                  <a:gd name="T30" fmla="*/ 7 w 14"/>
                  <a:gd name="T31" fmla="*/ 1 h 21"/>
                  <a:gd name="T32" fmla="*/ 5 w 14"/>
                  <a:gd name="T33" fmla="*/ 3 h 21"/>
                  <a:gd name="T34" fmla="*/ 9 w 14"/>
                  <a:gd name="T35" fmla="*/ 9 h 21"/>
                  <a:gd name="T36" fmla="*/ 10 w 14"/>
                  <a:gd name="T3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1">
                    <a:moveTo>
                      <a:pt x="14" y="15"/>
                    </a:moveTo>
                    <a:cubicBezTo>
                      <a:pt x="14" y="19"/>
                      <a:pt x="10" y="21"/>
                      <a:pt x="7" y="21"/>
                    </a:cubicBezTo>
                    <a:cubicBezTo>
                      <a:pt x="2" y="21"/>
                      <a:pt x="0" y="18"/>
                      <a:pt x="0" y="16"/>
                    </a:cubicBezTo>
                    <a:cubicBezTo>
                      <a:pt x="0" y="13"/>
                      <a:pt x="2" y="12"/>
                      <a:pt x="4" y="11"/>
                    </a:cubicBezTo>
                    <a:cubicBezTo>
                      <a:pt x="2" y="9"/>
                      <a:pt x="0" y="8"/>
                      <a:pt x="0" y="5"/>
                    </a:cubicBezTo>
                    <a:cubicBezTo>
                      <a:pt x="0" y="3"/>
                      <a:pt x="2" y="0"/>
                      <a:pt x="7" y="0"/>
                    </a:cubicBezTo>
                    <a:cubicBezTo>
                      <a:pt x="11" y="0"/>
                      <a:pt x="13" y="2"/>
                      <a:pt x="13" y="5"/>
                    </a:cubicBezTo>
                    <a:cubicBezTo>
                      <a:pt x="13" y="7"/>
                      <a:pt x="12" y="8"/>
                      <a:pt x="10" y="9"/>
                    </a:cubicBezTo>
                    <a:cubicBezTo>
                      <a:pt x="12" y="11"/>
                      <a:pt x="14" y="13"/>
                      <a:pt x="14" y="15"/>
                    </a:cubicBezTo>
                    <a:close/>
                    <a:moveTo>
                      <a:pt x="4" y="16"/>
                    </a:moveTo>
                    <a:cubicBezTo>
                      <a:pt x="4" y="18"/>
                      <a:pt x="4" y="20"/>
                      <a:pt x="7" y="20"/>
                    </a:cubicBezTo>
                    <a:cubicBezTo>
                      <a:pt x="9" y="20"/>
                      <a:pt x="9" y="19"/>
                      <a:pt x="9" y="17"/>
                    </a:cubicBezTo>
                    <a:cubicBezTo>
                      <a:pt x="9" y="15"/>
                      <a:pt x="7" y="13"/>
                      <a:pt x="5" y="12"/>
                    </a:cubicBezTo>
                    <a:cubicBezTo>
                      <a:pt x="4" y="13"/>
                      <a:pt x="4" y="15"/>
                      <a:pt x="4" y="16"/>
                    </a:cubicBezTo>
                    <a:close/>
                    <a:moveTo>
                      <a:pt x="10" y="5"/>
                    </a:moveTo>
                    <a:cubicBezTo>
                      <a:pt x="10" y="3"/>
                      <a:pt x="9" y="1"/>
                      <a:pt x="7" y="1"/>
                    </a:cubicBezTo>
                    <a:cubicBezTo>
                      <a:pt x="6" y="1"/>
                      <a:pt x="5" y="2"/>
                      <a:pt x="5" y="3"/>
                    </a:cubicBezTo>
                    <a:cubicBezTo>
                      <a:pt x="5" y="6"/>
                      <a:pt x="7" y="7"/>
                      <a:pt x="9" y="9"/>
                    </a:cubicBezTo>
                    <a:cubicBezTo>
                      <a:pt x="9" y="7"/>
                      <a:pt x="10" y="6"/>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1"/>
              <p:cNvSpPr>
                <a:spLocks noEditPoints="1"/>
              </p:cNvSpPr>
              <p:nvPr/>
            </p:nvSpPr>
            <p:spPr bwMode="auto">
              <a:xfrm>
                <a:off x="1333500" y="1173163"/>
                <a:ext cx="46037" cy="69850"/>
              </a:xfrm>
              <a:custGeom>
                <a:avLst/>
                <a:gdLst>
                  <a:gd name="T0" fmla="*/ 0 w 14"/>
                  <a:gd name="T1" fmla="*/ 21 h 21"/>
                  <a:gd name="T2" fmla="*/ 9 w 14"/>
                  <a:gd name="T3" fmla="*/ 13 h 21"/>
                  <a:gd name="T4" fmla="*/ 6 w 14"/>
                  <a:gd name="T5" fmla="*/ 14 h 21"/>
                  <a:gd name="T6" fmla="*/ 0 w 14"/>
                  <a:gd name="T7" fmla="*/ 7 h 21"/>
                  <a:gd name="T8" fmla="*/ 7 w 14"/>
                  <a:gd name="T9" fmla="*/ 0 h 21"/>
                  <a:gd name="T10" fmla="*/ 14 w 14"/>
                  <a:gd name="T11" fmla="*/ 8 h 21"/>
                  <a:gd name="T12" fmla="*/ 0 w 14"/>
                  <a:gd name="T13" fmla="*/ 21 h 21"/>
                  <a:gd name="T14" fmla="*/ 9 w 14"/>
                  <a:gd name="T15" fmla="*/ 8 h 21"/>
                  <a:gd name="T16" fmla="*/ 6 w 14"/>
                  <a:gd name="T17" fmla="*/ 1 h 21"/>
                  <a:gd name="T18" fmla="*/ 5 w 14"/>
                  <a:gd name="T19" fmla="*/ 5 h 21"/>
                  <a:gd name="T20" fmla="*/ 8 w 14"/>
                  <a:gd name="T21" fmla="*/ 12 h 21"/>
                  <a:gd name="T22" fmla="*/ 9 w 14"/>
                  <a:gd name="T23" fmla="*/ 11 h 21"/>
                  <a:gd name="T24" fmla="*/ 9 w 14"/>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cubicBezTo>
                      <a:pt x="5" y="20"/>
                      <a:pt x="8" y="17"/>
                      <a:pt x="9" y="13"/>
                    </a:cubicBezTo>
                    <a:cubicBezTo>
                      <a:pt x="8" y="13"/>
                      <a:pt x="7" y="14"/>
                      <a:pt x="6" y="14"/>
                    </a:cubicBezTo>
                    <a:cubicBezTo>
                      <a:pt x="2" y="14"/>
                      <a:pt x="0" y="10"/>
                      <a:pt x="0" y="7"/>
                    </a:cubicBezTo>
                    <a:cubicBezTo>
                      <a:pt x="0" y="3"/>
                      <a:pt x="3" y="0"/>
                      <a:pt x="7" y="0"/>
                    </a:cubicBezTo>
                    <a:cubicBezTo>
                      <a:pt x="12" y="0"/>
                      <a:pt x="14" y="4"/>
                      <a:pt x="14" y="8"/>
                    </a:cubicBezTo>
                    <a:cubicBezTo>
                      <a:pt x="14" y="16"/>
                      <a:pt x="8" y="21"/>
                      <a:pt x="0" y="21"/>
                    </a:cubicBezTo>
                    <a:close/>
                    <a:moveTo>
                      <a:pt x="9" y="8"/>
                    </a:moveTo>
                    <a:cubicBezTo>
                      <a:pt x="9" y="7"/>
                      <a:pt x="9" y="1"/>
                      <a:pt x="6" y="1"/>
                    </a:cubicBezTo>
                    <a:cubicBezTo>
                      <a:pt x="5" y="1"/>
                      <a:pt x="5" y="4"/>
                      <a:pt x="5" y="5"/>
                    </a:cubicBezTo>
                    <a:cubicBezTo>
                      <a:pt x="5" y="10"/>
                      <a:pt x="6" y="12"/>
                      <a:pt x="8" y="12"/>
                    </a:cubicBezTo>
                    <a:cubicBezTo>
                      <a:pt x="8" y="12"/>
                      <a:pt x="9" y="12"/>
                      <a:pt x="9" y="11"/>
                    </a:cubicBezTo>
                    <a:cubicBezTo>
                      <a:pt x="9" y="10"/>
                      <a:pt x="9"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2"/>
              <p:cNvSpPr>
                <a:spLocks noEditPoints="1"/>
              </p:cNvSpPr>
              <p:nvPr/>
            </p:nvSpPr>
            <p:spPr bwMode="auto">
              <a:xfrm>
                <a:off x="1439863" y="1139825"/>
                <a:ext cx="61912" cy="76200"/>
              </a:xfrm>
              <a:custGeom>
                <a:avLst/>
                <a:gdLst>
                  <a:gd name="T0" fmla="*/ 17 w 19"/>
                  <a:gd name="T1" fmla="*/ 12 h 23"/>
                  <a:gd name="T2" fmla="*/ 13 w 19"/>
                  <a:gd name="T3" fmla="*/ 21 h 23"/>
                  <a:gd name="T4" fmla="*/ 5 w 19"/>
                  <a:gd name="T5" fmla="*/ 19 h 23"/>
                  <a:gd name="T6" fmla="*/ 7 w 19"/>
                  <a:gd name="T7" fmla="*/ 12 h 23"/>
                  <a:gd name="T8" fmla="*/ 1 w 19"/>
                  <a:gd name="T9" fmla="*/ 9 h 23"/>
                  <a:gd name="T10" fmla="*/ 5 w 19"/>
                  <a:gd name="T11" fmla="*/ 1 h 23"/>
                  <a:gd name="T12" fmla="*/ 12 w 19"/>
                  <a:gd name="T13" fmla="*/ 3 h 23"/>
                  <a:gd name="T14" fmla="*/ 11 w 19"/>
                  <a:gd name="T15" fmla="*/ 8 h 23"/>
                  <a:gd name="T16" fmla="*/ 17 w 19"/>
                  <a:gd name="T17" fmla="*/ 12 h 23"/>
                  <a:gd name="T18" fmla="*/ 9 w 19"/>
                  <a:gd name="T19" fmla="*/ 17 h 23"/>
                  <a:gd name="T20" fmla="*/ 13 w 19"/>
                  <a:gd name="T21" fmla="*/ 20 h 23"/>
                  <a:gd name="T22" fmla="*/ 14 w 19"/>
                  <a:gd name="T23" fmla="*/ 16 h 23"/>
                  <a:gd name="T24" fmla="*/ 8 w 19"/>
                  <a:gd name="T25" fmla="*/ 12 h 23"/>
                  <a:gd name="T26" fmla="*/ 9 w 19"/>
                  <a:gd name="T27" fmla="*/ 17 h 23"/>
                  <a:gd name="T28" fmla="*/ 9 w 19"/>
                  <a:gd name="T29" fmla="*/ 4 h 23"/>
                  <a:gd name="T30" fmla="*/ 5 w 19"/>
                  <a:gd name="T31" fmla="*/ 2 h 23"/>
                  <a:gd name="T32" fmla="*/ 4 w 19"/>
                  <a:gd name="T33" fmla="*/ 5 h 23"/>
                  <a:gd name="T34" fmla="*/ 10 w 19"/>
                  <a:gd name="T35" fmla="*/ 8 h 23"/>
                  <a:gd name="T36" fmla="*/ 9 w 19"/>
                  <a:gd name="T3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7" y="12"/>
                    </a:moveTo>
                    <a:cubicBezTo>
                      <a:pt x="19" y="16"/>
                      <a:pt x="16" y="19"/>
                      <a:pt x="13" y="21"/>
                    </a:cubicBezTo>
                    <a:cubicBezTo>
                      <a:pt x="9" y="23"/>
                      <a:pt x="6" y="21"/>
                      <a:pt x="5" y="19"/>
                    </a:cubicBezTo>
                    <a:cubicBezTo>
                      <a:pt x="4" y="16"/>
                      <a:pt x="5" y="14"/>
                      <a:pt x="7" y="12"/>
                    </a:cubicBezTo>
                    <a:cubicBezTo>
                      <a:pt x="4" y="12"/>
                      <a:pt x="2" y="11"/>
                      <a:pt x="1" y="9"/>
                    </a:cubicBezTo>
                    <a:cubicBezTo>
                      <a:pt x="0" y="7"/>
                      <a:pt x="0" y="3"/>
                      <a:pt x="5" y="1"/>
                    </a:cubicBezTo>
                    <a:cubicBezTo>
                      <a:pt x="8" y="0"/>
                      <a:pt x="11" y="0"/>
                      <a:pt x="12" y="3"/>
                    </a:cubicBezTo>
                    <a:cubicBezTo>
                      <a:pt x="13" y="5"/>
                      <a:pt x="12" y="7"/>
                      <a:pt x="11" y="8"/>
                    </a:cubicBezTo>
                    <a:cubicBezTo>
                      <a:pt x="13" y="9"/>
                      <a:pt x="16" y="10"/>
                      <a:pt x="17" y="12"/>
                    </a:cubicBezTo>
                    <a:close/>
                    <a:moveTo>
                      <a:pt x="9" y="17"/>
                    </a:moveTo>
                    <a:cubicBezTo>
                      <a:pt x="9" y="19"/>
                      <a:pt x="11" y="21"/>
                      <a:pt x="13" y="20"/>
                    </a:cubicBezTo>
                    <a:cubicBezTo>
                      <a:pt x="15" y="19"/>
                      <a:pt x="15" y="17"/>
                      <a:pt x="14" y="16"/>
                    </a:cubicBezTo>
                    <a:cubicBezTo>
                      <a:pt x="13" y="14"/>
                      <a:pt x="10" y="13"/>
                      <a:pt x="8" y="12"/>
                    </a:cubicBezTo>
                    <a:cubicBezTo>
                      <a:pt x="7" y="14"/>
                      <a:pt x="8" y="16"/>
                      <a:pt x="9" y="17"/>
                    </a:cubicBezTo>
                    <a:close/>
                    <a:moveTo>
                      <a:pt x="9" y="4"/>
                    </a:moveTo>
                    <a:cubicBezTo>
                      <a:pt x="8" y="3"/>
                      <a:pt x="7" y="1"/>
                      <a:pt x="5" y="2"/>
                    </a:cubicBezTo>
                    <a:cubicBezTo>
                      <a:pt x="4" y="3"/>
                      <a:pt x="3" y="4"/>
                      <a:pt x="4" y="5"/>
                    </a:cubicBezTo>
                    <a:cubicBezTo>
                      <a:pt x="5" y="7"/>
                      <a:pt x="7" y="8"/>
                      <a:pt x="10" y="8"/>
                    </a:cubicBezTo>
                    <a:cubicBezTo>
                      <a:pt x="10" y="7"/>
                      <a:pt x="9" y="6"/>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3"/>
              <p:cNvSpPr>
                <a:spLocks noEditPoints="1"/>
              </p:cNvSpPr>
              <p:nvPr/>
            </p:nvSpPr>
            <p:spPr bwMode="auto">
              <a:xfrm>
                <a:off x="939800" y="428625"/>
                <a:ext cx="720725" cy="725487"/>
              </a:xfrm>
              <a:custGeom>
                <a:avLst/>
                <a:gdLst>
                  <a:gd name="T0" fmla="*/ 109 w 218"/>
                  <a:gd name="T1" fmla="*/ 0 h 218"/>
                  <a:gd name="T2" fmla="*/ 0 w 218"/>
                  <a:gd name="T3" fmla="*/ 109 h 218"/>
                  <a:gd name="T4" fmla="*/ 109 w 218"/>
                  <a:gd name="T5" fmla="*/ 218 h 218"/>
                  <a:gd name="T6" fmla="*/ 218 w 218"/>
                  <a:gd name="T7" fmla="*/ 109 h 218"/>
                  <a:gd name="T8" fmla="*/ 109 w 218"/>
                  <a:gd name="T9" fmla="*/ 0 h 218"/>
                  <a:gd name="T10" fmla="*/ 109 w 218"/>
                  <a:gd name="T11" fmla="*/ 214 h 218"/>
                  <a:gd name="T12" fmla="*/ 4 w 218"/>
                  <a:gd name="T13" fmla="*/ 109 h 218"/>
                  <a:gd name="T14" fmla="*/ 109 w 218"/>
                  <a:gd name="T15" fmla="*/ 4 h 218"/>
                  <a:gd name="T16" fmla="*/ 214 w 218"/>
                  <a:gd name="T17" fmla="*/ 109 h 218"/>
                  <a:gd name="T18" fmla="*/ 109 w 218"/>
                  <a:gd name="T19"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8">
                    <a:moveTo>
                      <a:pt x="109" y="0"/>
                    </a:moveTo>
                    <a:cubicBezTo>
                      <a:pt x="49" y="0"/>
                      <a:pt x="0" y="49"/>
                      <a:pt x="0" y="109"/>
                    </a:cubicBezTo>
                    <a:cubicBezTo>
                      <a:pt x="0" y="170"/>
                      <a:pt x="49" y="218"/>
                      <a:pt x="109" y="218"/>
                    </a:cubicBezTo>
                    <a:cubicBezTo>
                      <a:pt x="169" y="218"/>
                      <a:pt x="218" y="170"/>
                      <a:pt x="218" y="109"/>
                    </a:cubicBezTo>
                    <a:cubicBezTo>
                      <a:pt x="218" y="49"/>
                      <a:pt x="169" y="0"/>
                      <a:pt x="109" y="0"/>
                    </a:cubicBezTo>
                    <a:close/>
                    <a:moveTo>
                      <a:pt x="109" y="214"/>
                    </a:moveTo>
                    <a:cubicBezTo>
                      <a:pt x="51" y="214"/>
                      <a:pt x="4" y="167"/>
                      <a:pt x="4" y="109"/>
                    </a:cubicBezTo>
                    <a:cubicBezTo>
                      <a:pt x="4" y="51"/>
                      <a:pt x="51" y="4"/>
                      <a:pt x="109" y="4"/>
                    </a:cubicBezTo>
                    <a:cubicBezTo>
                      <a:pt x="167" y="4"/>
                      <a:pt x="214" y="51"/>
                      <a:pt x="214" y="109"/>
                    </a:cubicBezTo>
                    <a:cubicBezTo>
                      <a:pt x="214" y="167"/>
                      <a:pt x="167" y="214"/>
                      <a:pt x="109"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4"/>
              <p:cNvSpPr>
                <a:spLocks noEditPoints="1"/>
              </p:cNvSpPr>
              <p:nvPr/>
            </p:nvSpPr>
            <p:spPr bwMode="auto">
              <a:xfrm>
                <a:off x="814388" y="303213"/>
                <a:ext cx="971550" cy="979487"/>
              </a:xfrm>
              <a:custGeom>
                <a:avLst/>
                <a:gdLst>
                  <a:gd name="T0" fmla="*/ 147 w 294"/>
                  <a:gd name="T1" fmla="*/ 0 h 295"/>
                  <a:gd name="T2" fmla="*/ 0 w 294"/>
                  <a:gd name="T3" fmla="*/ 147 h 295"/>
                  <a:gd name="T4" fmla="*/ 147 w 294"/>
                  <a:gd name="T5" fmla="*/ 295 h 295"/>
                  <a:gd name="T6" fmla="*/ 294 w 294"/>
                  <a:gd name="T7" fmla="*/ 147 h 295"/>
                  <a:gd name="T8" fmla="*/ 147 w 294"/>
                  <a:gd name="T9" fmla="*/ 0 h 295"/>
                  <a:gd name="T10" fmla="*/ 147 w 294"/>
                  <a:gd name="T11" fmla="*/ 289 h 295"/>
                  <a:gd name="T12" fmla="*/ 5 w 294"/>
                  <a:gd name="T13" fmla="*/ 147 h 295"/>
                  <a:gd name="T14" fmla="*/ 147 w 294"/>
                  <a:gd name="T15" fmla="*/ 5 h 295"/>
                  <a:gd name="T16" fmla="*/ 289 w 294"/>
                  <a:gd name="T17" fmla="*/ 147 h 295"/>
                  <a:gd name="T18" fmla="*/ 147 w 294"/>
                  <a:gd name="T19" fmla="*/ 28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7"/>
                    </a:cubicBezTo>
                    <a:cubicBezTo>
                      <a:pt x="0" y="229"/>
                      <a:pt x="66" y="295"/>
                      <a:pt x="147" y="295"/>
                    </a:cubicBezTo>
                    <a:cubicBezTo>
                      <a:pt x="229" y="295"/>
                      <a:pt x="294" y="229"/>
                      <a:pt x="294" y="147"/>
                    </a:cubicBezTo>
                    <a:cubicBezTo>
                      <a:pt x="294" y="66"/>
                      <a:pt x="229" y="0"/>
                      <a:pt x="147" y="0"/>
                    </a:cubicBezTo>
                    <a:close/>
                    <a:moveTo>
                      <a:pt x="147" y="289"/>
                    </a:moveTo>
                    <a:cubicBezTo>
                      <a:pt x="69" y="289"/>
                      <a:pt x="5" y="226"/>
                      <a:pt x="5" y="147"/>
                    </a:cubicBezTo>
                    <a:cubicBezTo>
                      <a:pt x="5" y="69"/>
                      <a:pt x="69" y="5"/>
                      <a:pt x="147" y="5"/>
                    </a:cubicBezTo>
                    <a:cubicBezTo>
                      <a:pt x="226" y="5"/>
                      <a:pt x="289" y="69"/>
                      <a:pt x="289" y="147"/>
                    </a:cubicBezTo>
                    <a:cubicBezTo>
                      <a:pt x="289" y="226"/>
                      <a:pt x="226" y="289"/>
                      <a:pt x="147" y="2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173"/>
            <p:cNvGrpSpPr/>
            <p:nvPr/>
          </p:nvGrpSpPr>
          <p:grpSpPr>
            <a:xfrm>
              <a:off x="1939909" y="401406"/>
              <a:ext cx="1993868" cy="790575"/>
              <a:chOff x="2079625" y="242888"/>
              <a:chExt cx="2270125" cy="900112"/>
            </a:xfrm>
            <a:solidFill>
              <a:schemeClr val="bg2">
                <a:lumMod val="50000"/>
              </a:schemeClr>
            </a:solidFill>
          </p:grpSpPr>
          <p:sp>
            <p:nvSpPr>
              <p:cNvPr id="175" name="Freeform 35"/>
              <p:cNvSpPr>
                <a:spLocks noEditPoints="1"/>
              </p:cNvSpPr>
              <p:nvPr/>
            </p:nvSpPr>
            <p:spPr bwMode="auto">
              <a:xfrm>
                <a:off x="2079625" y="333375"/>
                <a:ext cx="244475" cy="530225"/>
              </a:xfrm>
              <a:custGeom>
                <a:avLst/>
                <a:gdLst>
                  <a:gd name="T0" fmla="*/ 68 w 74"/>
                  <a:gd name="T1" fmla="*/ 34 h 160"/>
                  <a:gd name="T2" fmla="*/ 57 w 74"/>
                  <a:gd name="T3" fmla="*/ 17 h 160"/>
                  <a:gd name="T4" fmla="*/ 39 w 74"/>
                  <a:gd name="T5" fmla="*/ 7 h 160"/>
                  <a:gd name="T6" fmla="*/ 34 w 74"/>
                  <a:gd name="T7" fmla="*/ 2 h 160"/>
                  <a:gd name="T8" fmla="*/ 30 w 74"/>
                  <a:gd name="T9" fmla="*/ 1 h 160"/>
                  <a:gd name="T10" fmla="*/ 30 w 74"/>
                  <a:gd name="T11" fmla="*/ 9 h 160"/>
                  <a:gd name="T12" fmla="*/ 43 w 74"/>
                  <a:gd name="T13" fmla="*/ 25 h 160"/>
                  <a:gd name="T14" fmla="*/ 49 w 74"/>
                  <a:gd name="T15" fmla="*/ 41 h 160"/>
                  <a:gd name="T16" fmla="*/ 48 w 74"/>
                  <a:gd name="T17" fmla="*/ 81 h 160"/>
                  <a:gd name="T18" fmla="*/ 42 w 74"/>
                  <a:gd name="T19" fmla="*/ 79 h 160"/>
                  <a:gd name="T20" fmla="*/ 36 w 74"/>
                  <a:gd name="T21" fmla="*/ 77 h 160"/>
                  <a:gd name="T22" fmla="*/ 21 w 74"/>
                  <a:gd name="T23" fmla="*/ 70 h 160"/>
                  <a:gd name="T24" fmla="*/ 14 w 74"/>
                  <a:gd name="T25" fmla="*/ 73 h 160"/>
                  <a:gd name="T26" fmla="*/ 19 w 74"/>
                  <a:gd name="T27" fmla="*/ 81 h 160"/>
                  <a:gd name="T28" fmla="*/ 19 w 74"/>
                  <a:gd name="T29" fmla="*/ 89 h 160"/>
                  <a:gd name="T30" fmla="*/ 20 w 74"/>
                  <a:gd name="T31" fmla="*/ 97 h 160"/>
                  <a:gd name="T32" fmla="*/ 12 w 74"/>
                  <a:gd name="T33" fmla="*/ 117 h 160"/>
                  <a:gd name="T34" fmla="*/ 6 w 74"/>
                  <a:gd name="T35" fmla="*/ 127 h 160"/>
                  <a:gd name="T36" fmla="*/ 2 w 74"/>
                  <a:gd name="T37" fmla="*/ 140 h 160"/>
                  <a:gd name="T38" fmla="*/ 7 w 74"/>
                  <a:gd name="T39" fmla="*/ 152 h 160"/>
                  <a:gd name="T40" fmla="*/ 23 w 74"/>
                  <a:gd name="T41" fmla="*/ 143 h 160"/>
                  <a:gd name="T42" fmla="*/ 36 w 74"/>
                  <a:gd name="T43" fmla="*/ 136 h 160"/>
                  <a:gd name="T44" fmla="*/ 48 w 74"/>
                  <a:gd name="T45" fmla="*/ 127 h 160"/>
                  <a:gd name="T46" fmla="*/ 48 w 74"/>
                  <a:gd name="T47" fmla="*/ 141 h 160"/>
                  <a:gd name="T48" fmla="*/ 51 w 74"/>
                  <a:gd name="T49" fmla="*/ 149 h 160"/>
                  <a:gd name="T50" fmla="*/ 59 w 74"/>
                  <a:gd name="T51" fmla="*/ 143 h 160"/>
                  <a:gd name="T52" fmla="*/ 68 w 74"/>
                  <a:gd name="T53" fmla="*/ 34 h 160"/>
                  <a:gd name="T54" fmla="*/ 48 w 74"/>
                  <a:gd name="T55" fmla="*/ 116 h 160"/>
                  <a:gd name="T56" fmla="*/ 19 w 74"/>
                  <a:gd name="T57" fmla="*/ 132 h 160"/>
                  <a:gd name="T58" fmla="*/ 13 w 74"/>
                  <a:gd name="T59" fmla="*/ 130 h 160"/>
                  <a:gd name="T60" fmla="*/ 15 w 74"/>
                  <a:gd name="T61" fmla="*/ 124 h 160"/>
                  <a:gd name="T62" fmla="*/ 30 w 74"/>
                  <a:gd name="T63" fmla="*/ 103 h 160"/>
                  <a:gd name="T64" fmla="*/ 37 w 74"/>
                  <a:gd name="T65" fmla="*/ 97 h 160"/>
                  <a:gd name="T66" fmla="*/ 48 w 74"/>
                  <a:gd name="T67" fmla="*/ 88 h 160"/>
                  <a:gd name="T68" fmla="*/ 48 w 74"/>
                  <a:gd name="T69" fmla="*/ 1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160">
                    <a:moveTo>
                      <a:pt x="68" y="34"/>
                    </a:moveTo>
                    <a:cubicBezTo>
                      <a:pt x="68" y="24"/>
                      <a:pt x="57" y="17"/>
                      <a:pt x="57" y="17"/>
                    </a:cubicBezTo>
                    <a:cubicBezTo>
                      <a:pt x="53" y="15"/>
                      <a:pt x="39" y="7"/>
                      <a:pt x="39" y="7"/>
                    </a:cubicBezTo>
                    <a:cubicBezTo>
                      <a:pt x="37" y="5"/>
                      <a:pt x="34" y="2"/>
                      <a:pt x="34" y="2"/>
                    </a:cubicBezTo>
                    <a:cubicBezTo>
                      <a:pt x="33" y="0"/>
                      <a:pt x="30" y="1"/>
                      <a:pt x="30" y="1"/>
                    </a:cubicBezTo>
                    <a:cubicBezTo>
                      <a:pt x="27" y="6"/>
                      <a:pt x="30" y="9"/>
                      <a:pt x="30" y="9"/>
                    </a:cubicBezTo>
                    <a:cubicBezTo>
                      <a:pt x="43" y="25"/>
                      <a:pt x="43" y="25"/>
                      <a:pt x="43" y="25"/>
                    </a:cubicBezTo>
                    <a:cubicBezTo>
                      <a:pt x="50" y="32"/>
                      <a:pt x="49" y="41"/>
                      <a:pt x="49" y="41"/>
                    </a:cubicBezTo>
                    <a:cubicBezTo>
                      <a:pt x="48" y="81"/>
                      <a:pt x="48" y="81"/>
                      <a:pt x="48" y="81"/>
                    </a:cubicBezTo>
                    <a:cubicBezTo>
                      <a:pt x="46" y="77"/>
                      <a:pt x="42" y="79"/>
                      <a:pt x="42" y="79"/>
                    </a:cubicBezTo>
                    <a:cubicBezTo>
                      <a:pt x="40" y="79"/>
                      <a:pt x="36" y="77"/>
                      <a:pt x="36" y="77"/>
                    </a:cubicBezTo>
                    <a:cubicBezTo>
                      <a:pt x="21" y="70"/>
                      <a:pt x="21" y="70"/>
                      <a:pt x="21" y="70"/>
                    </a:cubicBezTo>
                    <a:cubicBezTo>
                      <a:pt x="14" y="68"/>
                      <a:pt x="14" y="73"/>
                      <a:pt x="14" y="73"/>
                    </a:cubicBezTo>
                    <a:cubicBezTo>
                      <a:pt x="16" y="74"/>
                      <a:pt x="19" y="81"/>
                      <a:pt x="19" y="81"/>
                    </a:cubicBezTo>
                    <a:cubicBezTo>
                      <a:pt x="17" y="85"/>
                      <a:pt x="19" y="89"/>
                      <a:pt x="19" y="89"/>
                    </a:cubicBezTo>
                    <a:cubicBezTo>
                      <a:pt x="22" y="91"/>
                      <a:pt x="20" y="97"/>
                      <a:pt x="20" y="97"/>
                    </a:cubicBezTo>
                    <a:cubicBezTo>
                      <a:pt x="16" y="101"/>
                      <a:pt x="12" y="117"/>
                      <a:pt x="12" y="117"/>
                    </a:cubicBezTo>
                    <a:cubicBezTo>
                      <a:pt x="9" y="123"/>
                      <a:pt x="6" y="127"/>
                      <a:pt x="6" y="127"/>
                    </a:cubicBezTo>
                    <a:cubicBezTo>
                      <a:pt x="0" y="133"/>
                      <a:pt x="2" y="140"/>
                      <a:pt x="2" y="140"/>
                    </a:cubicBezTo>
                    <a:cubicBezTo>
                      <a:pt x="3" y="152"/>
                      <a:pt x="7" y="152"/>
                      <a:pt x="7" y="152"/>
                    </a:cubicBezTo>
                    <a:cubicBezTo>
                      <a:pt x="14" y="160"/>
                      <a:pt x="23" y="143"/>
                      <a:pt x="23" y="143"/>
                    </a:cubicBezTo>
                    <a:cubicBezTo>
                      <a:pt x="32" y="143"/>
                      <a:pt x="36" y="136"/>
                      <a:pt x="36" y="136"/>
                    </a:cubicBezTo>
                    <a:cubicBezTo>
                      <a:pt x="48" y="127"/>
                      <a:pt x="48" y="127"/>
                      <a:pt x="48" y="127"/>
                    </a:cubicBezTo>
                    <a:cubicBezTo>
                      <a:pt x="48" y="141"/>
                      <a:pt x="48" y="141"/>
                      <a:pt x="48" y="141"/>
                    </a:cubicBezTo>
                    <a:cubicBezTo>
                      <a:pt x="47" y="150"/>
                      <a:pt x="51" y="149"/>
                      <a:pt x="51" y="149"/>
                    </a:cubicBezTo>
                    <a:cubicBezTo>
                      <a:pt x="57" y="150"/>
                      <a:pt x="59" y="143"/>
                      <a:pt x="59" y="143"/>
                    </a:cubicBezTo>
                    <a:cubicBezTo>
                      <a:pt x="74" y="106"/>
                      <a:pt x="68" y="34"/>
                      <a:pt x="68" y="34"/>
                    </a:cubicBezTo>
                    <a:close/>
                    <a:moveTo>
                      <a:pt x="48" y="116"/>
                    </a:moveTo>
                    <a:cubicBezTo>
                      <a:pt x="48" y="116"/>
                      <a:pt x="26" y="130"/>
                      <a:pt x="19" y="132"/>
                    </a:cubicBezTo>
                    <a:cubicBezTo>
                      <a:pt x="19" y="132"/>
                      <a:pt x="14" y="135"/>
                      <a:pt x="13" y="130"/>
                    </a:cubicBezTo>
                    <a:cubicBezTo>
                      <a:pt x="13" y="130"/>
                      <a:pt x="12" y="128"/>
                      <a:pt x="15" y="124"/>
                    </a:cubicBezTo>
                    <a:cubicBezTo>
                      <a:pt x="30" y="103"/>
                      <a:pt x="30" y="103"/>
                      <a:pt x="30" y="103"/>
                    </a:cubicBezTo>
                    <a:cubicBezTo>
                      <a:pt x="30" y="103"/>
                      <a:pt x="33" y="97"/>
                      <a:pt x="37" y="97"/>
                    </a:cubicBezTo>
                    <a:cubicBezTo>
                      <a:pt x="37" y="97"/>
                      <a:pt x="44" y="94"/>
                      <a:pt x="48" y="88"/>
                    </a:cubicBezTo>
                    <a:lnTo>
                      <a:pt x="48"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6"/>
              <p:cNvSpPr/>
              <p:nvPr/>
            </p:nvSpPr>
            <p:spPr bwMode="auto">
              <a:xfrm>
                <a:off x="2387600" y="406400"/>
                <a:ext cx="271462" cy="381000"/>
              </a:xfrm>
              <a:custGeom>
                <a:avLst/>
                <a:gdLst>
                  <a:gd name="T0" fmla="*/ 54 w 82"/>
                  <a:gd name="T1" fmla="*/ 30 h 115"/>
                  <a:gd name="T2" fmla="*/ 56 w 82"/>
                  <a:gd name="T3" fmla="*/ 24 h 115"/>
                  <a:gd name="T4" fmla="*/ 60 w 82"/>
                  <a:gd name="T5" fmla="*/ 29 h 115"/>
                  <a:gd name="T6" fmla="*/ 70 w 82"/>
                  <a:gd name="T7" fmla="*/ 35 h 115"/>
                  <a:gd name="T8" fmla="*/ 75 w 82"/>
                  <a:gd name="T9" fmla="*/ 40 h 115"/>
                  <a:gd name="T10" fmla="*/ 44 w 82"/>
                  <a:gd name="T11" fmla="*/ 60 h 115"/>
                  <a:gd name="T12" fmla="*/ 42 w 82"/>
                  <a:gd name="T13" fmla="*/ 68 h 115"/>
                  <a:gd name="T14" fmla="*/ 42 w 82"/>
                  <a:gd name="T15" fmla="*/ 74 h 115"/>
                  <a:gd name="T16" fmla="*/ 39 w 82"/>
                  <a:gd name="T17" fmla="*/ 78 h 115"/>
                  <a:gd name="T18" fmla="*/ 32 w 82"/>
                  <a:gd name="T19" fmla="*/ 88 h 115"/>
                  <a:gd name="T20" fmla="*/ 38 w 82"/>
                  <a:gd name="T21" fmla="*/ 91 h 115"/>
                  <a:gd name="T22" fmla="*/ 57 w 82"/>
                  <a:gd name="T23" fmla="*/ 85 h 115"/>
                  <a:gd name="T24" fmla="*/ 67 w 82"/>
                  <a:gd name="T25" fmla="*/ 82 h 115"/>
                  <a:gd name="T26" fmla="*/ 74 w 82"/>
                  <a:gd name="T27" fmla="*/ 79 h 115"/>
                  <a:gd name="T28" fmla="*/ 81 w 82"/>
                  <a:gd name="T29" fmla="*/ 82 h 115"/>
                  <a:gd name="T30" fmla="*/ 79 w 82"/>
                  <a:gd name="T31" fmla="*/ 87 h 115"/>
                  <a:gd name="T32" fmla="*/ 66 w 82"/>
                  <a:gd name="T33" fmla="*/ 99 h 115"/>
                  <a:gd name="T34" fmla="*/ 44 w 82"/>
                  <a:gd name="T35" fmla="*/ 102 h 115"/>
                  <a:gd name="T36" fmla="*/ 20 w 82"/>
                  <a:gd name="T37" fmla="*/ 104 h 115"/>
                  <a:gd name="T38" fmla="*/ 10 w 82"/>
                  <a:gd name="T39" fmla="*/ 78 h 115"/>
                  <a:gd name="T40" fmla="*/ 3 w 82"/>
                  <a:gd name="T41" fmla="*/ 50 h 115"/>
                  <a:gd name="T42" fmla="*/ 4 w 82"/>
                  <a:gd name="T43" fmla="*/ 38 h 115"/>
                  <a:gd name="T44" fmla="*/ 14 w 82"/>
                  <a:gd name="T45" fmla="*/ 0 h 115"/>
                  <a:gd name="T46" fmla="*/ 17 w 82"/>
                  <a:gd name="T47" fmla="*/ 3 h 115"/>
                  <a:gd name="T48" fmla="*/ 32 w 82"/>
                  <a:gd name="T49" fmla="*/ 22 h 115"/>
                  <a:gd name="T50" fmla="*/ 37 w 82"/>
                  <a:gd name="T51" fmla="*/ 40 h 115"/>
                  <a:gd name="T52" fmla="*/ 42 w 82"/>
                  <a:gd name="T53" fmla="*/ 47 h 115"/>
                  <a:gd name="T54" fmla="*/ 53 w 82"/>
                  <a:gd name="T55" fmla="*/ 38 h 115"/>
                  <a:gd name="T56" fmla="*/ 54 w 82"/>
                  <a:gd name="T57" fmla="*/ 3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115">
                    <a:moveTo>
                      <a:pt x="54" y="30"/>
                    </a:moveTo>
                    <a:cubicBezTo>
                      <a:pt x="54" y="30"/>
                      <a:pt x="52" y="25"/>
                      <a:pt x="56" y="24"/>
                    </a:cubicBezTo>
                    <a:cubicBezTo>
                      <a:pt x="56" y="24"/>
                      <a:pt x="61" y="22"/>
                      <a:pt x="60" y="29"/>
                    </a:cubicBezTo>
                    <a:cubicBezTo>
                      <a:pt x="60" y="29"/>
                      <a:pt x="65" y="34"/>
                      <a:pt x="70" y="35"/>
                    </a:cubicBezTo>
                    <a:cubicBezTo>
                      <a:pt x="70" y="35"/>
                      <a:pt x="76" y="33"/>
                      <a:pt x="75" y="40"/>
                    </a:cubicBezTo>
                    <a:cubicBezTo>
                      <a:pt x="75" y="40"/>
                      <a:pt x="75" y="63"/>
                      <a:pt x="44" y="60"/>
                    </a:cubicBezTo>
                    <a:cubicBezTo>
                      <a:pt x="44" y="60"/>
                      <a:pt x="41" y="61"/>
                      <a:pt x="42" y="68"/>
                    </a:cubicBezTo>
                    <a:cubicBezTo>
                      <a:pt x="42" y="74"/>
                      <a:pt x="42" y="74"/>
                      <a:pt x="42" y="74"/>
                    </a:cubicBezTo>
                    <a:cubicBezTo>
                      <a:pt x="42" y="74"/>
                      <a:pt x="43" y="77"/>
                      <a:pt x="39" y="78"/>
                    </a:cubicBezTo>
                    <a:cubicBezTo>
                      <a:pt x="39" y="78"/>
                      <a:pt x="34" y="84"/>
                      <a:pt x="32" y="88"/>
                    </a:cubicBezTo>
                    <a:cubicBezTo>
                      <a:pt x="38" y="91"/>
                      <a:pt x="38" y="91"/>
                      <a:pt x="38" y="91"/>
                    </a:cubicBezTo>
                    <a:cubicBezTo>
                      <a:pt x="57" y="85"/>
                      <a:pt x="57" y="85"/>
                      <a:pt x="57" y="85"/>
                    </a:cubicBezTo>
                    <a:cubicBezTo>
                      <a:pt x="67" y="82"/>
                      <a:pt x="67" y="82"/>
                      <a:pt x="67" y="82"/>
                    </a:cubicBezTo>
                    <a:cubicBezTo>
                      <a:pt x="67" y="82"/>
                      <a:pt x="71" y="79"/>
                      <a:pt x="74" y="79"/>
                    </a:cubicBezTo>
                    <a:cubicBezTo>
                      <a:pt x="74" y="79"/>
                      <a:pt x="82" y="78"/>
                      <a:pt x="81" y="82"/>
                    </a:cubicBezTo>
                    <a:cubicBezTo>
                      <a:pt x="79" y="87"/>
                      <a:pt x="79" y="87"/>
                      <a:pt x="79" y="87"/>
                    </a:cubicBezTo>
                    <a:cubicBezTo>
                      <a:pt x="79" y="87"/>
                      <a:pt x="74" y="97"/>
                      <a:pt x="66" y="99"/>
                    </a:cubicBezTo>
                    <a:cubicBezTo>
                      <a:pt x="66" y="99"/>
                      <a:pt x="54" y="102"/>
                      <a:pt x="44" y="102"/>
                    </a:cubicBezTo>
                    <a:cubicBezTo>
                      <a:pt x="44" y="102"/>
                      <a:pt x="34" y="115"/>
                      <a:pt x="20" y="104"/>
                    </a:cubicBezTo>
                    <a:cubicBezTo>
                      <a:pt x="20" y="104"/>
                      <a:pt x="10" y="88"/>
                      <a:pt x="10" y="78"/>
                    </a:cubicBezTo>
                    <a:cubicBezTo>
                      <a:pt x="10" y="78"/>
                      <a:pt x="4" y="52"/>
                      <a:pt x="3" y="50"/>
                    </a:cubicBezTo>
                    <a:cubicBezTo>
                      <a:pt x="3" y="50"/>
                      <a:pt x="0" y="50"/>
                      <a:pt x="4" y="38"/>
                    </a:cubicBezTo>
                    <a:cubicBezTo>
                      <a:pt x="14" y="0"/>
                      <a:pt x="14" y="0"/>
                      <a:pt x="14" y="0"/>
                    </a:cubicBezTo>
                    <a:cubicBezTo>
                      <a:pt x="14" y="0"/>
                      <a:pt x="15" y="0"/>
                      <a:pt x="17" y="3"/>
                    </a:cubicBezTo>
                    <a:cubicBezTo>
                      <a:pt x="17" y="3"/>
                      <a:pt x="31" y="14"/>
                      <a:pt x="32" y="22"/>
                    </a:cubicBezTo>
                    <a:cubicBezTo>
                      <a:pt x="32" y="22"/>
                      <a:pt x="35" y="30"/>
                      <a:pt x="37" y="40"/>
                    </a:cubicBezTo>
                    <a:cubicBezTo>
                      <a:pt x="37" y="40"/>
                      <a:pt x="36" y="44"/>
                      <a:pt x="42" y="47"/>
                    </a:cubicBezTo>
                    <a:cubicBezTo>
                      <a:pt x="42" y="47"/>
                      <a:pt x="48" y="38"/>
                      <a:pt x="53" y="38"/>
                    </a:cubicBezTo>
                    <a:cubicBezTo>
                      <a:pt x="53" y="38"/>
                      <a:pt x="54" y="38"/>
                      <a:pt x="5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
              <p:cNvSpPr/>
              <p:nvPr/>
            </p:nvSpPr>
            <p:spPr bwMode="auto">
              <a:xfrm>
                <a:off x="2949575" y="242888"/>
                <a:ext cx="152400" cy="149225"/>
              </a:xfrm>
              <a:custGeom>
                <a:avLst/>
                <a:gdLst>
                  <a:gd name="T0" fmla="*/ 11 w 46"/>
                  <a:gd name="T1" fmla="*/ 40 h 45"/>
                  <a:gd name="T2" fmla="*/ 13 w 46"/>
                  <a:gd name="T3" fmla="*/ 45 h 45"/>
                  <a:gd name="T4" fmla="*/ 26 w 46"/>
                  <a:gd name="T5" fmla="*/ 36 h 45"/>
                  <a:gd name="T6" fmla="*/ 41 w 46"/>
                  <a:gd name="T7" fmla="*/ 29 h 45"/>
                  <a:gd name="T8" fmla="*/ 39 w 46"/>
                  <a:gd name="T9" fmla="*/ 19 h 45"/>
                  <a:gd name="T10" fmla="*/ 15 w 46"/>
                  <a:gd name="T11" fmla="*/ 3 h 45"/>
                  <a:gd name="T12" fmla="*/ 3 w 46"/>
                  <a:gd name="T13" fmla="*/ 2 h 45"/>
                  <a:gd name="T14" fmla="*/ 3 w 46"/>
                  <a:gd name="T15" fmla="*/ 8 h 45"/>
                  <a:gd name="T16" fmla="*/ 4 w 46"/>
                  <a:gd name="T17" fmla="*/ 13 h 45"/>
                  <a:gd name="T18" fmla="*/ 9 w 46"/>
                  <a:gd name="T19" fmla="*/ 19 h 45"/>
                  <a:gd name="T20" fmla="*/ 13 w 46"/>
                  <a:gd name="T21" fmla="*/ 32 h 45"/>
                  <a:gd name="T22" fmla="*/ 11 w 46"/>
                  <a:gd name="T23"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5">
                    <a:moveTo>
                      <a:pt x="11" y="40"/>
                    </a:moveTo>
                    <a:cubicBezTo>
                      <a:pt x="11" y="40"/>
                      <a:pt x="7" y="45"/>
                      <a:pt x="13" y="45"/>
                    </a:cubicBezTo>
                    <a:cubicBezTo>
                      <a:pt x="13" y="45"/>
                      <a:pt x="18" y="44"/>
                      <a:pt x="26" y="36"/>
                    </a:cubicBezTo>
                    <a:cubicBezTo>
                      <a:pt x="26" y="36"/>
                      <a:pt x="38" y="36"/>
                      <a:pt x="41" y="29"/>
                    </a:cubicBezTo>
                    <a:cubicBezTo>
                      <a:pt x="41" y="29"/>
                      <a:pt x="46" y="22"/>
                      <a:pt x="39" y="19"/>
                    </a:cubicBezTo>
                    <a:cubicBezTo>
                      <a:pt x="15" y="3"/>
                      <a:pt x="15" y="3"/>
                      <a:pt x="15" y="3"/>
                    </a:cubicBezTo>
                    <a:cubicBezTo>
                      <a:pt x="15" y="3"/>
                      <a:pt x="6" y="0"/>
                      <a:pt x="3" y="2"/>
                    </a:cubicBezTo>
                    <a:cubicBezTo>
                      <a:pt x="3" y="2"/>
                      <a:pt x="0" y="6"/>
                      <a:pt x="3" y="8"/>
                    </a:cubicBezTo>
                    <a:cubicBezTo>
                      <a:pt x="3" y="8"/>
                      <a:pt x="4" y="10"/>
                      <a:pt x="4" y="13"/>
                    </a:cubicBezTo>
                    <a:cubicBezTo>
                      <a:pt x="4" y="13"/>
                      <a:pt x="5" y="16"/>
                      <a:pt x="9" y="19"/>
                    </a:cubicBezTo>
                    <a:cubicBezTo>
                      <a:pt x="9" y="19"/>
                      <a:pt x="13" y="28"/>
                      <a:pt x="13" y="32"/>
                    </a:cubicBezTo>
                    <a:cubicBezTo>
                      <a:pt x="13" y="32"/>
                      <a:pt x="12" y="39"/>
                      <a:pt x="1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8"/>
              <p:cNvSpPr/>
              <p:nvPr/>
            </p:nvSpPr>
            <p:spPr bwMode="auto">
              <a:xfrm>
                <a:off x="2870200" y="403225"/>
                <a:ext cx="250825" cy="146050"/>
              </a:xfrm>
              <a:custGeom>
                <a:avLst/>
                <a:gdLst>
                  <a:gd name="T0" fmla="*/ 72 w 76"/>
                  <a:gd name="T1" fmla="*/ 1 h 44"/>
                  <a:gd name="T2" fmla="*/ 75 w 76"/>
                  <a:gd name="T3" fmla="*/ 7 h 44"/>
                  <a:gd name="T4" fmla="*/ 65 w 76"/>
                  <a:gd name="T5" fmla="*/ 11 h 44"/>
                  <a:gd name="T6" fmla="*/ 53 w 76"/>
                  <a:gd name="T7" fmla="*/ 20 h 44"/>
                  <a:gd name="T8" fmla="*/ 39 w 76"/>
                  <a:gd name="T9" fmla="*/ 35 h 44"/>
                  <a:gd name="T10" fmla="*/ 14 w 76"/>
                  <a:gd name="T11" fmla="*/ 38 h 44"/>
                  <a:gd name="T12" fmla="*/ 4 w 76"/>
                  <a:gd name="T13" fmla="*/ 26 h 44"/>
                  <a:gd name="T14" fmla="*/ 17 w 76"/>
                  <a:gd name="T15" fmla="*/ 19 h 44"/>
                  <a:gd name="T16" fmla="*/ 61 w 76"/>
                  <a:gd name="T17" fmla="*/ 4 h 44"/>
                  <a:gd name="T18" fmla="*/ 72 w 7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4">
                    <a:moveTo>
                      <a:pt x="72" y="1"/>
                    </a:moveTo>
                    <a:cubicBezTo>
                      <a:pt x="72" y="1"/>
                      <a:pt x="76" y="0"/>
                      <a:pt x="75" y="7"/>
                    </a:cubicBezTo>
                    <a:cubicBezTo>
                      <a:pt x="75" y="7"/>
                      <a:pt x="72" y="11"/>
                      <a:pt x="65" y="11"/>
                    </a:cubicBezTo>
                    <a:cubicBezTo>
                      <a:pt x="65" y="11"/>
                      <a:pt x="59" y="13"/>
                      <a:pt x="53" y="20"/>
                    </a:cubicBezTo>
                    <a:cubicBezTo>
                      <a:pt x="53" y="20"/>
                      <a:pt x="44" y="30"/>
                      <a:pt x="39" y="35"/>
                    </a:cubicBezTo>
                    <a:cubicBezTo>
                      <a:pt x="39" y="35"/>
                      <a:pt x="30" y="44"/>
                      <a:pt x="14" y="38"/>
                    </a:cubicBezTo>
                    <a:cubicBezTo>
                      <a:pt x="14" y="38"/>
                      <a:pt x="0" y="33"/>
                      <a:pt x="4" y="26"/>
                    </a:cubicBezTo>
                    <a:cubicBezTo>
                      <a:pt x="4" y="26"/>
                      <a:pt x="4" y="23"/>
                      <a:pt x="17" y="19"/>
                    </a:cubicBezTo>
                    <a:cubicBezTo>
                      <a:pt x="61" y="4"/>
                      <a:pt x="61" y="4"/>
                      <a:pt x="61" y="4"/>
                    </a:cubicBezTo>
                    <a:lnTo>
                      <a:pt x="7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9"/>
              <p:cNvSpPr/>
              <p:nvPr/>
            </p:nvSpPr>
            <p:spPr bwMode="auto">
              <a:xfrm>
                <a:off x="3062288" y="708025"/>
                <a:ext cx="114300" cy="109537"/>
              </a:xfrm>
              <a:custGeom>
                <a:avLst/>
                <a:gdLst>
                  <a:gd name="T0" fmla="*/ 3 w 35"/>
                  <a:gd name="T1" fmla="*/ 3 h 33"/>
                  <a:gd name="T2" fmla="*/ 8 w 35"/>
                  <a:gd name="T3" fmla="*/ 21 h 33"/>
                  <a:gd name="T4" fmla="*/ 11 w 35"/>
                  <a:gd name="T5" fmla="*/ 26 h 33"/>
                  <a:gd name="T6" fmla="*/ 22 w 35"/>
                  <a:gd name="T7" fmla="*/ 33 h 33"/>
                  <a:gd name="T8" fmla="*/ 29 w 35"/>
                  <a:gd name="T9" fmla="*/ 13 h 33"/>
                  <a:gd name="T10" fmla="*/ 11 w 35"/>
                  <a:gd name="T11" fmla="*/ 1 h 33"/>
                  <a:gd name="T12" fmla="*/ 3 w 35"/>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35" h="33">
                    <a:moveTo>
                      <a:pt x="3" y="3"/>
                    </a:moveTo>
                    <a:cubicBezTo>
                      <a:pt x="3" y="3"/>
                      <a:pt x="0" y="15"/>
                      <a:pt x="8" y="21"/>
                    </a:cubicBezTo>
                    <a:cubicBezTo>
                      <a:pt x="8" y="21"/>
                      <a:pt x="9" y="22"/>
                      <a:pt x="11" y="26"/>
                    </a:cubicBezTo>
                    <a:cubicBezTo>
                      <a:pt x="11" y="26"/>
                      <a:pt x="15" y="33"/>
                      <a:pt x="22" y="33"/>
                    </a:cubicBezTo>
                    <a:cubicBezTo>
                      <a:pt x="22" y="33"/>
                      <a:pt x="35" y="27"/>
                      <a:pt x="29" y="13"/>
                    </a:cubicBezTo>
                    <a:cubicBezTo>
                      <a:pt x="29" y="13"/>
                      <a:pt x="21" y="1"/>
                      <a:pt x="11" y="1"/>
                    </a:cubicBezTo>
                    <a:cubicBezTo>
                      <a:pt x="11" y="1"/>
                      <a:pt x="6"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0"/>
              <p:cNvSpPr/>
              <p:nvPr/>
            </p:nvSpPr>
            <p:spPr bwMode="auto">
              <a:xfrm>
                <a:off x="2787650" y="531813"/>
                <a:ext cx="333375" cy="361950"/>
              </a:xfrm>
              <a:custGeom>
                <a:avLst/>
                <a:gdLst>
                  <a:gd name="T0" fmla="*/ 27 w 101"/>
                  <a:gd name="T1" fmla="*/ 21 h 109"/>
                  <a:gd name="T2" fmla="*/ 35 w 101"/>
                  <a:gd name="T3" fmla="*/ 26 h 109"/>
                  <a:gd name="T4" fmla="*/ 41 w 101"/>
                  <a:gd name="T5" fmla="*/ 27 h 109"/>
                  <a:gd name="T6" fmla="*/ 64 w 101"/>
                  <a:gd name="T7" fmla="*/ 12 h 109"/>
                  <a:gd name="T8" fmla="*/ 69 w 101"/>
                  <a:gd name="T9" fmla="*/ 10 h 109"/>
                  <a:gd name="T10" fmla="*/ 98 w 101"/>
                  <a:gd name="T11" fmla="*/ 9 h 109"/>
                  <a:gd name="T12" fmla="*/ 94 w 101"/>
                  <a:gd name="T13" fmla="*/ 14 h 109"/>
                  <a:gd name="T14" fmla="*/ 74 w 101"/>
                  <a:gd name="T15" fmla="*/ 32 h 109"/>
                  <a:gd name="T16" fmla="*/ 68 w 101"/>
                  <a:gd name="T17" fmla="*/ 37 h 109"/>
                  <a:gd name="T18" fmla="*/ 68 w 101"/>
                  <a:gd name="T19" fmla="*/ 41 h 109"/>
                  <a:gd name="T20" fmla="*/ 74 w 101"/>
                  <a:gd name="T21" fmla="*/ 38 h 109"/>
                  <a:gd name="T22" fmla="*/ 87 w 101"/>
                  <a:gd name="T23" fmla="*/ 40 h 109"/>
                  <a:gd name="T24" fmla="*/ 77 w 101"/>
                  <a:gd name="T25" fmla="*/ 50 h 109"/>
                  <a:gd name="T26" fmla="*/ 63 w 101"/>
                  <a:gd name="T27" fmla="*/ 57 h 109"/>
                  <a:gd name="T28" fmla="*/ 61 w 101"/>
                  <a:gd name="T29" fmla="*/ 67 h 109"/>
                  <a:gd name="T30" fmla="*/ 65 w 101"/>
                  <a:gd name="T31" fmla="*/ 81 h 109"/>
                  <a:gd name="T32" fmla="*/ 69 w 101"/>
                  <a:gd name="T33" fmla="*/ 102 h 109"/>
                  <a:gd name="T34" fmla="*/ 63 w 101"/>
                  <a:gd name="T35" fmla="*/ 107 h 109"/>
                  <a:gd name="T36" fmla="*/ 60 w 101"/>
                  <a:gd name="T37" fmla="*/ 103 h 109"/>
                  <a:gd name="T38" fmla="*/ 48 w 101"/>
                  <a:gd name="T39" fmla="*/ 94 h 109"/>
                  <a:gd name="T40" fmla="*/ 49 w 101"/>
                  <a:gd name="T41" fmla="*/ 89 h 109"/>
                  <a:gd name="T42" fmla="*/ 54 w 101"/>
                  <a:gd name="T43" fmla="*/ 86 h 109"/>
                  <a:gd name="T44" fmla="*/ 55 w 101"/>
                  <a:gd name="T45" fmla="*/ 81 h 109"/>
                  <a:gd name="T46" fmla="*/ 54 w 101"/>
                  <a:gd name="T47" fmla="*/ 71 h 109"/>
                  <a:gd name="T48" fmla="*/ 42 w 101"/>
                  <a:gd name="T49" fmla="*/ 82 h 109"/>
                  <a:gd name="T50" fmla="*/ 20 w 101"/>
                  <a:gd name="T51" fmla="*/ 103 h 109"/>
                  <a:gd name="T52" fmla="*/ 8 w 101"/>
                  <a:gd name="T53" fmla="*/ 102 h 109"/>
                  <a:gd name="T54" fmla="*/ 5 w 101"/>
                  <a:gd name="T55" fmla="*/ 86 h 109"/>
                  <a:gd name="T56" fmla="*/ 13 w 101"/>
                  <a:gd name="T57" fmla="*/ 87 h 109"/>
                  <a:gd name="T58" fmla="*/ 54 w 101"/>
                  <a:gd name="T59" fmla="*/ 62 h 109"/>
                  <a:gd name="T60" fmla="*/ 54 w 101"/>
                  <a:gd name="T61" fmla="*/ 58 h 109"/>
                  <a:gd name="T62" fmla="*/ 52 w 101"/>
                  <a:gd name="T63" fmla="*/ 50 h 109"/>
                  <a:gd name="T64" fmla="*/ 52 w 101"/>
                  <a:gd name="T65" fmla="*/ 41 h 109"/>
                  <a:gd name="T66" fmla="*/ 45 w 101"/>
                  <a:gd name="T67" fmla="*/ 43 h 109"/>
                  <a:gd name="T68" fmla="*/ 46 w 101"/>
                  <a:gd name="T69" fmla="*/ 53 h 109"/>
                  <a:gd name="T70" fmla="*/ 30 w 101"/>
                  <a:gd name="T71" fmla="*/ 66 h 109"/>
                  <a:gd name="T72" fmla="*/ 24 w 101"/>
                  <a:gd name="T73" fmla="*/ 40 h 109"/>
                  <a:gd name="T74" fmla="*/ 27 w 101"/>
                  <a:gd name="T75" fmla="*/ 2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9">
                    <a:moveTo>
                      <a:pt x="27" y="21"/>
                    </a:moveTo>
                    <a:cubicBezTo>
                      <a:pt x="27" y="21"/>
                      <a:pt x="32" y="19"/>
                      <a:pt x="35" y="26"/>
                    </a:cubicBezTo>
                    <a:cubicBezTo>
                      <a:pt x="35" y="26"/>
                      <a:pt x="37" y="29"/>
                      <a:pt x="41" y="27"/>
                    </a:cubicBezTo>
                    <a:cubicBezTo>
                      <a:pt x="64" y="12"/>
                      <a:pt x="64" y="12"/>
                      <a:pt x="64" y="12"/>
                    </a:cubicBezTo>
                    <a:cubicBezTo>
                      <a:pt x="64" y="12"/>
                      <a:pt x="68" y="11"/>
                      <a:pt x="69" y="10"/>
                    </a:cubicBezTo>
                    <a:cubicBezTo>
                      <a:pt x="69" y="10"/>
                      <a:pt x="82" y="0"/>
                      <a:pt x="98" y="9"/>
                    </a:cubicBezTo>
                    <a:cubicBezTo>
                      <a:pt x="98" y="9"/>
                      <a:pt x="101" y="10"/>
                      <a:pt x="94" y="14"/>
                    </a:cubicBezTo>
                    <a:cubicBezTo>
                      <a:pt x="74" y="32"/>
                      <a:pt x="74" y="32"/>
                      <a:pt x="74" y="32"/>
                    </a:cubicBezTo>
                    <a:cubicBezTo>
                      <a:pt x="68" y="37"/>
                      <a:pt x="68" y="37"/>
                      <a:pt x="68" y="37"/>
                    </a:cubicBezTo>
                    <a:cubicBezTo>
                      <a:pt x="68" y="37"/>
                      <a:pt x="63" y="40"/>
                      <a:pt x="68" y="41"/>
                    </a:cubicBezTo>
                    <a:cubicBezTo>
                      <a:pt x="74" y="38"/>
                      <a:pt x="74" y="38"/>
                      <a:pt x="74" y="38"/>
                    </a:cubicBezTo>
                    <a:cubicBezTo>
                      <a:pt x="74" y="38"/>
                      <a:pt x="86" y="34"/>
                      <a:pt x="87" y="40"/>
                    </a:cubicBezTo>
                    <a:cubicBezTo>
                      <a:pt x="87" y="40"/>
                      <a:pt x="89" y="44"/>
                      <a:pt x="77" y="50"/>
                    </a:cubicBezTo>
                    <a:cubicBezTo>
                      <a:pt x="77" y="50"/>
                      <a:pt x="68" y="57"/>
                      <a:pt x="63" y="57"/>
                    </a:cubicBezTo>
                    <a:cubicBezTo>
                      <a:pt x="63" y="57"/>
                      <a:pt x="60" y="60"/>
                      <a:pt x="61" y="67"/>
                    </a:cubicBezTo>
                    <a:cubicBezTo>
                      <a:pt x="61" y="67"/>
                      <a:pt x="63" y="76"/>
                      <a:pt x="65" y="81"/>
                    </a:cubicBezTo>
                    <a:cubicBezTo>
                      <a:pt x="69" y="102"/>
                      <a:pt x="69" y="102"/>
                      <a:pt x="69" y="102"/>
                    </a:cubicBezTo>
                    <a:cubicBezTo>
                      <a:pt x="69" y="102"/>
                      <a:pt x="71" y="109"/>
                      <a:pt x="63" y="107"/>
                    </a:cubicBezTo>
                    <a:cubicBezTo>
                      <a:pt x="63" y="107"/>
                      <a:pt x="60" y="107"/>
                      <a:pt x="60" y="103"/>
                    </a:cubicBezTo>
                    <a:cubicBezTo>
                      <a:pt x="60" y="103"/>
                      <a:pt x="60" y="94"/>
                      <a:pt x="48" y="94"/>
                    </a:cubicBezTo>
                    <a:cubicBezTo>
                      <a:pt x="48" y="94"/>
                      <a:pt x="46" y="91"/>
                      <a:pt x="49" y="89"/>
                    </a:cubicBezTo>
                    <a:cubicBezTo>
                      <a:pt x="49" y="89"/>
                      <a:pt x="51" y="86"/>
                      <a:pt x="54" y="86"/>
                    </a:cubicBezTo>
                    <a:cubicBezTo>
                      <a:pt x="54" y="86"/>
                      <a:pt x="55" y="85"/>
                      <a:pt x="55" y="81"/>
                    </a:cubicBezTo>
                    <a:cubicBezTo>
                      <a:pt x="54" y="71"/>
                      <a:pt x="54" y="71"/>
                      <a:pt x="54" y="71"/>
                    </a:cubicBezTo>
                    <a:cubicBezTo>
                      <a:pt x="54" y="71"/>
                      <a:pt x="48" y="76"/>
                      <a:pt x="42" y="82"/>
                    </a:cubicBezTo>
                    <a:cubicBezTo>
                      <a:pt x="20" y="103"/>
                      <a:pt x="20" y="103"/>
                      <a:pt x="20" y="103"/>
                    </a:cubicBezTo>
                    <a:cubicBezTo>
                      <a:pt x="20" y="103"/>
                      <a:pt x="15" y="109"/>
                      <a:pt x="8" y="102"/>
                    </a:cubicBezTo>
                    <a:cubicBezTo>
                      <a:pt x="8" y="102"/>
                      <a:pt x="0" y="91"/>
                      <a:pt x="5" y="86"/>
                    </a:cubicBezTo>
                    <a:cubicBezTo>
                      <a:pt x="5" y="86"/>
                      <a:pt x="8" y="84"/>
                      <a:pt x="13" y="87"/>
                    </a:cubicBezTo>
                    <a:cubicBezTo>
                      <a:pt x="54" y="62"/>
                      <a:pt x="54" y="62"/>
                      <a:pt x="54" y="62"/>
                    </a:cubicBezTo>
                    <a:cubicBezTo>
                      <a:pt x="54" y="58"/>
                      <a:pt x="54" y="58"/>
                      <a:pt x="54" y="58"/>
                    </a:cubicBezTo>
                    <a:cubicBezTo>
                      <a:pt x="54" y="58"/>
                      <a:pt x="46" y="57"/>
                      <a:pt x="52" y="50"/>
                    </a:cubicBezTo>
                    <a:cubicBezTo>
                      <a:pt x="52" y="50"/>
                      <a:pt x="56" y="41"/>
                      <a:pt x="52" y="41"/>
                    </a:cubicBezTo>
                    <a:cubicBezTo>
                      <a:pt x="52" y="41"/>
                      <a:pt x="45" y="39"/>
                      <a:pt x="45" y="43"/>
                    </a:cubicBezTo>
                    <a:cubicBezTo>
                      <a:pt x="46" y="53"/>
                      <a:pt x="46" y="53"/>
                      <a:pt x="46" y="53"/>
                    </a:cubicBezTo>
                    <a:cubicBezTo>
                      <a:pt x="46" y="53"/>
                      <a:pt x="37" y="79"/>
                      <a:pt x="30" y="66"/>
                    </a:cubicBezTo>
                    <a:cubicBezTo>
                      <a:pt x="30" y="66"/>
                      <a:pt x="21" y="57"/>
                      <a:pt x="24" y="40"/>
                    </a:cubicBezTo>
                    <a:cubicBezTo>
                      <a:pt x="24" y="40"/>
                      <a:pt x="28" y="33"/>
                      <a:pt x="2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1"/>
              <p:cNvSpPr/>
              <p:nvPr/>
            </p:nvSpPr>
            <p:spPr bwMode="auto">
              <a:xfrm>
                <a:off x="3646488" y="674688"/>
                <a:ext cx="128587" cy="133350"/>
              </a:xfrm>
              <a:custGeom>
                <a:avLst/>
                <a:gdLst>
                  <a:gd name="T0" fmla="*/ 6 w 39"/>
                  <a:gd name="T1" fmla="*/ 0 h 40"/>
                  <a:gd name="T2" fmla="*/ 12 w 39"/>
                  <a:gd name="T3" fmla="*/ 28 h 40"/>
                  <a:gd name="T4" fmla="*/ 11 w 39"/>
                  <a:gd name="T5" fmla="*/ 34 h 40"/>
                  <a:gd name="T6" fmla="*/ 25 w 39"/>
                  <a:gd name="T7" fmla="*/ 34 h 40"/>
                  <a:gd name="T8" fmla="*/ 31 w 39"/>
                  <a:gd name="T9" fmla="*/ 20 h 40"/>
                  <a:gd name="T10" fmla="*/ 6 w 39"/>
                  <a:gd name="T11" fmla="*/ 0 h 40"/>
                </a:gdLst>
                <a:ahLst/>
                <a:cxnLst>
                  <a:cxn ang="0">
                    <a:pos x="T0" y="T1"/>
                  </a:cxn>
                  <a:cxn ang="0">
                    <a:pos x="T2" y="T3"/>
                  </a:cxn>
                  <a:cxn ang="0">
                    <a:pos x="T4" y="T5"/>
                  </a:cxn>
                  <a:cxn ang="0">
                    <a:pos x="T6" y="T7"/>
                  </a:cxn>
                  <a:cxn ang="0">
                    <a:pos x="T8" y="T9"/>
                  </a:cxn>
                  <a:cxn ang="0">
                    <a:pos x="T10" y="T11"/>
                  </a:cxn>
                </a:cxnLst>
                <a:rect l="0" t="0" r="r" b="b"/>
                <a:pathLst>
                  <a:path w="39" h="40">
                    <a:moveTo>
                      <a:pt x="6" y="0"/>
                    </a:moveTo>
                    <a:cubicBezTo>
                      <a:pt x="6" y="0"/>
                      <a:pt x="0" y="10"/>
                      <a:pt x="12" y="28"/>
                    </a:cubicBezTo>
                    <a:cubicBezTo>
                      <a:pt x="12" y="28"/>
                      <a:pt x="15" y="30"/>
                      <a:pt x="11" y="34"/>
                    </a:cubicBezTo>
                    <a:cubicBezTo>
                      <a:pt x="11" y="34"/>
                      <a:pt x="11" y="40"/>
                      <a:pt x="25" y="34"/>
                    </a:cubicBezTo>
                    <a:cubicBezTo>
                      <a:pt x="25" y="34"/>
                      <a:pt x="39" y="32"/>
                      <a:pt x="31" y="20"/>
                    </a:cubicBezTo>
                    <a:cubicBezTo>
                      <a:pt x="31" y="20"/>
                      <a:pt x="18" y="4"/>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2"/>
              <p:cNvSpPr/>
              <p:nvPr/>
            </p:nvSpPr>
            <p:spPr bwMode="auto">
              <a:xfrm>
                <a:off x="3267075" y="328613"/>
                <a:ext cx="455612" cy="485775"/>
              </a:xfrm>
              <a:custGeom>
                <a:avLst/>
                <a:gdLst>
                  <a:gd name="T0" fmla="*/ 98 w 138"/>
                  <a:gd name="T1" fmla="*/ 64 h 146"/>
                  <a:gd name="T2" fmla="*/ 97 w 138"/>
                  <a:gd name="T3" fmla="*/ 26 h 146"/>
                  <a:gd name="T4" fmla="*/ 96 w 138"/>
                  <a:gd name="T5" fmla="*/ 11 h 146"/>
                  <a:gd name="T6" fmla="*/ 89 w 138"/>
                  <a:gd name="T7" fmla="*/ 9 h 146"/>
                  <a:gd name="T8" fmla="*/ 73 w 138"/>
                  <a:gd name="T9" fmla="*/ 1 h 146"/>
                  <a:gd name="T10" fmla="*/ 70 w 138"/>
                  <a:gd name="T11" fmla="*/ 13 h 146"/>
                  <a:gd name="T12" fmla="*/ 79 w 138"/>
                  <a:gd name="T13" fmla="*/ 33 h 146"/>
                  <a:gd name="T14" fmla="*/ 79 w 138"/>
                  <a:gd name="T15" fmla="*/ 70 h 146"/>
                  <a:gd name="T16" fmla="*/ 69 w 138"/>
                  <a:gd name="T17" fmla="*/ 80 h 146"/>
                  <a:gd name="T18" fmla="*/ 44 w 138"/>
                  <a:gd name="T19" fmla="*/ 90 h 146"/>
                  <a:gd name="T20" fmla="*/ 33 w 138"/>
                  <a:gd name="T21" fmla="*/ 97 h 146"/>
                  <a:gd name="T22" fmla="*/ 10 w 138"/>
                  <a:gd name="T23" fmla="*/ 104 h 146"/>
                  <a:gd name="T24" fmla="*/ 3 w 138"/>
                  <a:gd name="T25" fmla="*/ 97 h 146"/>
                  <a:gd name="T26" fmla="*/ 2 w 138"/>
                  <a:gd name="T27" fmla="*/ 103 h 146"/>
                  <a:gd name="T28" fmla="*/ 15 w 138"/>
                  <a:gd name="T29" fmla="*/ 122 h 146"/>
                  <a:gd name="T30" fmla="*/ 49 w 138"/>
                  <a:gd name="T31" fmla="*/ 104 h 146"/>
                  <a:gd name="T32" fmla="*/ 62 w 138"/>
                  <a:gd name="T33" fmla="*/ 99 h 146"/>
                  <a:gd name="T34" fmla="*/ 74 w 138"/>
                  <a:gd name="T35" fmla="*/ 96 h 146"/>
                  <a:gd name="T36" fmla="*/ 38 w 138"/>
                  <a:gd name="T37" fmla="*/ 134 h 146"/>
                  <a:gd name="T38" fmla="*/ 35 w 138"/>
                  <a:gd name="T39" fmla="*/ 137 h 146"/>
                  <a:gd name="T40" fmla="*/ 33 w 138"/>
                  <a:gd name="T41" fmla="*/ 140 h 146"/>
                  <a:gd name="T42" fmla="*/ 36 w 138"/>
                  <a:gd name="T43" fmla="*/ 143 h 146"/>
                  <a:gd name="T44" fmla="*/ 91 w 138"/>
                  <a:gd name="T45" fmla="*/ 111 h 146"/>
                  <a:gd name="T46" fmla="*/ 97 w 138"/>
                  <a:gd name="T47" fmla="*/ 81 h 146"/>
                  <a:gd name="T48" fmla="*/ 120 w 138"/>
                  <a:gd name="T49" fmla="*/ 63 h 146"/>
                  <a:gd name="T50" fmla="*/ 134 w 138"/>
                  <a:gd name="T51" fmla="*/ 44 h 146"/>
                  <a:gd name="T52" fmla="*/ 118 w 138"/>
                  <a:gd name="T53" fmla="*/ 47 h 146"/>
                  <a:gd name="T54" fmla="*/ 98 w 138"/>
                  <a:gd name="T55"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46">
                    <a:moveTo>
                      <a:pt x="98" y="64"/>
                    </a:moveTo>
                    <a:cubicBezTo>
                      <a:pt x="97" y="26"/>
                      <a:pt x="97" y="26"/>
                      <a:pt x="97" y="26"/>
                    </a:cubicBezTo>
                    <a:cubicBezTo>
                      <a:pt x="97" y="26"/>
                      <a:pt x="103" y="16"/>
                      <a:pt x="96" y="11"/>
                    </a:cubicBezTo>
                    <a:cubicBezTo>
                      <a:pt x="89" y="9"/>
                      <a:pt x="89" y="9"/>
                      <a:pt x="89" y="9"/>
                    </a:cubicBezTo>
                    <a:cubicBezTo>
                      <a:pt x="89" y="9"/>
                      <a:pt x="85" y="0"/>
                      <a:pt x="73" y="1"/>
                    </a:cubicBezTo>
                    <a:cubicBezTo>
                      <a:pt x="73" y="1"/>
                      <a:pt x="67" y="0"/>
                      <a:pt x="70" y="13"/>
                    </a:cubicBezTo>
                    <a:cubicBezTo>
                      <a:pt x="70" y="13"/>
                      <a:pt x="76" y="30"/>
                      <a:pt x="79" y="33"/>
                    </a:cubicBezTo>
                    <a:cubicBezTo>
                      <a:pt x="79" y="70"/>
                      <a:pt x="79" y="70"/>
                      <a:pt x="79" y="70"/>
                    </a:cubicBezTo>
                    <a:cubicBezTo>
                      <a:pt x="79" y="70"/>
                      <a:pt x="77" y="78"/>
                      <a:pt x="69" y="80"/>
                    </a:cubicBezTo>
                    <a:cubicBezTo>
                      <a:pt x="44" y="90"/>
                      <a:pt x="44" y="90"/>
                      <a:pt x="44" y="90"/>
                    </a:cubicBezTo>
                    <a:cubicBezTo>
                      <a:pt x="44" y="90"/>
                      <a:pt x="40" y="91"/>
                      <a:pt x="33" y="97"/>
                    </a:cubicBezTo>
                    <a:cubicBezTo>
                      <a:pt x="33" y="97"/>
                      <a:pt x="17" y="104"/>
                      <a:pt x="10" y="104"/>
                    </a:cubicBezTo>
                    <a:cubicBezTo>
                      <a:pt x="10" y="104"/>
                      <a:pt x="4" y="99"/>
                      <a:pt x="3" y="97"/>
                    </a:cubicBezTo>
                    <a:cubicBezTo>
                      <a:pt x="3" y="97"/>
                      <a:pt x="2" y="96"/>
                      <a:pt x="2" y="103"/>
                    </a:cubicBezTo>
                    <a:cubicBezTo>
                      <a:pt x="2" y="103"/>
                      <a:pt x="0" y="125"/>
                      <a:pt x="15" y="122"/>
                    </a:cubicBezTo>
                    <a:cubicBezTo>
                      <a:pt x="15" y="122"/>
                      <a:pt x="28" y="123"/>
                      <a:pt x="49" y="104"/>
                    </a:cubicBezTo>
                    <a:cubicBezTo>
                      <a:pt x="49" y="104"/>
                      <a:pt x="53" y="102"/>
                      <a:pt x="62" y="99"/>
                    </a:cubicBezTo>
                    <a:cubicBezTo>
                      <a:pt x="62" y="99"/>
                      <a:pt x="70" y="95"/>
                      <a:pt x="74" y="96"/>
                    </a:cubicBezTo>
                    <a:cubicBezTo>
                      <a:pt x="74" y="96"/>
                      <a:pt x="69" y="125"/>
                      <a:pt x="38" y="134"/>
                    </a:cubicBezTo>
                    <a:cubicBezTo>
                      <a:pt x="38" y="134"/>
                      <a:pt x="35" y="135"/>
                      <a:pt x="35" y="137"/>
                    </a:cubicBezTo>
                    <a:cubicBezTo>
                      <a:pt x="35" y="137"/>
                      <a:pt x="34" y="138"/>
                      <a:pt x="33" y="140"/>
                    </a:cubicBezTo>
                    <a:cubicBezTo>
                      <a:pt x="33" y="140"/>
                      <a:pt x="29" y="143"/>
                      <a:pt x="36" y="143"/>
                    </a:cubicBezTo>
                    <a:cubicBezTo>
                      <a:pt x="36" y="143"/>
                      <a:pt x="65" y="146"/>
                      <a:pt x="91" y="111"/>
                    </a:cubicBezTo>
                    <a:cubicBezTo>
                      <a:pt x="91" y="111"/>
                      <a:pt x="96" y="102"/>
                      <a:pt x="97" y="81"/>
                    </a:cubicBezTo>
                    <a:cubicBezTo>
                      <a:pt x="120" y="63"/>
                      <a:pt x="120" y="63"/>
                      <a:pt x="120" y="63"/>
                    </a:cubicBezTo>
                    <a:cubicBezTo>
                      <a:pt x="120" y="63"/>
                      <a:pt x="138" y="51"/>
                      <a:pt x="134" y="44"/>
                    </a:cubicBezTo>
                    <a:cubicBezTo>
                      <a:pt x="134" y="44"/>
                      <a:pt x="124" y="39"/>
                      <a:pt x="118" y="47"/>
                    </a:cubicBezTo>
                    <a:cubicBezTo>
                      <a:pt x="118" y="47"/>
                      <a:pt x="108" y="61"/>
                      <a:pt x="9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3"/>
              <p:cNvSpPr/>
              <p:nvPr/>
            </p:nvSpPr>
            <p:spPr bwMode="auto">
              <a:xfrm>
                <a:off x="3930650" y="515938"/>
                <a:ext cx="66675" cy="112712"/>
              </a:xfrm>
              <a:custGeom>
                <a:avLst/>
                <a:gdLst>
                  <a:gd name="T0" fmla="*/ 3 w 20"/>
                  <a:gd name="T1" fmla="*/ 5 h 34"/>
                  <a:gd name="T2" fmla="*/ 6 w 20"/>
                  <a:gd name="T3" fmla="*/ 2 h 34"/>
                  <a:gd name="T4" fmla="*/ 18 w 20"/>
                  <a:gd name="T5" fmla="*/ 18 h 34"/>
                  <a:gd name="T6" fmla="*/ 9 w 20"/>
                  <a:gd name="T7" fmla="*/ 31 h 34"/>
                  <a:gd name="T8" fmla="*/ 4 w 20"/>
                  <a:gd name="T9" fmla="*/ 21 h 34"/>
                  <a:gd name="T10" fmla="*/ 3 w 20"/>
                  <a:gd name="T11" fmla="*/ 5 h 34"/>
                </a:gdLst>
                <a:ahLst/>
                <a:cxnLst>
                  <a:cxn ang="0">
                    <a:pos x="T0" y="T1"/>
                  </a:cxn>
                  <a:cxn ang="0">
                    <a:pos x="T2" y="T3"/>
                  </a:cxn>
                  <a:cxn ang="0">
                    <a:pos x="T4" y="T5"/>
                  </a:cxn>
                  <a:cxn ang="0">
                    <a:pos x="T6" y="T7"/>
                  </a:cxn>
                  <a:cxn ang="0">
                    <a:pos x="T8" y="T9"/>
                  </a:cxn>
                  <a:cxn ang="0">
                    <a:pos x="T10" y="T11"/>
                  </a:cxn>
                </a:cxnLst>
                <a:rect l="0" t="0" r="r" b="b"/>
                <a:pathLst>
                  <a:path w="20" h="34">
                    <a:moveTo>
                      <a:pt x="3" y="5"/>
                    </a:moveTo>
                    <a:cubicBezTo>
                      <a:pt x="3" y="5"/>
                      <a:pt x="0" y="0"/>
                      <a:pt x="6" y="2"/>
                    </a:cubicBezTo>
                    <a:cubicBezTo>
                      <a:pt x="6" y="2"/>
                      <a:pt x="14" y="7"/>
                      <a:pt x="18" y="18"/>
                    </a:cubicBezTo>
                    <a:cubicBezTo>
                      <a:pt x="18" y="18"/>
                      <a:pt x="20" y="34"/>
                      <a:pt x="9" y="31"/>
                    </a:cubicBezTo>
                    <a:cubicBezTo>
                      <a:pt x="9" y="31"/>
                      <a:pt x="5" y="28"/>
                      <a:pt x="4" y="21"/>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4"/>
              <p:cNvSpPr/>
              <p:nvPr/>
            </p:nvSpPr>
            <p:spPr bwMode="auto">
              <a:xfrm>
                <a:off x="3906838" y="671513"/>
                <a:ext cx="331787" cy="206375"/>
              </a:xfrm>
              <a:custGeom>
                <a:avLst/>
                <a:gdLst>
                  <a:gd name="T0" fmla="*/ 63 w 100"/>
                  <a:gd name="T1" fmla="*/ 24 h 62"/>
                  <a:gd name="T2" fmla="*/ 68 w 100"/>
                  <a:gd name="T3" fmla="*/ 32 h 62"/>
                  <a:gd name="T4" fmla="*/ 68 w 100"/>
                  <a:gd name="T5" fmla="*/ 43 h 62"/>
                  <a:gd name="T6" fmla="*/ 50 w 100"/>
                  <a:gd name="T7" fmla="*/ 50 h 62"/>
                  <a:gd name="T8" fmla="*/ 43 w 100"/>
                  <a:gd name="T9" fmla="*/ 49 h 62"/>
                  <a:gd name="T10" fmla="*/ 43 w 100"/>
                  <a:gd name="T11" fmla="*/ 55 h 62"/>
                  <a:gd name="T12" fmla="*/ 49 w 100"/>
                  <a:gd name="T13" fmla="*/ 57 h 62"/>
                  <a:gd name="T14" fmla="*/ 56 w 100"/>
                  <a:gd name="T15" fmla="*/ 61 h 62"/>
                  <a:gd name="T16" fmla="*/ 65 w 100"/>
                  <a:gd name="T17" fmla="*/ 58 h 62"/>
                  <a:gd name="T18" fmla="*/ 74 w 100"/>
                  <a:gd name="T19" fmla="*/ 56 h 62"/>
                  <a:gd name="T20" fmla="*/ 80 w 100"/>
                  <a:gd name="T21" fmla="*/ 40 h 62"/>
                  <a:gd name="T22" fmla="*/ 74 w 100"/>
                  <a:gd name="T23" fmla="*/ 22 h 62"/>
                  <a:gd name="T24" fmla="*/ 81 w 100"/>
                  <a:gd name="T25" fmla="*/ 19 h 62"/>
                  <a:gd name="T26" fmla="*/ 97 w 100"/>
                  <a:gd name="T27" fmla="*/ 11 h 62"/>
                  <a:gd name="T28" fmla="*/ 90 w 100"/>
                  <a:gd name="T29" fmla="*/ 0 h 62"/>
                  <a:gd name="T30" fmla="*/ 45 w 100"/>
                  <a:gd name="T31" fmla="*/ 11 h 62"/>
                  <a:gd name="T32" fmla="*/ 11 w 100"/>
                  <a:gd name="T33" fmla="*/ 26 h 62"/>
                  <a:gd name="T34" fmla="*/ 2 w 100"/>
                  <a:gd name="T35" fmla="*/ 34 h 62"/>
                  <a:gd name="T36" fmla="*/ 8 w 100"/>
                  <a:gd name="T37" fmla="*/ 46 h 62"/>
                  <a:gd name="T38" fmla="*/ 21 w 100"/>
                  <a:gd name="T39" fmla="*/ 46 h 62"/>
                  <a:gd name="T40" fmla="*/ 44 w 100"/>
                  <a:gd name="T41" fmla="*/ 30 h 62"/>
                  <a:gd name="T42" fmla="*/ 54 w 100"/>
                  <a:gd name="T43" fmla="*/ 29 h 62"/>
                  <a:gd name="T44" fmla="*/ 60 w 100"/>
                  <a:gd name="T45" fmla="*/ 25 h 62"/>
                  <a:gd name="T46" fmla="*/ 63 w 100"/>
                  <a:gd name="T4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2">
                    <a:moveTo>
                      <a:pt x="63" y="24"/>
                    </a:moveTo>
                    <a:cubicBezTo>
                      <a:pt x="63" y="24"/>
                      <a:pt x="68" y="25"/>
                      <a:pt x="68" y="32"/>
                    </a:cubicBezTo>
                    <a:cubicBezTo>
                      <a:pt x="68" y="32"/>
                      <a:pt x="64" y="36"/>
                      <a:pt x="68" y="43"/>
                    </a:cubicBezTo>
                    <a:cubicBezTo>
                      <a:pt x="68" y="43"/>
                      <a:pt x="68" y="51"/>
                      <a:pt x="50" y="50"/>
                    </a:cubicBezTo>
                    <a:cubicBezTo>
                      <a:pt x="43" y="49"/>
                      <a:pt x="43" y="49"/>
                      <a:pt x="43" y="49"/>
                    </a:cubicBezTo>
                    <a:cubicBezTo>
                      <a:pt x="43" y="49"/>
                      <a:pt x="40" y="50"/>
                      <a:pt x="43" y="55"/>
                    </a:cubicBezTo>
                    <a:cubicBezTo>
                      <a:pt x="43" y="55"/>
                      <a:pt x="43" y="56"/>
                      <a:pt x="49" y="57"/>
                    </a:cubicBezTo>
                    <a:cubicBezTo>
                      <a:pt x="49" y="57"/>
                      <a:pt x="55" y="59"/>
                      <a:pt x="56" y="61"/>
                    </a:cubicBezTo>
                    <a:cubicBezTo>
                      <a:pt x="56" y="61"/>
                      <a:pt x="60" y="62"/>
                      <a:pt x="65" y="58"/>
                    </a:cubicBezTo>
                    <a:cubicBezTo>
                      <a:pt x="65" y="58"/>
                      <a:pt x="69" y="56"/>
                      <a:pt x="74" y="56"/>
                    </a:cubicBezTo>
                    <a:cubicBezTo>
                      <a:pt x="74" y="56"/>
                      <a:pt x="81" y="52"/>
                      <a:pt x="80" y="40"/>
                    </a:cubicBezTo>
                    <a:cubicBezTo>
                      <a:pt x="80" y="40"/>
                      <a:pt x="78" y="29"/>
                      <a:pt x="74" y="22"/>
                    </a:cubicBezTo>
                    <a:cubicBezTo>
                      <a:pt x="74" y="22"/>
                      <a:pt x="77" y="19"/>
                      <a:pt x="81" y="19"/>
                    </a:cubicBezTo>
                    <a:cubicBezTo>
                      <a:pt x="81" y="19"/>
                      <a:pt x="94" y="21"/>
                      <a:pt x="97" y="11"/>
                    </a:cubicBezTo>
                    <a:cubicBezTo>
                      <a:pt x="97" y="11"/>
                      <a:pt x="100" y="0"/>
                      <a:pt x="90" y="0"/>
                    </a:cubicBezTo>
                    <a:cubicBezTo>
                      <a:pt x="90" y="0"/>
                      <a:pt x="60" y="4"/>
                      <a:pt x="45" y="11"/>
                    </a:cubicBezTo>
                    <a:cubicBezTo>
                      <a:pt x="11" y="26"/>
                      <a:pt x="11" y="26"/>
                      <a:pt x="11" y="26"/>
                    </a:cubicBezTo>
                    <a:cubicBezTo>
                      <a:pt x="11" y="26"/>
                      <a:pt x="0" y="24"/>
                      <a:pt x="2" y="34"/>
                    </a:cubicBezTo>
                    <a:cubicBezTo>
                      <a:pt x="8" y="46"/>
                      <a:pt x="8" y="46"/>
                      <a:pt x="8" y="46"/>
                    </a:cubicBezTo>
                    <a:cubicBezTo>
                      <a:pt x="8" y="46"/>
                      <a:pt x="13" y="52"/>
                      <a:pt x="21" y="46"/>
                    </a:cubicBezTo>
                    <a:cubicBezTo>
                      <a:pt x="44" y="30"/>
                      <a:pt x="44" y="30"/>
                      <a:pt x="44" y="30"/>
                    </a:cubicBezTo>
                    <a:cubicBezTo>
                      <a:pt x="54" y="29"/>
                      <a:pt x="54" y="29"/>
                      <a:pt x="54" y="29"/>
                    </a:cubicBezTo>
                    <a:cubicBezTo>
                      <a:pt x="54" y="29"/>
                      <a:pt x="60" y="28"/>
                      <a:pt x="60" y="25"/>
                    </a:cubicBezTo>
                    <a:cubicBezTo>
                      <a:pt x="60" y="25"/>
                      <a:pt x="61" y="25"/>
                      <a:pt x="6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5"/>
              <p:cNvSpPr/>
              <p:nvPr/>
            </p:nvSpPr>
            <p:spPr bwMode="auto">
              <a:xfrm>
                <a:off x="3937000" y="369888"/>
                <a:ext cx="139700" cy="192087"/>
              </a:xfrm>
              <a:custGeom>
                <a:avLst/>
                <a:gdLst>
                  <a:gd name="T0" fmla="*/ 2 w 42"/>
                  <a:gd name="T1" fmla="*/ 11 h 58"/>
                  <a:gd name="T2" fmla="*/ 17 w 42"/>
                  <a:gd name="T3" fmla="*/ 28 h 58"/>
                  <a:gd name="T4" fmla="*/ 26 w 42"/>
                  <a:gd name="T5" fmla="*/ 54 h 58"/>
                  <a:gd name="T6" fmla="*/ 34 w 42"/>
                  <a:gd name="T7" fmla="*/ 53 h 58"/>
                  <a:gd name="T8" fmla="*/ 39 w 42"/>
                  <a:gd name="T9" fmla="*/ 46 h 58"/>
                  <a:gd name="T10" fmla="*/ 36 w 42"/>
                  <a:gd name="T11" fmla="*/ 32 h 58"/>
                  <a:gd name="T12" fmla="*/ 18 w 42"/>
                  <a:gd name="T13" fmla="*/ 14 h 58"/>
                  <a:gd name="T14" fmla="*/ 8 w 42"/>
                  <a:gd name="T15" fmla="*/ 6 h 58"/>
                  <a:gd name="T16" fmla="*/ 1 w 42"/>
                  <a:gd name="T17" fmla="*/ 5 h 58"/>
                  <a:gd name="T18" fmla="*/ 2 w 42"/>
                  <a:gd name="T19"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8">
                    <a:moveTo>
                      <a:pt x="2" y="11"/>
                    </a:moveTo>
                    <a:cubicBezTo>
                      <a:pt x="2" y="11"/>
                      <a:pt x="15" y="26"/>
                      <a:pt x="17" y="28"/>
                    </a:cubicBezTo>
                    <a:cubicBezTo>
                      <a:pt x="17" y="28"/>
                      <a:pt x="24" y="34"/>
                      <a:pt x="26" y="54"/>
                    </a:cubicBezTo>
                    <a:cubicBezTo>
                      <a:pt x="26" y="54"/>
                      <a:pt x="28" y="58"/>
                      <a:pt x="34" y="53"/>
                    </a:cubicBezTo>
                    <a:cubicBezTo>
                      <a:pt x="39" y="46"/>
                      <a:pt x="39" y="46"/>
                      <a:pt x="39" y="46"/>
                    </a:cubicBezTo>
                    <a:cubicBezTo>
                      <a:pt x="39" y="46"/>
                      <a:pt x="42" y="43"/>
                      <a:pt x="36" y="32"/>
                    </a:cubicBezTo>
                    <a:cubicBezTo>
                      <a:pt x="36" y="32"/>
                      <a:pt x="31" y="20"/>
                      <a:pt x="18" y="14"/>
                    </a:cubicBezTo>
                    <a:cubicBezTo>
                      <a:pt x="18" y="14"/>
                      <a:pt x="11" y="10"/>
                      <a:pt x="8" y="6"/>
                    </a:cubicBezTo>
                    <a:cubicBezTo>
                      <a:pt x="8" y="6"/>
                      <a:pt x="5" y="0"/>
                      <a:pt x="1" y="5"/>
                    </a:cubicBezTo>
                    <a:cubicBezTo>
                      <a:pt x="1" y="5"/>
                      <a:pt x="0" y="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6"/>
              <p:cNvSpPr>
                <a:spLocks noEditPoints="1"/>
              </p:cNvSpPr>
              <p:nvPr/>
            </p:nvSpPr>
            <p:spPr bwMode="auto">
              <a:xfrm>
                <a:off x="3957638" y="255588"/>
                <a:ext cx="392112" cy="425450"/>
              </a:xfrm>
              <a:custGeom>
                <a:avLst/>
                <a:gdLst>
                  <a:gd name="T0" fmla="*/ 115 w 119"/>
                  <a:gd name="T1" fmla="*/ 38 h 128"/>
                  <a:gd name="T2" fmla="*/ 110 w 119"/>
                  <a:gd name="T3" fmla="*/ 30 h 128"/>
                  <a:gd name="T4" fmla="*/ 105 w 119"/>
                  <a:gd name="T5" fmla="*/ 28 h 128"/>
                  <a:gd name="T6" fmla="*/ 99 w 119"/>
                  <a:gd name="T7" fmla="*/ 29 h 128"/>
                  <a:gd name="T8" fmla="*/ 78 w 119"/>
                  <a:gd name="T9" fmla="*/ 36 h 128"/>
                  <a:gd name="T10" fmla="*/ 73 w 119"/>
                  <a:gd name="T11" fmla="*/ 31 h 128"/>
                  <a:gd name="T12" fmla="*/ 83 w 119"/>
                  <a:gd name="T13" fmla="*/ 8 h 128"/>
                  <a:gd name="T14" fmla="*/ 77 w 119"/>
                  <a:gd name="T15" fmla="*/ 1 h 128"/>
                  <a:gd name="T16" fmla="*/ 74 w 119"/>
                  <a:gd name="T17" fmla="*/ 4 h 128"/>
                  <a:gd name="T18" fmla="*/ 65 w 119"/>
                  <a:gd name="T19" fmla="*/ 26 h 128"/>
                  <a:gd name="T20" fmla="*/ 54 w 119"/>
                  <a:gd name="T21" fmla="*/ 31 h 128"/>
                  <a:gd name="T22" fmla="*/ 45 w 119"/>
                  <a:gd name="T23" fmla="*/ 31 h 128"/>
                  <a:gd name="T24" fmla="*/ 42 w 119"/>
                  <a:gd name="T25" fmla="*/ 35 h 128"/>
                  <a:gd name="T26" fmla="*/ 53 w 119"/>
                  <a:gd name="T27" fmla="*/ 39 h 128"/>
                  <a:gd name="T28" fmla="*/ 50 w 119"/>
                  <a:gd name="T29" fmla="*/ 46 h 128"/>
                  <a:gd name="T30" fmla="*/ 49 w 119"/>
                  <a:gd name="T31" fmla="*/ 51 h 128"/>
                  <a:gd name="T32" fmla="*/ 56 w 119"/>
                  <a:gd name="T33" fmla="*/ 48 h 128"/>
                  <a:gd name="T34" fmla="*/ 56 w 119"/>
                  <a:gd name="T35" fmla="*/ 54 h 128"/>
                  <a:gd name="T36" fmla="*/ 52 w 119"/>
                  <a:gd name="T37" fmla="*/ 60 h 128"/>
                  <a:gd name="T38" fmla="*/ 42 w 119"/>
                  <a:gd name="T39" fmla="*/ 61 h 128"/>
                  <a:gd name="T40" fmla="*/ 46 w 119"/>
                  <a:gd name="T41" fmla="*/ 65 h 128"/>
                  <a:gd name="T42" fmla="*/ 37 w 119"/>
                  <a:gd name="T43" fmla="*/ 78 h 128"/>
                  <a:gd name="T44" fmla="*/ 38 w 119"/>
                  <a:gd name="T45" fmla="*/ 82 h 128"/>
                  <a:gd name="T46" fmla="*/ 43 w 119"/>
                  <a:gd name="T47" fmla="*/ 80 h 128"/>
                  <a:gd name="T48" fmla="*/ 51 w 119"/>
                  <a:gd name="T49" fmla="*/ 70 h 128"/>
                  <a:gd name="T50" fmla="*/ 62 w 119"/>
                  <a:gd name="T51" fmla="*/ 76 h 128"/>
                  <a:gd name="T52" fmla="*/ 61 w 119"/>
                  <a:gd name="T53" fmla="*/ 85 h 128"/>
                  <a:gd name="T54" fmla="*/ 69 w 119"/>
                  <a:gd name="T55" fmla="*/ 81 h 128"/>
                  <a:gd name="T56" fmla="*/ 76 w 119"/>
                  <a:gd name="T57" fmla="*/ 82 h 128"/>
                  <a:gd name="T58" fmla="*/ 66 w 119"/>
                  <a:gd name="T59" fmla="*/ 88 h 128"/>
                  <a:gd name="T60" fmla="*/ 21 w 119"/>
                  <a:gd name="T61" fmla="*/ 111 h 128"/>
                  <a:gd name="T62" fmla="*/ 5 w 119"/>
                  <a:gd name="T63" fmla="*/ 120 h 128"/>
                  <a:gd name="T64" fmla="*/ 8 w 119"/>
                  <a:gd name="T65" fmla="*/ 126 h 128"/>
                  <a:gd name="T66" fmla="*/ 52 w 119"/>
                  <a:gd name="T67" fmla="*/ 109 h 128"/>
                  <a:gd name="T68" fmla="*/ 75 w 119"/>
                  <a:gd name="T69" fmla="*/ 91 h 128"/>
                  <a:gd name="T70" fmla="*/ 82 w 119"/>
                  <a:gd name="T71" fmla="*/ 87 h 128"/>
                  <a:gd name="T72" fmla="*/ 81 w 119"/>
                  <a:gd name="T73" fmla="*/ 93 h 128"/>
                  <a:gd name="T74" fmla="*/ 79 w 119"/>
                  <a:gd name="T75" fmla="*/ 96 h 128"/>
                  <a:gd name="T76" fmla="*/ 69 w 119"/>
                  <a:gd name="T77" fmla="*/ 108 h 128"/>
                  <a:gd name="T78" fmla="*/ 60 w 119"/>
                  <a:gd name="T79" fmla="*/ 118 h 128"/>
                  <a:gd name="T80" fmla="*/ 67 w 119"/>
                  <a:gd name="T81" fmla="*/ 116 h 128"/>
                  <a:gd name="T82" fmla="*/ 79 w 119"/>
                  <a:gd name="T83" fmla="*/ 111 h 128"/>
                  <a:gd name="T84" fmla="*/ 86 w 119"/>
                  <a:gd name="T85" fmla="*/ 106 h 128"/>
                  <a:gd name="T86" fmla="*/ 101 w 119"/>
                  <a:gd name="T87" fmla="*/ 80 h 128"/>
                  <a:gd name="T88" fmla="*/ 87 w 119"/>
                  <a:gd name="T89" fmla="*/ 79 h 128"/>
                  <a:gd name="T90" fmla="*/ 88 w 119"/>
                  <a:gd name="T91" fmla="*/ 75 h 128"/>
                  <a:gd name="T92" fmla="*/ 115 w 119"/>
                  <a:gd name="T93" fmla="*/ 38 h 128"/>
                  <a:gd name="T94" fmla="*/ 86 w 119"/>
                  <a:gd name="T95" fmla="*/ 60 h 128"/>
                  <a:gd name="T96" fmla="*/ 80 w 119"/>
                  <a:gd name="T97" fmla="*/ 70 h 128"/>
                  <a:gd name="T98" fmla="*/ 75 w 119"/>
                  <a:gd name="T99" fmla="*/ 67 h 128"/>
                  <a:gd name="T100" fmla="*/ 71 w 119"/>
                  <a:gd name="T101" fmla="*/ 56 h 128"/>
                  <a:gd name="T102" fmla="*/ 67 w 119"/>
                  <a:gd name="T103" fmla="*/ 60 h 128"/>
                  <a:gd name="T104" fmla="*/ 67 w 119"/>
                  <a:gd name="T105" fmla="*/ 66 h 128"/>
                  <a:gd name="T106" fmla="*/ 60 w 119"/>
                  <a:gd name="T107" fmla="*/ 64 h 128"/>
                  <a:gd name="T108" fmla="*/ 65 w 119"/>
                  <a:gd name="T109" fmla="*/ 53 h 128"/>
                  <a:gd name="T110" fmla="*/ 72 w 119"/>
                  <a:gd name="T111" fmla="*/ 42 h 128"/>
                  <a:gd name="T112" fmla="*/ 93 w 119"/>
                  <a:gd name="T113" fmla="*/ 47 h 128"/>
                  <a:gd name="T114" fmla="*/ 86 w 119"/>
                  <a:gd name="T115"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128">
                    <a:moveTo>
                      <a:pt x="115" y="38"/>
                    </a:moveTo>
                    <a:cubicBezTo>
                      <a:pt x="115" y="38"/>
                      <a:pt x="119" y="30"/>
                      <a:pt x="110" y="30"/>
                    </a:cubicBezTo>
                    <a:cubicBezTo>
                      <a:pt x="110" y="30"/>
                      <a:pt x="107" y="29"/>
                      <a:pt x="105" y="28"/>
                    </a:cubicBezTo>
                    <a:cubicBezTo>
                      <a:pt x="105" y="28"/>
                      <a:pt x="103" y="27"/>
                      <a:pt x="99" y="29"/>
                    </a:cubicBezTo>
                    <a:cubicBezTo>
                      <a:pt x="99" y="29"/>
                      <a:pt x="87" y="32"/>
                      <a:pt x="78" y="36"/>
                    </a:cubicBezTo>
                    <a:cubicBezTo>
                      <a:pt x="78" y="36"/>
                      <a:pt x="71" y="38"/>
                      <a:pt x="73" y="31"/>
                    </a:cubicBezTo>
                    <a:cubicBezTo>
                      <a:pt x="73" y="31"/>
                      <a:pt x="83" y="15"/>
                      <a:pt x="83" y="8"/>
                    </a:cubicBezTo>
                    <a:cubicBezTo>
                      <a:pt x="83" y="8"/>
                      <a:pt x="83" y="5"/>
                      <a:pt x="77" y="1"/>
                    </a:cubicBezTo>
                    <a:cubicBezTo>
                      <a:pt x="77" y="1"/>
                      <a:pt x="73" y="0"/>
                      <a:pt x="74" y="4"/>
                    </a:cubicBezTo>
                    <a:cubicBezTo>
                      <a:pt x="74" y="4"/>
                      <a:pt x="73" y="22"/>
                      <a:pt x="65" y="26"/>
                    </a:cubicBezTo>
                    <a:cubicBezTo>
                      <a:pt x="65" y="26"/>
                      <a:pt x="54" y="28"/>
                      <a:pt x="54" y="31"/>
                    </a:cubicBezTo>
                    <a:cubicBezTo>
                      <a:pt x="54" y="31"/>
                      <a:pt x="48" y="31"/>
                      <a:pt x="45" y="31"/>
                    </a:cubicBezTo>
                    <a:cubicBezTo>
                      <a:pt x="45" y="31"/>
                      <a:pt x="40" y="30"/>
                      <a:pt x="42" y="35"/>
                    </a:cubicBezTo>
                    <a:cubicBezTo>
                      <a:pt x="42" y="35"/>
                      <a:pt x="43" y="41"/>
                      <a:pt x="53" y="39"/>
                    </a:cubicBezTo>
                    <a:cubicBezTo>
                      <a:pt x="53" y="39"/>
                      <a:pt x="53" y="43"/>
                      <a:pt x="50" y="46"/>
                    </a:cubicBezTo>
                    <a:cubicBezTo>
                      <a:pt x="50" y="46"/>
                      <a:pt x="45" y="48"/>
                      <a:pt x="49" y="51"/>
                    </a:cubicBezTo>
                    <a:cubicBezTo>
                      <a:pt x="49" y="51"/>
                      <a:pt x="54" y="52"/>
                      <a:pt x="56" y="48"/>
                    </a:cubicBezTo>
                    <a:cubicBezTo>
                      <a:pt x="56" y="48"/>
                      <a:pt x="58" y="49"/>
                      <a:pt x="56" y="54"/>
                    </a:cubicBezTo>
                    <a:cubicBezTo>
                      <a:pt x="52" y="60"/>
                      <a:pt x="52" y="60"/>
                      <a:pt x="52" y="60"/>
                    </a:cubicBezTo>
                    <a:cubicBezTo>
                      <a:pt x="52" y="60"/>
                      <a:pt x="40" y="58"/>
                      <a:pt x="42" y="61"/>
                    </a:cubicBezTo>
                    <a:cubicBezTo>
                      <a:pt x="42" y="61"/>
                      <a:pt x="43" y="64"/>
                      <a:pt x="46" y="65"/>
                    </a:cubicBezTo>
                    <a:cubicBezTo>
                      <a:pt x="46" y="65"/>
                      <a:pt x="42" y="74"/>
                      <a:pt x="37" y="78"/>
                    </a:cubicBezTo>
                    <a:cubicBezTo>
                      <a:pt x="37" y="78"/>
                      <a:pt x="34" y="80"/>
                      <a:pt x="38" y="82"/>
                    </a:cubicBezTo>
                    <a:cubicBezTo>
                      <a:pt x="38" y="82"/>
                      <a:pt x="39" y="85"/>
                      <a:pt x="43" y="80"/>
                    </a:cubicBezTo>
                    <a:cubicBezTo>
                      <a:pt x="43" y="80"/>
                      <a:pt x="48" y="77"/>
                      <a:pt x="51" y="70"/>
                    </a:cubicBezTo>
                    <a:cubicBezTo>
                      <a:pt x="51" y="70"/>
                      <a:pt x="60" y="71"/>
                      <a:pt x="62" y="76"/>
                    </a:cubicBezTo>
                    <a:cubicBezTo>
                      <a:pt x="62" y="76"/>
                      <a:pt x="57" y="81"/>
                      <a:pt x="61" y="85"/>
                    </a:cubicBezTo>
                    <a:cubicBezTo>
                      <a:pt x="61" y="85"/>
                      <a:pt x="66" y="86"/>
                      <a:pt x="69" y="81"/>
                    </a:cubicBezTo>
                    <a:cubicBezTo>
                      <a:pt x="69" y="81"/>
                      <a:pt x="76" y="80"/>
                      <a:pt x="76" y="82"/>
                    </a:cubicBezTo>
                    <a:cubicBezTo>
                      <a:pt x="76" y="82"/>
                      <a:pt x="71" y="85"/>
                      <a:pt x="66" y="88"/>
                    </a:cubicBezTo>
                    <a:cubicBezTo>
                      <a:pt x="21" y="111"/>
                      <a:pt x="21" y="111"/>
                      <a:pt x="21" y="111"/>
                    </a:cubicBezTo>
                    <a:cubicBezTo>
                      <a:pt x="21" y="111"/>
                      <a:pt x="10" y="117"/>
                      <a:pt x="5" y="120"/>
                    </a:cubicBezTo>
                    <a:cubicBezTo>
                      <a:pt x="5" y="120"/>
                      <a:pt x="0" y="126"/>
                      <a:pt x="8" y="126"/>
                    </a:cubicBezTo>
                    <a:cubicBezTo>
                      <a:pt x="8" y="126"/>
                      <a:pt x="25" y="128"/>
                      <a:pt x="52" y="109"/>
                    </a:cubicBezTo>
                    <a:cubicBezTo>
                      <a:pt x="52" y="109"/>
                      <a:pt x="68" y="99"/>
                      <a:pt x="75" y="91"/>
                    </a:cubicBezTo>
                    <a:cubicBezTo>
                      <a:pt x="75" y="91"/>
                      <a:pt x="80" y="91"/>
                      <a:pt x="82" y="87"/>
                    </a:cubicBezTo>
                    <a:cubicBezTo>
                      <a:pt x="82" y="87"/>
                      <a:pt x="83" y="90"/>
                      <a:pt x="81" y="93"/>
                    </a:cubicBezTo>
                    <a:cubicBezTo>
                      <a:pt x="81" y="93"/>
                      <a:pt x="79" y="94"/>
                      <a:pt x="79" y="96"/>
                    </a:cubicBezTo>
                    <a:cubicBezTo>
                      <a:pt x="79" y="96"/>
                      <a:pt x="72" y="102"/>
                      <a:pt x="69" y="108"/>
                    </a:cubicBezTo>
                    <a:cubicBezTo>
                      <a:pt x="69" y="108"/>
                      <a:pt x="58" y="111"/>
                      <a:pt x="60" y="118"/>
                    </a:cubicBezTo>
                    <a:cubicBezTo>
                      <a:pt x="60" y="118"/>
                      <a:pt x="61" y="121"/>
                      <a:pt x="67" y="116"/>
                    </a:cubicBezTo>
                    <a:cubicBezTo>
                      <a:pt x="67" y="116"/>
                      <a:pt x="76" y="111"/>
                      <a:pt x="79" y="111"/>
                    </a:cubicBezTo>
                    <a:cubicBezTo>
                      <a:pt x="79" y="111"/>
                      <a:pt x="83" y="112"/>
                      <a:pt x="86" y="106"/>
                    </a:cubicBezTo>
                    <a:cubicBezTo>
                      <a:pt x="86" y="106"/>
                      <a:pt x="104" y="99"/>
                      <a:pt x="101" y="80"/>
                    </a:cubicBezTo>
                    <a:cubicBezTo>
                      <a:pt x="101" y="80"/>
                      <a:pt x="100" y="78"/>
                      <a:pt x="87" y="79"/>
                    </a:cubicBezTo>
                    <a:cubicBezTo>
                      <a:pt x="87" y="79"/>
                      <a:pt x="85" y="77"/>
                      <a:pt x="88" y="75"/>
                    </a:cubicBezTo>
                    <a:cubicBezTo>
                      <a:pt x="88" y="75"/>
                      <a:pt x="102" y="68"/>
                      <a:pt x="115" y="38"/>
                    </a:cubicBezTo>
                    <a:close/>
                    <a:moveTo>
                      <a:pt x="86" y="60"/>
                    </a:moveTo>
                    <a:cubicBezTo>
                      <a:pt x="80" y="65"/>
                      <a:pt x="80" y="70"/>
                      <a:pt x="80" y="70"/>
                    </a:cubicBezTo>
                    <a:cubicBezTo>
                      <a:pt x="74" y="75"/>
                      <a:pt x="75" y="67"/>
                      <a:pt x="75" y="67"/>
                    </a:cubicBezTo>
                    <a:cubicBezTo>
                      <a:pt x="74" y="59"/>
                      <a:pt x="71" y="56"/>
                      <a:pt x="71" y="56"/>
                    </a:cubicBezTo>
                    <a:cubicBezTo>
                      <a:pt x="68" y="56"/>
                      <a:pt x="67" y="60"/>
                      <a:pt x="67" y="60"/>
                    </a:cubicBezTo>
                    <a:cubicBezTo>
                      <a:pt x="67" y="66"/>
                      <a:pt x="67" y="66"/>
                      <a:pt x="67" y="66"/>
                    </a:cubicBezTo>
                    <a:cubicBezTo>
                      <a:pt x="62" y="70"/>
                      <a:pt x="60" y="64"/>
                      <a:pt x="60" y="64"/>
                    </a:cubicBezTo>
                    <a:cubicBezTo>
                      <a:pt x="60" y="57"/>
                      <a:pt x="65" y="53"/>
                      <a:pt x="65" y="53"/>
                    </a:cubicBezTo>
                    <a:cubicBezTo>
                      <a:pt x="72" y="42"/>
                      <a:pt x="72" y="42"/>
                      <a:pt x="72" y="42"/>
                    </a:cubicBezTo>
                    <a:cubicBezTo>
                      <a:pt x="77" y="44"/>
                      <a:pt x="93" y="47"/>
                      <a:pt x="93" y="47"/>
                    </a:cubicBezTo>
                    <a:cubicBezTo>
                      <a:pt x="92" y="56"/>
                      <a:pt x="86" y="60"/>
                      <a:pt x="8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
              <p:cNvSpPr>
                <a:spLocks noEditPoints="1"/>
              </p:cNvSpPr>
              <p:nvPr/>
            </p:nvSpPr>
            <p:spPr bwMode="auto">
              <a:xfrm>
                <a:off x="2122488" y="996950"/>
                <a:ext cx="109537" cy="142875"/>
              </a:xfrm>
              <a:custGeom>
                <a:avLst/>
                <a:gdLst>
                  <a:gd name="T0" fmla="*/ 12 w 33"/>
                  <a:gd name="T1" fmla="*/ 23 h 43"/>
                  <a:gd name="T2" fmla="*/ 12 w 33"/>
                  <a:gd name="T3" fmla="*/ 35 h 43"/>
                  <a:gd name="T4" fmla="*/ 13 w 33"/>
                  <a:gd name="T5" fmla="*/ 40 h 43"/>
                  <a:gd name="T6" fmla="*/ 17 w 33"/>
                  <a:gd name="T7" fmla="*/ 42 h 43"/>
                  <a:gd name="T8" fmla="*/ 19 w 33"/>
                  <a:gd name="T9" fmla="*/ 42 h 43"/>
                  <a:gd name="T10" fmla="*/ 19 w 33"/>
                  <a:gd name="T11" fmla="*/ 43 h 43"/>
                  <a:gd name="T12" fmla="*/ 0 w 33"/>
                  <a:gd name="T13" fmla="*/ 43 h 43"/>
                  <a:gd name="T14" fmla="*/ 0 w 33"/>
                  <a:gd name="T15" fmla="*/ 42 h 43"/>
                  <a:gd name="T16" fmla="*/ 2 w 33"/>
                  <a:gd name="T17" fmla="*/ 42 h 43"/>
                  <a:gd name="T18" fmla="*/ 6 w 33"/>
                  <a:gd name="T19" fmla="*/ 40 h 43"/>
                  <a:gd name="T20" fmla="*/ 6 w 33"/>
                  <a:gd name="T21" fmla="*/ 35 h 43"/>
                  <a:gd name="T22" fmla="*/ 6 w 33"/>
                  <a:gd name="T23" fmla="*/ 8 h 43"/>
                  <a:gd name="T24" fmla="*/ 5 w 33"/>
                  <a:gd name="T25" fmla="*/ 2 h 43"/>
                  <a:gd name="T26" fmla="*/ 2 w 33"/>
                  <a:gd name="T27" fmla="*/ 1 h 43"/>
                  <a:gd name="T28" fmla="*/ 0 w 33"/>
                  <a:gd name="T29" fmla="*/ 1 h 43"/>
                  <a:gd name="T30" fmla="*/ 0 w 33"/>
                  <a:gd name="T31" fmla="*/ 0 h 43"/>
                  <a:gd name="T32" fmla="*/ 16 w 33"/>
                  <a:gd name="T33" fmla="*/ 0 h 43"/>
                  <a:gd name="T34" fmla="*/ 25 w 33"/>
                  <a:gd name="T35" fmla="*/ 1 h 43"/>
                  <a:gd name="T36" fmla="*/ 31 w 33"/>
                  <a:gd name="T37" fmla="*/ 5 h 43"/>
                  <a:gd name="T38" fmla="*/ 33 w 33"/>
                  <a:gd name="T39" fmla="*/ 12 h 43"/>
                  <a:gd name="T40" fmla="*/ 30 w 33"/>
                  <a:gd name="T41" fmla="*/ 20 h 43"/>
                  <a:gd name="T42" fmla="*/ 20 w 33"/>
                  <a:gd name="T43" fmla="*/ 24 h 43"/>
                  <a:gd name="T44" fmla="*/ 16 w 33"/>
                  <a:gd name="T45" fmla="*/ 24 h 43"/>
                  <a:gd name="T46" fmla="*/ 12 w 33"/>
                  <a:gd name="T47" fmla="*/ 23 h 43"/>
                  <a:gd name="T48" fmla="*/ 12 w 33"/>
                  <a:gd name="T49" fmla="*/ 21 h 43"/>
                  <a:gd name="T50" fmla="*/ 15 w 33"/>
                  <a:gd name="T51" fmla="*/ 22 h 43"/>
                  <a:gd name="T52" fmla="*/ 18 w 33"/>
                  <a:gd name="T53" fmla="*/ 22 h 43"/>
                  <a:gd name="T54" fmla="*/ 23 w 33"/>
                  <a:gd name="T55" fmla="*/ 19 h 43"/>
                  <a:gd name="T56" fmla="*/ 26 w 33"/>
                  <a:gd name="T57" fmla="*/ 12 h 43"/>
                  <a:gd name="T58" fmla="*/ 25 w 33"/>
                  <a:gd name="T59" fmla="*/ 7 h 43"/>
                  <a:gd name="T60" fmla="*/ 21 w 33"/>
                  <a:gd name="T61" fmla="*/ 4 h 43"/>
                  <a:gd name="T62" fmla="*/ 17 w 33"/>
                  <a:gd name="T63" fmla="*/ 2 h 43"/>
                  <a:gd name="T64" fmla="*/ 12 w 33"/>
                  <a:gd name="T65" fmla="*/ 3 h 43"/>
                  <a:gd name="T66" fmla="*/ 12 w 33"/>
                  <a:gd name="T6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43">
                    <a:moveTo>
                      <a:pt x="12" y="23"/>
                    </a:moveTo>
                    <a:cubicBezTo>
                      <a:pt x="12" y="35"/>
                      <a:pt x="12" y="35"/>
                      <a:pt x="12" y="35"/>
                    </a:cubicBezTo>
                    <a:cubicBezTo>
                      <a:pt x="12" y="38"/>
                      <a:pt x="13" y="40"/>
                      <a:pt x="13" y="40"/>
                    </a:cubicBezTo>
                    <a:cubicBezTo>
                      <a:pt x="14" y="41"/>
                      <a:pt x="15" y="42"/>
                      <a:pt x="17" y="42"/>
                    </a:cubicBezTo>
                    <a:cubicBezTo>
                      <a:pt x="19" y="42"/>
                      <a:pt x="19" y="42"/>
                      <a:pt x="19" y="42"/>
                    </a:cubicBezTo>
                    <a:cubicBezTo>
                      <a:pt x="19" y="43"/>
                      <a:pt x="19" y="43"/>
                      <a:pt x="19" y="43"/>
                    </a:cubicBezTo>
                    <a:cubicBezTo>
                      <a:pt x="0" y="43"/>
                      <a:pt x="0" y="43"/>
                      <a:pt x="0" y="43"/>
                    </a:cubicBezTo>
                    <a:cubicBezTo>
                      <a:pt x="0" y="42"/>
                      <a:pt x="0" y="42"/>
                      <a:pt x="0" y="42"/>
                    </a:cubicBezTo>
                    <a:cubicBezTo>
                      <a:pt x="2" y="42"/>
                      <a:pt x="2" y="42"/>
                      <a:pt x="2" y="42"/>
                    </a:cubicBezTo>
                    <a:cubicBezTo>
                      <a:pt x="4" y="42"/>
                      <a:pt x="5" y="41"/>
                      <a:pt x="6" y="40"/>
                    </a:cubicBezTo>
                    <a:cubicBezTo>
                      <a:pt x="6" y="39"/>
                      <a:pt x="6" y="38"/>
                      <a:pt x="6" y="35"/>
                    </a:cubicBezTo>
                    <a:cubicBezTo>
                      <a:pt x="6" y="8"/>
                      <a:pt x="6" y="8"/>
                      <a:pt x="6" y="8"/>
                    </a:cubicBezTo>
                    <a:cubicBezTo>
                      <a:pt x="6" y="5"/>
                      <a:pt x="6" y="3"/>
                      <a:pt x="5" y="2"/>
                    </a:cubicBezTo>
                    <a:cubicBezTo>
                      <a:pt x="5" y="2"/>
                      <a:pt x="3" y="1"/>
                      <a:pt x="2" y="1"/>
                    </a:cubicBezTo>
                    <a:cubicBezTo>
                      <a:pt x="0" y="1"/>
                      <a:pt x="0" y="1"/>
                      <a:pt x="0" y="1"/>
                    </a:cubicBezTo>
                    <a:cubicBezTo>
                      <a:pt x="0" y="0"/>
                      <a:pt x="0" y="0"/>
                      <a:pt x="0" y="0"/>
                    </a:cubicBezTo>
                    <a:cubicBezTo>
                      <a:pt x="16" y="0"/>
                      <a:pt x="16" y="0"/>
                      <a:pt x="16" y="0"/>
                    </a:cubicBezTo>
                    <a:cubicBezTo>
                      <a:pt x="20" y="0"/>
                      <a:pt x="23" y="0"/>
                      <a:pt x="25" y="1"/>
                    </a:cubicBezTo>
                    <a:cubicBezTo>
                      <a:pt x="27" y="2"/>
                      <a:pt x="29" y="3"/>
                      <a:pt x="31" y="5"/>
                    </a:cubicBezTo>
                    <a:cubicBezTo>
                      <a:pt x="32" y="7"/>
                      <a:pt x="33" y="9"/>
                      <a:pt x="33" y="12"/>
                    </a:cubicBezTo>
                    <a:cubicBezTo>
                      <a:pt x="33" y="15"/>
                      <a:pt x="32" y="18"/>
                      <a:pt x="30" y="20"/>
                    </a:cubicBezTo>
                    <a:cubicBezTo>
                      <a:pt x="27" y="23"/>
                      <a:pt x="24" y="24"/>
                      <a:pt x="20" y="24"/>
                    </a:cubicBezTo>
                    <a:cubicBezTo>
                      <a:pt x="19" y="24"/>
                      <a:pt x="18" y="24"/>
                      <a:pt x="16" y="24"/>
                    </a:cubicBezTo>
                    <a:cubicBezTo>
                      <a:pt x="15" y="23"/>
                      <a:pt x="14" y="23"/>
                      <a:pt x="12" y="23"/>
                    </a:cubicBezTo>
                    <a:close/>
                    <a:moveTo>
                      <a:pt x="12" y="21"/>
                    </a:moveTo>
                    <a:cubicBezTo>
                      <a:pt x="15" y="22"/>
                      <a:pt x="15" y="22"/>
                      <a:pt x="15" y="22"/>
                    </a:cubicBezTo>
                    <a:cubicBezTo>
                      <a:pt x="18" y="22"/>
                      <a:pt x="18" y="22"/>
                      <a:pt x="18" y="22"/>
                    </a:cubicBezTo>
                    <a:cubicBezTo>
                      <a:pt x="20" y="22"/>
                      <a:pt x="22" y="21"/>
                      <a:pt x="23" y="19"/>
                    </a:cubicBezTo>
                    <a:cubicBezTo>
                      <a:pt x="25" y="17"/>
                      <a:pt x="26" y="15"/>
                      <a:pt x="26" y="12"/>
                    </a:cubicBezTo>
                    <a:cubicBezTo>
                      <a:pt x="26" y="11"/>
                      <a:pt x="25" y="9"/>
                      <a:pt x="25" y="7"/>
                    </a:cubicBezTo>
                    <a:cubicBezTo>
                      <a:pt x="24" y="6"/>
                      <a:pt x="23" y="5"/>
                      <a:pt x="21" y="4"/>
                    </a:cubicBezTo>
                    <a:cubicBezTo>
                      <a:pt x="20" y="3"/>
                      <a:pt x="18" y="2"/>
                      <a:pt x="17" y="2"/>
                    </a:cubicBezTo>
                    <a:cubicBezTo>
                      <a:pt x="16" y="2"/>
                      <a:pt x="14" y="3"/>
                      <a:pt x="12" y="3"/>
                    </a:cubicBezTo>
                    <a:lnTo>
                      <a:pt x="1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8"/>
              <p:cNvSpPr/>
              <p:nvPr/>
            </p:nvSpPr>
            <p:spPr bwMode="auto">
              <a:xfrm>
                <a:off x="2244725" y="996950"/>
                <a:ext cx="122237" cy="142875"/>
              </a:xfrm>
              <a:custGeom>
                <a:avLst/>
                <a:gdLst>
                  <a:gd name="T0" fmla="*/ 12 w 37"/>
                  <a:gd name="T1" fmla="*/ 2 h 43"/>
                  <a:gd name="T2" fmla="*/ 12 w 37"/>
                  <a:gd name="T3" fmla="*/ 19 h 43"/>
                  <a:gd name="T4" fmla="*/ 21 w 37"/>
                  <a:gd name="T5" fmla="*/ 19 h 43"/>
                  <a:gd name="T6" fmla="*/ 26 w 37"/>
                  <a:gd name="T7" fmla="*/ 18 h 43"/>
                  <a:gd name="T8" fmla="*/ 28 w 37"/>
                  <a:gd name="T9" fmla="*/ 16 h 43"/>
                  <a:gd name="T10" fmla="*/ 28 w 37"/>
                  <a:gd name="T11" fmla="*/ 13 h 43"/>
                  <a:gd name="T12" fmla="*/ 29 w 37"/>
                  <a:gd name="T13" fmla="*/ 13 h 43"/>
                  <a:gd name="T14" fmla="*/ 29 w 37"/>
                  <a:gd name="T15" fmla="*/ 28 h 43"/>
                  <a:gd name="T16" fmla="*/ 28 w 37"/>
                  <a:gd name="T17" fmla="*/ 28 h 43"/>
                  <a:gd name="T18" fmla="*/ 27 w 37"/>
                  <a:gd name="T19" fmla="*/ 24 h 43"/>
                  <a:gd name="T20" fmla="*/ 25 w 37"/>
                  <a:gd name="T21" fmla="*/ 22 h 43"/>
                  <a:gd name="T22" fmla="*/ 21 w 37"/>
                  <a:gd name="T23" fmla="*/ 22 h 43"/>
                  <a:gd name="T24" fmla="*/ 12 w 37"/>
                  <a:gd name="T25" fmla="*/ 22 h 43"/>
                  <a:gd name="T26" fmla="*/ 12 w 37"/>
                  <a:gd name="T27" fmla="*/ 36 h 43"/>
                  <a:gd name="T28" fmla="*/ 12 w 37"/>
                  <a:gd name="T29" fmla="*/ 39 h 43"/>
                  <a:gd name="T30" fmla="*/ 13 w 37"/>
                  <a:gd name="T31" fmla="*/ 40 h 43"/>
                  <a:gd name="T32" fmla="*/ 16 w 37"/>
                  <a:gd name="T33" fmla="*/ 41 h 43"/>
                  <a:gd name="T34" fmla="*/ 23 w 37"/>
                  <a:gd name="T35" fmla="*/ 41 h 43"/>
                  <a:gd name="T36" fmla="*/ 28 w 37"/>
                  <a:gd name="T37" fmla="*/ 40 h 43"/>
                  <a:gd name="T38" fmla="*/ 31 w 37"/>
                  <a:gd name="T39" fmla="*/ 38 h 43"/>
                  <a:gd name="T40" fmla="*/ 35 w 37"/>
                  <a:gd name="T41" fmla="*/ 32 h 43"/>
                  <a:gd name="T42" fmla="*/ 37 w 37"/>
                  <a:gd name="T43" fmla="*/ 32 h 43"/>
                  <a:gd name="T44" fmla="*/ 33 w 37"/>
                  <a:gd name="T45" fmla="*/ 43 h 43"/>
                  <a:gd name="T46" fmla="*/ 0 w 37"/>
                  <a:gd name="T47" fmla="*/ 43 h 43"/>
                  <a:gd name="T48" fmla="*/ 0 w 37"/>
                  <a:gd name="T49" fmla="*/ 42 h 43"/>
                  <a:gd name="T50" fmla="*/ 1 w 37"/>
                  <a:gd name="T51" fmla="*/ 42 h 43"/>
                  <a:gd name="T52" fmla="*/ 4 w 37"/>
                  <a:gd name="T53" fmla="*/ 41 h 43"/>
                  <a:gd name="T54" fmla="*/ 5 w 37"/>
                  <a:gd name="T55" fmla="*/ 40 h 43"/>
                  <a:gd name="T56" fmla="*/ 6 w 37"/>
                  <a:gd name="T57" fmla="*/ 35 h 43"/>
                  <a:gd name="T58" fmla="*/ 6 w 37"/>
                  <a:gd name="T59" fmla="*/ 7 h 43"/>
                  <a:gd name="T60" fmla="*/ 5 w 37"/>
                  <a:gd name="T61" fmla="*/ 2 h 43"/>
                  <a:gd name="T62" fmla="*/ 1 w 37"/>
                  <a:gd name="T63" fmla="*/ 1 h 43"/>
                  <a:gd name="T64" fmla="*/ 0 w 37"/>
                  <a:gd name="T65" fmla="*/ 1 h 43"/>
                  <a:gd name="T66" fmla="*/ 0 w 37"/>
                  <a:gd name="T67" fmla="*/ 0 h 43"/>
                  <a:gd name="T68" fmla="*/ 33 w 37"/>
                  <a:gd name="T69" fmla="*/ 0 h 43"/>
                  <a:gd name="T70" fmla="*/ 33 w 37"/>
                  <a:gd name="T71" fmla="*/ 9 h 43"/>
                  <a:gd name="T72" fmla="*/ 32 w 37"/>
                  <a:gd name="T73" fmla="*/ 9 h 43"/>
                  <a:gd name="T74" fmla="*/ 31 w 37"/>
                  <a:gd name="T75" fmla="*/ 5 h 43"/>
                  <a:gd name="T76" fmla="*/ 28 w 37"/>
                  <a:gd name="T77" fmla="*/ 3 h 43"/>
                  <a:gd name="T78" fmla="*/ 24 w 37"/>
                  <a:gd name="T79" fmla="*/ 2 h 43"/>
                  <a:gd name="T80" fmla="*/ 12 w 37"/>
                  <a:gd name="T8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43">
                    <a:moveTo>
                      <a:pt x="12" y="2"/>
                    </a:moveTo>
                    <a:cubicBezTo>
                      <a:pt x="12" y="19"/>
                      <a:pt x="12" y="19"/>
                      <a:pt x="12" y="19"/>
                    </a:cubicBezTo>
                    <a:cubicBezTo>
                      <a:pt x="21" y="19"/>
                      <a:pt x="21" y="19"/>
                      <a:pt x="21" y="19"/>
                    </a:cubicBezTo>
                    <a:cubicBezTo>
                      <a:pt x="24" y="19"/>
                      <a:pt x="26" y="19"/>
                      <a:pt x="26" y="18"/>
                    </a:cubicBezTo>
                    <a:cubicBezTo>
                      <a:pt x="27" y="18"/>
                      <a:pt x="27" y="17"/>
                      <a:pt x="28" y="16"/>
                    </a:cubicBezTo>
                    <a:cubicBezTo>
                      <a:pt x="28" y="15"/>
                      <a:pt x="28" y="14"/>
                      <a:pt x="28" y="13"/>
                    </a:cubicBezTo>
                    <a:cubicBezTo>
                      <a:pt x="29" y="13"/>
                      <a:pt x="29" y="13"/>
                      <a:pt x="29" y="13"/>
                    </a:cubicBezTo>
                    <a:cubicBezTo>
                      <a:pt x="29" y="28"/>
                      <a:pt x="29" y="28"/>
                      <a:pt x="29" y="28"/>
                    </a:cubicBezTo>
                    <a:cubicBezTo>
                      <a:pt x="28" y="28"/>
                      <a:pt x="28" y="28"/>
                      <a:pt x="28" y="28"/>
                    </a:cubicBezTo>
                    <a:cubicBezTo>
                      <a:pt x="28" y="26"/>
                      <a:pt x="28" y="25"/>
                      <a:pt x="27" y="24"/>
                    </a:cubicBezTo>
                    <a:cubicBezTo>
                      <a:pt x="27" y="23"/>
                      <a:pt x="26" y="23"/>
                      <a:pt x="25" y="22"/>
                    </a:cubicBezTo>
                    <a:cubicBezTo>
                      <a:pt x="25" y="22"/>
                      <a:pt x="23" y="22"/>
                      <a:pt x="21" y="22"/>
                    </a:cubicBezTo>
                    <a:cubicBezTo>
                      <a:pt x="12" y="22"/>
                      <a:pt x="12" y="22"/>
                      <a:pt x="12" y="22"/>
                    </a:cubicBezTo>
                    <a:cubicBezTo>
                      <a:pt x="12" y="36"/>
                      <a:pt x="12" y="36"/>
                      <a:pt x="12" y="36"/>
                    </a:cubicBezTo>
                    <a:cubicBezTo>
                      <a:pt x="12" y="38"/>
                      <a:pt x="12" y="39"/>
                      <a:pt x="12" y="39"/>
                    </a:cubicBezTo>
                    <a:cubicBezTo>
                      <a:pt x="12" y="40"/>
                      <a:pt x="13" y="40"/>
                      <a:pt x="13" y="40"/>
                    </a:cubicBezTo>
                    <a:cubicBezTo>
                      <a:pt x="14" y="41"/>
                      <a:pt x="14" y="41"/>
                      <a:pt x="16" y="41"/>
                    </a:cubicBezTo>
                    <a:cubicBezTo>
                      <a:pt x="23" y="41"/>
                      <a:pt x="23" y="41"/>
                      <a:pt x="23" y="41"/>
                    </a:cubicBezTo>
                    <a:cubicBezTo>
                      <a:pt x="25" y="41"/>
                      <a:pt x="27" y="41"/>
                      <a:pt x="28" y="40"/>
                    </a:cubicBezTo>
                    <a:cubicBezTo>
                      <a:pt x="29" y="40"/>
                      <a:pt x="30" y="39"/>
                      <a:pt x="31" y="38"/>
                    </a:cubicBezTo>
                    <a:cubicBezTo>
                      <a:pt x="33" y="37"/>
                      <a:pt x="34" y="35"/>
                      <a:pt x="35" y="32"/>
                    </a:cubicBezTo>
                    <a:cubicBezTo>
                      <a:pt x="37" y="32"/>
                      <a:pt x="37" y="32"/>
                      <a:pt x="37" y="32"/>
                    </a:cubicBezTo>
                    <a:cubicBezTo>
                      <a:pt x="33" y="43"/>
                      <a:pt x="33" y="43"/>
                      <a:pt x="33" y="43"/>
                    </a:cubicBezTo>
                    <a:cubicBezTo>
                      <a:pt x="0" y="43"/>
                      <a:pt x="0" y="43"/>
                      <a:pt x="0" y="43"/>
                    </a:cubicBezTo>
                    <a:cubicBezTo>
                      <a:pt x="0" y="42"/>
                      <a:pt x="0" y="42"/>
                      <a:pt x="0" y="42"/>
                    </a:cubicBezTo>
                    <a:cubicBezTo>
                      <a:pt x="1" y="42"/>
                      <a:pt x="1" y="42"/>
                      <a:pt x="1" y="42"/>
                    </a:cubicBezTo>
                    <a:cubicBezTo>
                      <a:pt x="2" y="42"/>
                      <a:pt x="3" y="42"/>
                      <a:pt x="4" y="41"/>
                    </a:cubicBezTo>
                    <a:cubicBezTo>
                      <a:pt x="5" y="41"/>
                      <a:pt x="5" y="40"/>
                      <a:pt x="5" y="40"/>
                    </a:cubicBezTo>
                    <a:cubicBezTo>
                      <a:pt x="6" y="39"/>
                      <a:pt x="6" y="38"/>
                      <a:pt x="6" y="35"/>
                    </a:cubicBezTo>
                    <a:cubicBezTo>
                      <a:pt x="6" y="7"/>
                      <a:pt x="6" y="7"/>
                      <a:pt x="6" y="7"/>
                    </a:cubicBezTo>
                    <a:cubicBezTo>
                      <a:pt x="6" y="5"/>
                      <a:pt x="6" y="3"/>
                      <a:pt x="5" y="2"/>
                    </a:cubicBezTo>
                    <a:cubicBezTo>
                      <a:pt x="4" y="2"/>
                      <a:pt x="3" y="1"/>
                      <a:pt x="1" y="1"/>
                    </a:cubicBezTo>
                    <a:cubicBezTo>
                      <a:pt x="0" y="1"/>
                      <a:pt x="0" y="1"/>
                      <a:pt x="0" y="1"/>
                    </a:cubicBezTo>
                    <a:cubicBezTo>
                      <a:pt x="0" y="0"/>
                      <a:pt x="0" y="0"/>
                      <a:pt x="0" y="0"/>
                    </a:cubicBezTo>
                    <a:cubicBezTo>
                      <a:pt x="33" y="0"/>
                      <a:pt x="33" y="0"/>
                      <a:pt x="33" y="0"/>
                    </a:cubicBezTo>
                    <a:cubicBezTo>
                      <a:pt x="33" y="9"/>
                      <a:pt x="33" y="9"/>
                      <a:pt x="33" y="9"/>
                    </a:cubicBezTo>
                    <a:cubicBezTo>
                      <a:pt x="32" y="9"/>
                      <a:pt x="32" y="9"/>
                      <a:pt x="32" y="9"/>
                    </a:cubicBezTo>
                    <a:cubicBezTo>
                      <a:pt x="32" y="7"/>
                      <a:pt x="31" y="5"/>
                      <a:pt x="31" y="5"/>
                    </a:cubicBezTo>
                    <a:cubicBezTo>
                      <a:pt x="30" y="4"/>
                      <a:pt x="29" y="3"/>
                      <a:pt x="28" y="3"/>
                    </a:cubicBezTo>
                    <a:cubicBezTo>
                      <a:pt x="27" y="2"/>
                      <a:pt x="26" y="2"/>
                      <a:pt x="24" y="2"/>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9"/>
              <p:cNvSpPr/>
              <p:nvPr/>
            </p:nvSpPr>
            <p:spPr bwMode="auto">
              <a:xfrm>
                <a:off x="2374900" y="996950"/>
                <a:ext cx="153987" cy="142875"/>
              </a:xfrm>
              <a:custGeom>
                <a:avLst/>
                <a:gdLst>
                  <a:gd name="T0" fmla="*/ 19 w 47"/>
                  <a:gd name="T1" fmla="*/ 19 h 43"/>
                  <a:gd name="T2" fmla="*/ 35 w 47"/>
                  <a:gd name="T3" fmla="*/ 35 h 43"/>
                  <a:gd name="T4" fmla="*/ 41 w 47"/>
                  <a:gd name="T5" fmla="*/ 40 h 43"/>
                  <a:gd name="T6" fmla="*/ 47 w 47"/>
                  <a:gd name="T7" fmla="*/ 42 h 43"/>
                  <a:gd name="T8" fmla="*/ 47 w 47"/>
                  <a:gd name="T9" fmla="*/ 43 h 43"/>
                  <a:gd name="T10" fmla="*/ 26 w 47"/>
                  <a:gd name="T11" fmla="*/ 43 h 43"/>
                  <a:gd name="T12" fmla="*/ 26 w 47"/>
                  <a:gd name="T13" fmla="*/ 42 h 43"/>
                  <a:gd name="T14" fmla="*/ 29 w 47"/>
                  <a:gd name="T15" fmla="*/ 41 h 43"/>
                  <a:gd name="T16" fmla="*/ 30 w 47"/>
                  <a:gd name="T17" fmla="*/ 40 h 43"/>
                  <a:gd name="T18" fmla="*/ 29 w 47"/>
                  <a:gd name="T19" fmla="*/ 39 h 43"/>
                  <a:gd name="T20" fmla="*/ 27 w 47"/>
                  <a:gd name="T21" fmla="*/ 36 h 43"/>
                  <a:gd name="T22" fmla="*/ 13 w 47"/>
                  <a:gd name="T23" fmla="*/ 22 h 43"/>
                  <a:gd name="T24" fmla="*/ 13 w 47"/>
                  <a:gd name="T25" fmla="*/ 35 h 43"/>
                  <a:gd name="T26" fmla="*/ 13 w 47"/>
                  <a:gd name="T27" fmla="*/ 40 h 43"/>
                  <a:gd name="T28" fmla="*/ 14 w 47"/>
                  <a:gd name="T29" fmla="*/ 41 h 43"/>
                  <a:gd name="T30" fmla="*/ 17 w 47"/>
                  <a:gd name="T31" fmla="*/ 42 h 43"/>
                  <a:gd name="T32" fmla="*/ 19 w 47"/>
                  <a:gd name="T33" fmla="*/ 42 h 43"/>
                  <a:gd name="T34" fmla="*/ 19 w 47"/>
                  <a:gd name="T35" fmla="*/ 43 h 43"/>
                  <a:gd name="T36" fmla="*/ 0 w 47"/>
                  <a:gd name="T37" fmla="*/ 43 h 43"/>
                  <a:gd name="T38" fmla="*/ 0 w 47"/>
                  <a:gd name="T39" fmla="*/ 42 h 43"/>
                  <a:gd name="T40" fmla="*/ 2 w 47"/>
                  <a:gd name="T41" fmla="*/ 42 h 43"/>
                  <a:gd name="T42" fmla="*/ 6 w 47"/>
                  <a:gd name="T43" fmla="*/ 40 h 43"/>
                  <a:gd name="T44" fmla="*/ 6 w 47"/>
                  <a:gd name="T45" fmla="*/ 35 h 43"/>
                  <a:gd name="T46" fmla="*/ 6 w 47"/>
                  <a:gd name="T47" fmla="*/ 8 h 43"/>
                  <a:gd name="T48" fmla="*/ 6 w 47"/>
                  <a:gd name="T49" fmla="*/ 3 h 43"/>
                  <a:gd name="T50" fmla="*/ 5 w 47"/>
                  <a:gd name="T51" fmla="*/ 2 h 43"/>
                  <a:gd name="T52" fmla="*/ 2 w 47"/>
                  <a:gd name="T53" fmla="*/ 1 h 43"/>
                  <a:gd name="T54" fmla="*/ 0 w 47"/>
                  <a:gd name="T55" fmla="*/ 1 h 43"/>
                  <a:gd name="T56" fmla="*/ 0 w 47"/>
                  <a:gd name="T57" fmla="*/ 0 h 43"/>
                  <a:gd name="T58" fmla="*/ 19 w 47"/>
                  <a:gd name="T59" fmla="*/ 0 h 43"/>
                  <a:gd name="T60" fmla="*/ 19 w 47"/>
                  <a:gd name="T61" fmla="*/ 1 h 43"/>
                  <a:gd name="T62" fmla="*/ 17 w 47"/>
                  <a:gd name="T63" fmla="*/ 1 h 43"/>
                  <a:gd name="T64" fmla="*/ 14 w 47"/>
                  <a:gd name="T65" fmla="*/ 2 h 43"/>
                  <a:gd name="T66" fmla="*/ 13 w 47"/>
                  <a:gd name="T67" fmla="*/ 3 h 43"/>
                  <a:gd name="T68" fmla="*/ 13 w 47"/>
                  <a:gd name="T69" fmla="*/ 8 h 43"/>
                  <a:gd name="T70" fmla="*/ 13 w 47"/>
                  <a:gd name="T71" fmla="*/ 21 h 43"/>
                  <a:gd name="T72" fmla="*/ 17 w 47"/>
                  <a:gd name="T73" fmla="*/ 17 h 43"/>
                  <a:gd name="T74" fmla="*/ 28 w 47"/>
                  <a:gd name="T75" fmla="*/ 5 h 43"/>
                  <a:gd name="T76" fmla="*/ 29 w 47"/>
                  <a:gd name="T77" fmla="*/ 3 h 43"/>
                  <a:gd name="T78" fmla="*/ 28 w 47"/>
                  <a:gd name="T79" fmla="*/ 2 h 43"/>
                  <a:gd name="T80" fmla="*/ 26 w 47"/>
                  <a:gd name="T81" fmla="*/ 1 h 43"/>
                  <a:gd name="T82" fmla="*/ 25 w 47"/>
                  <a:gd name="T83" fmla="*/ 1 h 43"/>
                  <a:gd name="T84" fmla="*/ 25 w 47"/>
                  <a:gd name="T85" fmla="*/ 0 h 43"/>
                  <a:gd name="T86" fmla="*/ 41 w 47"/>
                  <a:gd name="T87" fmla="*/ 0 h 43"/>
                  <a:gd name="T88" fmla="*/ 41 w 47"/>
                  <a:gd name="T89" fmla="*/ 1 h 43"/>
                  <a:gd name="T90" fmla="*/ 39 w 47"/>
                  <a:gd name="T91" fmla="*/ 1 h 43"/>
                  <a:gd name="T92" fmla="*/ 36 w 47"/>
                  <a:gd name="T93" fmla="*/ 3 h 43"/>
                  <a:gd name="T94" fmla="*/ 32 w 47"/>
                  <a:gd name="T95" fmla="*/ 6 h 43"/>
                  <a:gd name="T96" fmla="*/ 25 w 47"/>
                  <a:gd name="T97" fmla="*/ 13 h 43"/>
                  <a:gd name="T98" fmla="*/ 19 w 47"/>
                  <a:gd name="T9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43">
                    <a:moveTo>
                      <a:pt x="19" y="19"/>
                    </a:moveTo>
                    <a:cubicBezTo>
                      <a:pt x="35" y="35"/>
                      <a:pt x="35" y="35"/>
                      <a:pt x="35" y="35"/>
                    </a:cubicBezTo>
                    <a:cubicBezTo>
                      <a:pt x="37" y="38"/>
                      <a:pt x="39" y="39"/>
                      <a:pt x="41" y="40"/>
                    </a:cubicBezTo>
                    <a:cubicBezTo>
                      <a:pt x="43" y="41"/>
                      <a:pt x="45" y="42"/>
                      <a:pt x="47" y="42"/>
                    </a:cubicBezTo>
                    <a:cubicBezTo>
                      <a:pt x="47" y="43"/>
                      <a:pt x="47" y="43"/>
                      <a:pt x="47" y="43"/>
                    </a:cubicBezTo>
                    <a:cubicBezTo>
                      <a:pt x="26" y="43"/>
                      <a:pt x="26" y="43"/>
                      <a:pt x="26" y="43"/>
                    </a:cubicBezTo>
                    <a:cubicBezTo>
                      <a:pt x="26" y="42"/>
                      <a:pt x="26" y="42"/>
                      <a:pt x="26" y="42"/>
                    </a:cubicBezTo>
                    <a:cubicBezTo>
                      <a:pt x="27" y="42"/>
                      <a:pt x="28" y="42"/>
                      <a:pt x="29" y="41"/>
                    </a:cubicBezTo>
                    <a:cubicBezTo>
                      <a:pt x="29" y="41"/>
                      <a:pt x="30" y="40"/>
                      <a:pt x="30" y="40"/>
                    </a:cubicBezTo>
                    <a:cubicBezTo>
                      <a:pt x="30" y="39"/>
                      <a:pt x="30" y="39"/>
                      <a:pt x="29" y="39"/>
                    </a:cubicBezTo>
                    <a:cubicBezTo>
                      <a:pt x="29" y="38"/>
                      <a:pt x="29" y="37"/>
                      <a:pt x="27" y="36"/>
                    </a:cubicBezTo>
                    <a:cubicBezTo>
                      <a:pt x="13" y="22"/>
                      <a:pt x="13" y="22"/>
                      <a:pt x="13" y="22"/>
                    </a:cubicBezTo>
                    <a:cubicBezTo>
                      <a:pt x="13" y="35"/>
                      <a:pt x="13" y="35"/>
                      <a:pt x="13" y="35"/>
                    </a:cubicBezTo>
                    <a:cubicBezTo>
                      <a:pt x="13" y="38"/>
                      <a:pt x="13" y="39"/>
                      <a:pt x="13" y="40"/>
                    </a:cubicBezTo>
                    <a:cubicBezTo>
                      <a:pt x="13" y="40"/>
                      <a:pt x="14" y="41"/>
                      <a:pt x="14" y="41"/>
                    </a:cubicBezTo>
                    <a:cubicBezTo>
                      <a:pt x="15" y="42"/>
                      <a:pt x="16" y="42"/>
                      <a:pt x="17" y="42"/>
                    </a:cubicBezTo>
                    <a:cubicBezTo>
                      <a:pt x="19" y="42"/>
                      <a:pt x="19" y="42"/>
                      <a:pt x="19" y="42"/>
                    </a:cubicBezTo>
                    <a:cubicBezTo>
                      <a:pt x="19" y="43"/>
                      <a:pt x="19" y="43"/>
                      <a:pt x="19" y="43"/>
                    </a:cubicBezTo>
                    <a:cubicBezTo>
                      <a:pt x="0" y="43"/>
                      <a:pt x="0" y="43"/>
                      <a:pt x="0" y="43"/>
                    </a:cubicBezTo>
                    <a:cubicBezTo>
                      <a:pt x="0" y="42"/>
                      <a:pt x="0" y="42"/>
                      <a:pt x="0" y="42"/>
                    </a:cubicBezTo>
                    <a:cubicBezTo>
                      <a:pt x="2" y="42"/>
                      <a:pt x="2" y="42"/>
                      <a:pt x="2" y="42"/>
                    </a:cubicBezTo>
                    <a:cubicBezTo>
                      <a:pt x="4" y="42"/>
                      <a:pt x="5" y="41"/>
                      <a:pt x="6" y="40"/>
                    </a:cubicBezTo>
                    <a:cubicBezTo>
                      <a:pt x="6" y="40"/>
                      <a:pt x="6" y="38"/>
                      <a:pt x="6" y="35"/>
                    </a:cubicBezTo>
                    <a:cubicBezTo>
                      <a:pt x="6" y="8"/>
                      <a:pt x="6" y="8"/>
                      <a:pt x="6" y="8"/>
                    </a:cubicBezTo>
                    <a:cubicBezTo>
                      <a:pt x="6" y="5"/>
                      <a:pt x="6" y="4"/>
                      <a:pt x="6" y="3"/>
                    </a:cubicBezTo>
                    <a:cubicBezTo>
                      <a:pt x="6" y="3"/>
                      <a:pt x="5" y="2"/>
                      <a:pt x="5" y="2"/>
                    </a:cubicBezTo>
                    <a:cubicBezTo>
                      <a:pt x="4" y="1"/>
                      <a:pt x="3" y="1"/>
                      <a:pt x="2" y="1"/>
                    </a:cubicBezTo>
                    <a:cubicBezTo>
                      <a:pt x="0" y="1"/>
                      <a:pt x="0" y="1"/>
                      <a:pt x="0" y="1"/>
                    </a:cubicBezTo>
                    <a:cubicBezTo>
                      <a:pt x="0" y="0"/>
                      <a:pt x="0" y="0"/>
                      <a:pt x="0" y="0"/>
                    </a:cubicBezTo>
                    <a:cubicBezTo>
                      <a:pt x="19" y="0"/>
                      <a:pt x="19" y="0"/>
                      <a:pt x="19" y="0"/>
                    </a:cubicBezTo>
                    <a:cubicBezTo>
                      <a:pt x="19" y="1"/>
                      <a:pt x="19" y="1"/>
                      <a:pt x="19" y="1"/>
                    </a:cubicBezTo>
                    <a:cubicBezTo>
                      <a:pt x="17" y="1"/>
                      <a:pt x="17" y="1"/>
                      <a:pt x="17" y="1"/>
                    </a:cubicBezTo>
                    <a:cubicBezTo>
                      <a:pt x="16" y="1"/>
                      <a:pt x="15" y="1"/>
                      <a:pt x="14" y="2"/>
                    </a:cubicBezTo>
                    <a:cubicBezTo>
                      <a:pt x="14" y="2"/>
                      <a:pt x="13" y="3"/>
                      <a:pt x="13" y="3"/>
                    </a:cubicBezTo>
                    <a:cubicBezTo>
                      <a:pt x="13" y="4"/>
                      <a:pt x="13" y="5"/>
                      <a:pt x="13" y="8"/>
                    </a:cubicBezTo>
                    <a:cubicBezTo>
                      <a:pt x="13" y="21"/>
                      <a:pt x="13" y="21"/>
                      <a:pt x="13" y="21"/>
                    </a:cubicBezTo>
                    <a:cubicBezTo>
                      <a:pt x="17" y="17"/>
                      <a:pt x="17" y="17"/>
                      <a:pt x="17" y="17"/>
                    </a:cubicBezTo>
                    <a:cubicBezTo>
                      <a:pt x="23" y="11"/>
                      <a:pt x="27" y="7"/>
                      <a:pt x="28" y="5"/>
                    </a:cubicBezTo>
                    <a:cubicBezTo>
                      <a:pt x="29" y="4"/>
                      <a:pt x="29" y="4"/>
                      <a:pt x="29" y="3"/>
                    </a:cubicBezTo>
                    <a:cubicBezTo>
                      <a:pt x="29" y="2"/>
                      <a:pt x="29" y="2"/>
                      <a:pt x="28" y="2"/>
                    </a:cubicBezTo>
                    <a:cubicBezTo>
                      <a:pt x="28" y="1"/>
                      <a:pt x="27" y="1"/>
                      <a:pt x="26" y="1"/>
                    </a:cubicBezTo>
                    <a:cubicBezTo>
                      <a:pt x="25" y="1"/>
                      <a:pt x="25" y="1"/>
                      <a:pt x="25" y="1"/>
                    </a:cubicBezTo>
                    <a:cubicBezTo>
                      <a:pt x="25" y="0"/>
                      <a:pt x="25" y="0"/>
                      <a:pt x="25" y="0"/>
                    </a:cubicBezTo>
                    <a:cubicBezTo>
                      <a:pt x="41" y="0"/>
                      <a:pt x="41" y="0"/>
                      <a:pt x="41" y="0"/>
                    </a:cubicBezTo>
                    <a:cubicBezTo>
                      <a:pt x="41" y="1"/>
                      <a:pt x="41" y="1"/>
                      <a:pt x="41" y="1"/>
                    </a:cubicBezTo>
                    <a:cubicBezTo>
                      <a:pt x="40" y="1"/>
                      <a:pt x="39" y="1"/>
                      <a:pt x="39" y="1"/>
                    </a:cubicBezTo>
                    <a:cubicBezTo>
                      <a:pt x="38" y="2"/>
                      <a:pt x="37" y="2"/>
                      <a:pt x="36" y="3"/>
                    </a:cubicBezTo>
                    <a:cubicBezTo>
                      <a:pt x="35" y="3"/>
                      <a:pt x="33" y="5"/>
                      <a:pt x="32" y="6"/>
                    </a:cubicBezTo>
                    <a:cubicBezTo>
                      <a:pt x="25" y="13"/>
                      <a:pt x="25" y="13"/>
                      <a:pt x="25" y="13"/>
                    </a:cubicBez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
              <p:cNvSpPr/>
              <p:nvPr/>
            </p:nvSpPr>
            <p:spPr bwMode="auto">
              <a:xfrm>
                <a:off x="2532063" y="996950"/>
                <a:ext cx="60325" cy="142875"/>
              </a:xfrm>
              <a:custGeom>
                <a:avLst/>
                <a:gdLst>
                  <a:gd name="T0" fmla="*/ 18 w 18"/>
                  <a:gd name="T1" fmla="*/ 42 h 43"/>
                  <a:gd name="T2" fmla="*/ 18 w 18"/>
                  <a:gd name="T3" fmla="*/ 43 h 43"/>
                  <a:gd name="T4" fmla="*/ 0 w 18"/>
                  <a:gd name="T5" fmla="*/ 43 h 43"/>
                  <a:gd name="T6" fmla="*/ 0 w 18"/>
                  <a:gd name="T7" fmla="*/ 42 h 43"/>
                  <a:gd name="T8" fmla="*/ 1 w 18"/>
                  <a:gd name="T9" fmla="*/ 42 h 43"/>
                  <a:gd name="T10" fmla="*/ 5 w 18"/>
                  <a:gd name="T11" fmla="*/ 40 h 43"/>
                  <a:gd name="T12" fmla="*/ 6 w 18"/>
                  <a:gd name="T13" fmla="*/ 35 h 43"/>
                  <a:gd name="T14" fmla="*/ 6 w 18"/>
                  <a:gd name="T15" fmla="*/ 8 h 43"/>
                  <a:gd name="T16" fmla="*/ 6 w 18"/>
                  <a:gd name="T17" fmla="*/ 3 h 43"/>
                  <a:gd name="T18" fmla="*/ 4 w 18"/>
                  <a:gd name="T19" fmla="*/ 2 h 43"/>
                  <a:gd name="T20" fmla="*/ 1 w 18"/>
                  <a:gd name="T21" fmla="*/ 1 h 43"/>
                  <a:gd name="T22" fmla="*/ 0 w 18"/>
                  <a:gd name="T23" fmla="*/ 1 h 43"/>
                  <a:gd name="T24" fmla="*/ 0 w 18"/>
                  <a:gd name="T25" fmla="*/ 0 h 43"/>
                  <a:gd name="T26" fmla="*/ 18 w 18"/>
                  <a:gd name="T27" fmla="*/ 0 h 43"/>
                  <a:gd name="T28" fmla="*/ 18 w 18"/>
                  <a:gd name="T29" fmla="*/ 1 h 43"/>
                  <a:gd name="T30" fmla="*/ 17 w 18"/>
                  <a:gd name="T31" fmla="*/ 1 h 43"/>
                  <a:gd name="T32" fmla="*/ 13 w 18"/>
                  <a:gd name="T33" fmla="*/ 3 h 43"/>
                  <a:gd name="T34" fmla="*/ 12 w 18"/>
                  <a:gd name="T35" fmla="*/ 8 h 43"/>
                  <a:gd name="T36" fmla="*/ 12 w 18"/>
                  <a:gd name="T37" fmla="*/ 35 h 43"/>
                  <a:gd name="T38" fmla="*/ 13 w 18"/>
                  <a:gd name="T39" fmla="*/ 40 h 43"/>
                  <a:gd name="T40" fmla="*/ 14 w 18"/>
                  <a:gd name="T41" fmla="*/ 41 h 43"/>
                  <a:gd name="T42" fmla="*/ 17 w 18"/>
                  <a:gd name="T43" fmla="*/ 42 h 43"/>
                  <a:gd name="T44" fmla="*/ 18 w 18"/>
                  <a:gd name="T4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43">
                    <a:moveTo>
                      <a:pt x="18" y="42"/>
                    </a:moveTo>
                    <a:cubicBezTo>
                      <a:pt x="18" y="43"/>
                      <a:pt x="18" y="43"/>
                      <a:pt x="18" y="43"/>
                    </a:cubicBezTo>
                    <a:cubicBezTo>
                      <a:pt x="0" y="43"/>
                      <a:pt x="0" y="43"/>
                      <a:pt x="0" y="43"/>
                    </a:cubicBezTo>
                    <a:cubicBezTo>
                      <a:pt x="0" y="42"/>
                      <a:pt x="0" y="42"/>
                      <a:pt x="0" y="42"/>
                    </a:cubicBezTo>
                    <a:cubicBezTo>
                      <a:pt x="1" y="42"/>
                      <a:pt x="1" y="42"/>
                      <a:pt x="1" y="42"/>
                    </a:cubicBezTo>
                    <a:cubicBezTo>
                      <a:pt x="3" y="42"/>
                      <a:pt x="4" y="41"/>
                      <a:pt x="5" y="40"/>
                    </a:cubicBezTo>
                    <a:cubicBezTo>
                      <a:pt x="6" y="40"/>
                      <a:pt x="6" y="38"/>
                      <a:pt x="6" y="35"/>
                    </a:cubicBezTo>
                    <a:cubicBezTo>
                      <a:pt x="6" y="8"/>
                      <a:pt x="6" y="8"/>
                      <a:pt x="6" y="8"/>
                    </a:cubicBezTo>
                    <a:cubicBezTo>
                      <a:pt x="6" y="5"/>
                      <a:pt x="6" y="4"/>
                      <a:pt x="6" y="3"/>
                    </a:cubicBezTo>
                    <a:cubicBezTo>
                      <a:pt x="5" y="3"/>
                      <a:pt x="5" y="2"/>
                      <a:pt x="4" y="2"/>
                    </a:cubicBezTo>
                    <a:cubicBezTo>
                      <a:pt x="3" y="1"/>
                      <a:pt x="2" y="1"/>
                      <a:pt x="1" y="1"/>
                    </a:cubicBezTo>
                    <a:cubicBezTo>
                      <a:pt x="0" y="1"/>
                      <a:pt x="0" y="1"/>
                      <a:pt x="0" y="1"/>
                    </a:cubicBezTo>
                    <a:cubicBezTo>
                      <a:pt x="0" y="0"/>
                      <a:pt x="0" y="0"/>
                      <a:pt x="0" y="0"/>
                    </a:cubicBezTo>
                    <a:cubicBezTo>
                      <a:pt x="18" y="0"/>
                      <a:pt x="18" y="0"/>
                      <a:pt x="18" y="0"/>
                    </a:cubicBezTo>
                    <a:cubicBezTo>
                      <a:pt x="18" y="1"/>
                      <a:pt x="18" y="1"/>
                      <a:pt x="18" y="1"/>
                    </a:cubicBezTo>
                    <a:cubicBezTo>
                      <a:pt x="17" y="1"/>
                      <a:pt x="17" y="1"/>
                      <a:pt x="17" y="1"/>
                    </a:cubicBezTo>
                    <a:cubicBezTo>
                      <a:pt x="15" y="1"/>
                      <a:pt x="14" y="2"/>
                      <a:pt x="13" y="3"/>
                    </a:cubicBezTo>
                    <a:cubicBezTo>
                      <a:pt x="12" y="3"/>
                      <a:pt x="12" y="5"/>
                      <a:pt x="12" y="8"/>
                    </a:cubicBezTo>
                    <a:cubicBezTo>
                      <a:pt x="12" y="35"/>
                      <a:pt x="12" y="35"/>
                      <a:pt x="12" y="35"/>
                    </a:cubicBezTo>
                    <a:cubicBezTo>
                      <a:pt x="12" y="38"/>
                      <a:pt x="12" y="39"/>
                      <a:pt x="13" y="40"/>
                    </a:cubicBezTo>
                    <a:cubicBezTo>
                      <a:pt x="13" y="40"/>
                      <a:pt x="13" y="41"/>
                      <a:pt x="14" y="41"/>
                    </a:cubicBezTo>
                    <a:cubicBezTo>
                      <a:pt x="15" y="42"/>
                      <a:pt x="16" y="42"/>
                      <a:pt x="17" y="42"/>
                    </a:cubicBezTo>
                    <a:lnTo>
                      <a:pt x="1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1"/>
              <p:cNvSpPr/>
              <p:nvPr/>
            </p:nvSpPr>
            <p:spPr bwMode="auto">
              <a:xfrm>
                <a:off x="2595563" y="996950"/>
                <a:ext cx="155575" cy="146050"/>
              </a:xfrm>
              <a:custGeom>
                <a:avLst/>
                <a:gdLst>
                  <a:gd name="T0" fmla="*/ 0 w 47"/>
                  <a:gd name="T1" fmla="*/ 0 h 44"/>
                  <a:gd name="T2" fmla="*/ 12 w 47"/>
                  <a:gd name="T3" fmla="*/ 0 h 44"/>
                  <a:gd name="T4" fmla="*/ 38 w 47"/>
                  <a:gd name="T5" fmla="*/ 32 h 44"/>
                  <a:gd name="T6" fmla="*/ 38 w 47"/>
                  <a:gd name="T7" fmla="*/ 7 h 44"/>
                  <a:gd name="T8" fmla="*/ 37 w 47"/>
                  <a:gd name="T9" fmla="*/ 2 h 44"/>
                  <a:gd name="T10" fmla="*/ 34 w 47"/>
                  <a:gd name="T11" fmla="*/ 1 h 44"/>
                  <a:gd name="T12" fmla="*/ 32 w 47"/>
                  <a:gd name="T13" fmla="*/ 1 h 44"/>
                  <a:gd name="T14" fmla="*/ 32 w 47"/>
                  <a:gd name="T15" fmla="*/ 0 h 44"/>
                  <a:gd name="T16" fmla="*/ 47 w 47"/>
                  <a:gd name="T17" fmla="*/ 0 h 44"/>
                  <a:gd name="T18" fmla="*/ 47 w 47"/>
                  <a:gd name="T19" fmla="*/ 1 h 44"/>
                  <a:gd name="T20" fmla="*/ 46 w 47"/>
                  <a:gd name="T21" fmla="*/ 1 h 44"/>
                  <a:gd name="T22" fmla="*/ 42 w 47"/>
                  <a:gd name="T23" fmla="*/ 3 h 44"/>
                  <a:gd name="T24" fmla="*/ 41 w 47"/>
                  <a:gd name="T25" fmla="*/ 4 h 44"/>
                  <a:gd name="T26" fmla="*/ 41 w 47"/>
                  <a:gd name="T27" fmla="*/ 7 h 44"/>
                  <a:gd name="T28" fmla="*/ 41 w 47"/>
                  <a:gd name="T29" fmla="*/ 44 h 44"/>
                  <a:gd name="T30" fmla="*/ 40 w 47"/>
                  <a:gd name="T31" fmla="*/ 44 h 44"/>
                  <a:gd name="T32" fmla="*/ 11 w 47"/>
                  <a:gd name="T33" fmla="*/ 9 h 44"/>
                  <a:gd name="T34" fmla="*/ 11 w 47"/>
                  <a:gd name="T35" fmla="*/ 36 h 44"/>
                  <a:gd name="T36" fmla="*/ 12 w 47"/>
                  <a:gd name="T37" fmla="*/ 41 h 44"/>
                  <a:gd name="T38" fmla="*/ 16 w 47"/>
                  <a:gd name="T39" fmla="*/ 42 h 44"/>
                  <a:gd name="T40" fmla="*/ 17 w 47"/>
                  <a:gd name="T41" fmla="*/ 42 h 44"/>
                  <a:gd name="T42" fmla="*/ 17 w 47"/>
                  <a:gd name="T43" fmla="*/ 43 h 44"/>
                  <a:gd name="T44" fmla="*/ 2 w 47"/>
                  <a:gd name="T45" fmla="*/ 43 h 44"/>
                  <a:gd name="T46" fmla="*/ 2 w 47"/>
                  <a:gd name="T47" fmla="*/ 42 h 44"/>
                  <a:gd name="T48" fmla="*/ 4 w 47"/>
                  <a:gd name="T49" fmla="*/ 42 h 44"/>
                  <a:gd name="T50" fmla="*/ 8 w 47"/>
                  <a:gd name="T51" fmla="*/ 40 h 44"/>
                  <a:gd name="T52" fmla="*/ 8 w 47"/>
                  <a:gd name="T53" fmla="*/ 39 h 44"/>
                  <a:gd name="T54" fmla="*/ 9 w 47"/>
                  <a:gd name="T55" fmla="*/ 36 h 44"/>
                  <a:gd name="T56" fmla="*/ 9 w 47"/>
                  <a:gd name="T57" fmla="*/ 6 h 44"/>
                  <a:gd name="T58" fmla="*/ 6 w 47"/>
                  <a:gd name="T59" fmla="*/ 3 h 44"/>
                  <a:gd name="T60" fmla="*/ 3 w 47"/>
                  <a:gd name="T61" fmla="*/ 1 h 44"/>
                  <a:gd name="T62" fmla="*/ 0 w 47"/>
                  <a:gd name="T63" fmla="*/ 1 h 44"/>
                  <a:gd name="T64" fmla="*/ 0 w 47"/>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0" y="0"/>
                    </a:moveTo>
                    <a:cubicBezTo>
                      <a:pt x="12" y="0"/>
                      <a:pt x="12" y="0"/>
                      <a:pt x="12" y="0"/>
                    </a:cubicBezTo>
                    <a:cubicBezTo>
                      <a:pt x="38" y="32"/>
                      <a:pt x="38" y="32"/>
                      <a:pt x="38" y="32"/>
                    </a:cubicBezTo>
                    <a:cubicBezTo>
                      <a:pt x="38" y="7"/>
                      <a:pt x="38" y="7"/>
                      <a:pt x="38" y="7"/>
                    </a:cubicBezTo>
                    <a:cubicBezTo>
                      <a:pt x="38" y="5"/>
                      <a:pt x="38" y="3"/>
                      <a:pt x="37" y="2"/>
                    </a:cubicBezTo>
                    <a:cubicBezTo>
                      <a:pt x="36" y="2"/>
                      <a:pt x="35" y="1"/>
                      <a:pt x="34" y="1"/>
                    </a:cubicBezTo>
                    <a:cubicBezTo>
                      <a:pt x="32" y="1"/>
                      <a:pt x="32" y="1"/>
                      <a:pt x="32" y="1"/>
                    </a:cubicBezTo>
                    <a:cubicBezTo>
                      <a:pt x="32" y="0"/>
                      <a:pt x="32" y="0"/>
                      <a:pt x="32" y="0"/>
                    </a:cubicBezTo>
                    <a:cubicBezTo>
                      <a:pt x="47" y="0"/>
                      <a:pt x="47" y="0"/>
                      <a:pt x="47" y="0"/>
                    </a:cubicBezTo>
                    <a:cubicBezTo>
                      <a:pt x="47" y="1"/>
                      <a:pt x="47" y="1"/>
                      <a:pt x="47" y="1"/>
                    </a:cubicBezTo>
                    <a:cubicBezTo>
                      <a:pt x="46" y="1"/>
                      <a:pt x="46" y="1"/>
                      <a:pt x="46" y="1"/>
                    </a:cubicBezTo>
                    <a:cubicBezTo>
                      <a:pt x="44" y="1"/>
                      <a:pt x="42" y="2"/>
                      <a:pt x="42" y="3"/>
                    </a:cubicBezTo>
                    <a:cubicBezTo>
                      <a:pt x="41" y="3"/>
                      <a:pt x="41" y="4"/>
                      <a:pt x="41" y="4"/>
                    </a:cubicBezTo>
                    <a:cubicBezTo>
                      <a:pt x="41" y="5"/>
                      <a:pt x="41" y="6"/>
                      <a:pt x="41" y="7"/>
                    </a:cubicBezTo>
                    <a:cubicBezTo>
                      <a:pt x="41" y="44"/>
                      <a:pt x="41" y="44"/>
                      <a:pt x="41" y="44"/>
                    </a:cubicBezTo>
                    <a:cubicBezTo>
                      <a:pt x="40" y="44"/>
                      <a:pt x="40" y="44"/>
                      <a:pt x="40" y="44"/>
                    </a:cubicBezTo>
                    <a:cubicBezTo>
                      <a:pt x="11" y="9"/>
                      <a:pt x="11" y="9"/>
                      <a:pt x="11" y="9"/>
                    </a:cubicBezTo>
                    <a:cubicBezTo>
                      <a:pt x="11" y="36"/>
                      <a:pt x="11" y="36"/>
                      <a:pt x="11" y="36"/>
                    </a:cubicBezTo>
                    <a:cubicBezTo>
                      <a:pt x="11" y="38"/>
                      <a:pt x="12" y="40"/>
                      <a:pt x="12" y="41"/>
                    </a:cubicBezTo>
                    <a:cubicBezTo>
                      <a:pt x="13" y="41"/>
                      <a:pt x="14" y="42"/>
                      <a:pt x="16" y="42"/>
                    </a:cubicBezTo>
                    <a:cubicBezTo>
                      <a:pt x="17" y="42"/>
                      <a:pt x="17" y="42"/>
                      <a:pt x="17" y="42"/>
                    </a:cubicBezTo>
                    <a:cubicBezTo>
                      <a:pt x="17" y="43"/>
                      <a:pt x="17" y="43"/>
                      <a:pt x="17" y="43"/>
                    </a:cubicBezTo>
                    <a:cubicBezTo>
                      <a:pt x="2" y="43"/>
                      <a:pt x="2" y="43"/>
                      <a:pt x="2" y="43"/>
                    </a:cubicBezTo>
                    <a:cubicBezTo>
                      <a:pt x="2" y="42"/>
                      <a:pt x="2" y="42"/>
                      <a:pt x="2" y="42"/>
                    </a:cubicBezTo>
                    <a:cubicBezTo>
                      <a:pt x="4" y="42"/>
                      <a:pt x="4" y="42"/>
                      <a:pt x="4" y="42"/>
                    </a:cubicBezTo>
                    <a:cubicBezTo>
                      <a:pt x="6" y="42"/>
                      <a:pt x="7" y="41"/>
                      <a:pt x="8" y="40"/>
                    </a:cubicBezTo>
                    <a:cubicBezTo>
                      <a:pt x="8" y="40"/>
                      <a:pt x="8" y="39"/>
                      <a:pt x="8" y="39"/>
                    </a:cubicBezTo>
                    <a:cubicBezTo>
                      <a:pt x="8" y="38"/>
                      <a:pt x="9" y="37"/>
                      <a:pt x="9" y="36"/>
                    </a:cubicBezTo>
                    <a:cubicBezTo>
                      <a:pt x="9" y="6"/>
                      <a:pt x="9" y="6"/>
                      <a:pt x="9" y="6"/>
                    </a:cubicBezTo>
                    <a:cubicBezTo>
                      <a:pt x="7" y="4"/>
                      <a:pt x="6" y="3"/>
                      <a:pt x="6" y="3"/>
                    </a:cubicBezTo>
                    <a:cubicBezTo>
                      <a:pt x="5" y="2"/>
                      <a:pt x="4" y="2"/>
                      <a:pt x="3" y="1"/>
                    </a:cubicBezTo>
                    <a:cubicBezTo>
                      <a:pt x="2"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2"/>
              <p:cNvSpPr/>
              <p:nvPr/>
            </p:nvSpPr>
            <p:spPr bwMode="auto">
              <a:xfrm>
                <a:off x="2760663" y="993775"/>
                <a:ext cx="146050" cy="149225"/>
              </a:xfrm>
              <a:custGeom>
                <a:avLst/>
                <a:gdLst>
                  <a:gd name="T0" fmla="*/ 38 w 44"/>
                  <a:gd name="T1" fmla="*/ 0 h 45"/>
                  <a:gd name="T2" fmla="*/ 39 w 44"/>
                  <a:gd name="T3" fmla="*/ 14 h 45"/>
                  <a:gd name="T4" fmla="*/ 38 w 44"/>
                  <a:gd name="T5" fmla="*/ 14 h 45"/>
                  <a:gd name="T6" fmla="*/ 34 w 44"/>
                  <a:gd name="T7" fmla="*/ 6 h 45"/>
                  <a:gd name="T8" fmla="*/ 24 w 44"/>
                  <a:gd name="T9" fmla="*/ 2 h 45"/>
                  <a:gd name="T10" fmla="*/ 11 w 44"/>
                  <a:gd name="T11" fmla="*/ 9 h 45"/>
                  <a:gd name="T12" fmla="*/ 8 w 44"/>
                  <a:gd name="T13" fmla="*/ 22 h 45"/>
                  <a:gd name="T14" fmla="*/ 10 w 44"/>
                  <a:gd name="T15" fmla="*/ 33 h 45"/>
                  <a:gd name="T16" fmla="*/ 16 w 44"/>
                  <a:gd name="T17" fmla="*/ 40 h 45"/>
                  <a:gd name="T18" fmla="*/ 24 w 44"/>
                  <a:gd name="T19" fmla="*/ 43 h 45"/>
                  <a:gd name="T20" fmla="*/ 29 w 44"/>
                  <a:gd name="T21" fmla="*/ 42 h 45"/>
                  <a:gd name="T22" fmla="*/ 33 w 44"/>
                  <a:gd name="T23" fmla="*/ 40 h 45"/>
                  <a:gd name="T24" fmla="*/ 33 w 44"/>
                  <a:gd name="T25" fmla="*/ 28 h 45"/>
                  <a:gd name="T26" fmla="*/ 33 w 44"/>
                  <a:gd name="T27" fmla="*/ 24 h 45"/>
                  <a:gd name="T28" fmla="*/ 31 w 44"/>
                  <a:gd name="T29" fmla="*/ 22 h 45"/>
                  <a:gd name="T30" fmla="*/ 27 w 44"/>
                  <a:gd name="T31" fmla="*/ 22 h 45"/>
                  <a:gd name="T32" fmla="*/ 27 w 44"/>
                  <a:gd name="T33" fmla="*/ 21 h 45"/>
                  <a:gd name="T34" fmla="*/ 44 w 44"/>
                  <a:gd name="T35" fmla="*/ 21 h 45"/>
                  <a:gd name="T36" fmla="*/ 44 w 44"/>
                  <a:gd name="T37" fmla="*/ 22 h 45"/>
                  <a:gd name="T38" fmla="*/ 43 w 44"/>
                  <a:gd name="T39" fmla="*/ 22 h 45"/>
                  <a:gd name="T40" fmla="*/ 40 w 44"/>
                  <a:gd name="T41" fmla="*/ 23 h 45"/>
                  <a:gd name="T42" fmla="*/ 39 w 44"/>
                  <a:gd name="T43" fmla="*/ 25 h 45"/>
                  <a:gd name="T44" fmla="*/ 39 w 44"/>
                  <a:gd name="T45" fmla="*/ 28 h 45"/>
                  <a:gd name="T46" fmla="*/ 39 w 44"/>
                  <a:gd name="T47" fmla="*/ 41 h 45"/>
                  <a:gd name="T48" fmla="*/ 32 w 44"/>
                  <a:gd name="T49" fmla="*/ 44 h 45"/>
                  <a:gd name="T50" fmla="*/ 24 w 44"/>
                  <a:gd name="T51" fmla="*/ 45 h 45"/>
                  <a:gd name="T52" fmla="*/ 5 w 44"/>
                  <a:gd name="T53" fmla="*/ 37 h 45"/>
                  <a:gd name="T54" fmla="*/ 0 w 44"/>
                  <a:gd name="T55" fmla="*/ 23 h 45"/>
                  <a:gd name="T56" fmla="*/ 1 w 44"/>
                  <a:gd name="T57" fmla="*/ 18 h 45"/>
                  <a:gd name="T58" fmla="*/ 3 w 44"/>
                  <a:gd name="T59" fmla="*/ 12 h 45"/>
                  <a:gd name="T60" fmla="*/ 12 w 44"/>
                  <a:gd name="T61" fmla="*/ 3 h 45"/>
                  <a:gd name="T62" fmla="*/ 23 w 44"/>
                  <a:gd name="T63" fmla="*/ 0 h 45"/>
                  <a:gd name="T64" fmla="*/ 27 w 44"/>
                  <a:gd name="T65" fmla="*/ 0 h 45"/>
                  <a:gd name="T66" fmla="*/ 33 w 44"/>
                  <a:gd name="T67" fmla="*/ 2 h 45"/>
                  <a:gd name="T68" fmla="*/ 35 w 44"/>
                  <a:gd name="T69" fmla="*/ 3 h 45"/>
                  <a:gd name="T70" fmla="*/ 36 w 44"/>
                  <a:gd name="T71" fmla="*/ 2 h 45"/>
                  <a:gd name="T72" fmla="*/ 37 w 44"/>
                  <a:gd name="T73" fmla="*/ 0 h 45"/>
                  <a:gd name="T74" fmla="*/ 38 w 44"/>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5">
                    <a:moveTo>
                      <a:pt x="38" y="0"/>
                    </a:moveTo>
                    <a:cubicBezTo>
                      <a:pt x="39" y="14"/>
                      <a:pt x="39" y="14"/>
                      <a:pt x="39" y="14"/>
                    </a:cubicBezTo>
                    <a:cubicBezTo>
                      <a:pt x="38" y="14"/>
                      <a:pt x="38" y="14"/>
                      <a:pt x="38" y="14"/>
                    </a:cubicBezTo>
                    <a:cubicBezTo>
                      <a:pt x="37" y="10"/>
                      <a:pt x="35" y="8"/>
                      <a:pt x="34" y="6"/>
                    </a:cubicBezTo>
                    <a:cubicBezTo>
                      <a:pt x="31" y="3"/>
                      <a:pt x="28" y="2"/>
                      <a:pt x="24" y="2"/>
                    </a:cubicBezTo>
                    <a:cubicBezTo>
                      <a:pt x="18" y="2"/>
                      <a:pt x="14" y="4"/>
                      <a:pt x="11" y="9"/>
                    </a:cubicBezTo>
                    <a:cubicBezTo>
                      <a:pt x="9" y="12"/>
                      <a:pt x="8" y="17"/>
                      <a:pt x="8" y="22"/>
                    </a:cubicBezTo>
                    <a:cubicBezTo>
                      <a:pt x="8" y="26"/>
                      <a:pt x="8" y="30"/>
                      <a:pt x="10" y="33"/>
                    </a:cubicBezTo>
                    <a:cubicBezTo>
                      <a:pt x="12" y="36"/>
                      <a:pt x="14" y="39"/>
                      <a:pt x="16" y="40"/>
                    </a:cubicBezTo>
                    <a:cubicBezTo>
                      <a:pt x="19" y="42"/>
                      <a:pt x="21" y="43"/>
                      <a:pt x="24" y="43"/>
                    </a:cubicBezTo>
                    <a:cubicBezTo>
                      <a:pt x="26" y="43"/>
                      <a:pt x="27" y="43"/>
                      <a:pt x="29" y="42"/>
                    </a:cubicBezTo>
                    <a:cubicBezTo>
                      <a:pt x="30" y="42"/>
                      <a:pt x="32" y="41"/>
                      <a:pt x="33" y="40"/>
                    </a:cubicBezTo>
                    <a:cubicBezTo>
                      <a:pt x="33" y="28"/>
                      <a:pt x="33" y="28"/>
                      <a:pt x="33" y="28"/>
                    </a:cubicBezTo>
                    <a:cubicBezTo>
                      <a:pt x="33" y="26"/>
                      <a:pt x="33" y="24"/>
                      <a:pt x="33" y="24"/>
                    </a:cubicBezTo>
                    <a:cubicBezTo>
                      <a:pt x="32" y="23"/>
                      <a:pt x="32" y="23"/>
                      <a:pt x="31" y="22"/>
                    </a:cubicBezTo>
                    <a:cubicBezTo>
                      <a:pt x="30" y="22"/>
                      <a:pt x="29" y="22"/>
                      <a:pt x="27" y="22"/>
                    </a:cubicBezTo>
                    <a:cubicBezTo>
                      <a:pt x="27" y="21"/>
                      <a:pt x="27" y="21"/>
                      <a:pt x="27" y="21"/>
                    </a:cubicBezTo>
                    <a:cubicBezTo>
                      <a:pt x="44" y="21"/>
                      <a:pt x="44" y="21"/>
                      <a:pt x="44" y="21"/>
                    </a:cubicBezTo>
                    <a:cubicBezTo>
                      <a:pt x="44" y="22"/>
                      <a:pt x="44" y="22"/>
                      <a:pt x="44" y="22"/>
                    </a:cubicBezTo>
                    <a:cubicBezTo>
                      <a:pt x="43" y="22"/>
                      <a:pt x="43" y="22"/>
                      <a:pt x="43" y="22"/>
                    </a:cubicBezTo>
                    <a:cubicBezTo>
                      <a:pt x="42" y="22"/>
                      <a:pt x="41" y="22"/>
                      <a:pt x="40" y="23"/>
                    </a:cubicBezTo>
                    <a:cubicBezTo>
                      <a:pt x="40" y="24"/>
                      <a:pt x="40" y="24"/>
                      <a:pt x="39" y="25"/>
                    </a:cubicBezTo>
                    <a:cubicBezTo>
                      <a:pt x="39" y="26"/>
                      <a:pt x="39" y="27"/>
                      <a:pt x="39" y="28"/>
                    </a:cubicBezTo>
                    <a:cubicBezTo>
                      <a:pt x="39" y="41"/>
                      <a:pt x="39" y="41"/>
                      <a:pt x="39" y="41"/>
                    </a:cubicBezTo>
                    <a:cubicBezTo>
                      <a:pt x="37" y="43"/>
                      <a:pt x="34" y="43"/>
                      <a:pt x="32" y="44"/>
                    </a:cubicBezTo>
                    <a:cubicBezTo>
                      <a:pt x="30" y="45"/>
                      <a:pt x="27" y="45"/>
                      <a:pt x="24" y="45"/>
                    </a:cubicBezTo>
                    <a:cubicBezTo>
                      <a:pt x="16" y="45"/>
                      <a:pt x="9" y="42"/>
                      <a:pt x="5" y="37"/>
                    </a:cubicBezTo>
                    <a:cubicBezTo>
                      <a:pt x="2" y="33"/>
                      <a:pt x="0" y="28"/>
                      <a:pt x="0" y="23"/>
                    </a:cubicBezTo>
                    <a:cubicBezTo>
                      <a:pt x="0" y="21"/>
                      <a:pt x="0" y="19"/>
                      <a:pt x="1" y="18"/>
                    </a:cubicBezTo>
                    <a:cubicBezTo>
                      <a:pt x="1" y="16"/>
                      <a:pt x="2" y="14"/>
                      <a:pt x="3" y="12"/>
                    </a:cubicBezTo>
                    <a:cubicBezTo>
                      <a:pt x="5" y="8"/>
                      <a:pt x="8" y="5"/>
                      <a:pt x="12" y="3"/>
                    </a:cubicBezTo>
                    <a:cubicBezTo>
                      <a:pt x="15" y="1"/>
                      <a:pt x="19" y="0"/>
                      <a:pt x="23" y="0"/>
                    </a:cubicBezTo>
                    <a:cubicBezTo>
                      <a:pt x="25" y="0"/>
                      <a:pt x="26" y="0"/>
                      <a:pt x="27" y="0"/>
                    </a:cubicBezTo>
                    <a:cubicBezTo>
                      <a:pt x="29" y="1"/>
                      <a:pt x="31" y="1"/>
                      <a:pt x="33" y="2"/>
                    </a:cubicBezTo>
                    <a:cubicBezTo>
                      <a:pt x="34" y="2"/>
                      <a:pt x="35" y="3"/>
                      <a:pt x="35" y="3"/>
                    </a:cubicBezTo>
                    <a:cubicBezTo>
                      <a:pt x="36" y="3"/>
                      <a:pt x="36" y="3"/>
                      <a:pt x="36" y="2"/>
                    </a:cubicBezTo>
                    <a:cubicBezTo>
                      <a:pt x="37" y="2"/>
                      <a:pt x="37" y="1"/>
                      <a:pt x="37" y="0"/>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3"/>
              <p:cNvSpPr/>
              <p:nvPr/>
            </p:nvSpPr>
            <p:spPr bwMode="auto">
              <a:xfrm>
                <a:off x="2965450" y="996950"/>
                <a:ext cx="152400" cy="146050"/>
              </a:xfrm>
              <a:custGeom>
                <a:avLst/>
                <a:gdLst>
                  <a:gd name="T0" fmla="*/ 31 w 46"/>
                  <a:gd name="T1" fmla="*/ 1 h 44"/>
                  <a:gd name="T2" fmla="*/ 31 w 46"/>
                  <a:gd name="T3" fmla="*/ 0 h 44"/>
                  <a:gd name="T4" fmla="*/ 46 w 46"/>
                  <a:gd name="T5" fmla="*/ 0 h 44"/>
                  <a:gd name="T6" fmla="*/ 46 w 46"/>
                  <a:gd name="T7" fmla="*/ 1 h 44"/>
                  <a:gd name="T8" fmla="*/ 45 w 46"/>
                  <a:gd name="T9" fmla="*/ 1 h 44"/>
                  <a:gd name="T10" fmla="*/ 41 w 46"/>
                  <a:gd name="T11" fmla="*/ 3 h 44"/>
                  <a:gd name="T12" fmla="*/ 40 w 46"/>
                  <a:gd name="T13" fmla="*/ 8 h 44"/>
                  <a:gd name="T14" fmla="*/ 40 w 46"/>
                  <a:gd name="T15" fmla="*/ 25 h 44"/>
                  <a:gd name="T16" fmla="*/ 39 w 46"/>
                  <a:gd name="T17" fmla="*/ 35 h 44"/>
                  <a:gd name="T18" fmla="*/ 34 w 46"/>
                  <a:gd name="T19" fmla="*/ 41 h 44"/>
                  <a:gd name="T20" fmla="*/ 24 w 46"/>
                  <a:gd name="T21" fmla="*/ 44 h 44"/>
                  <a:gd name="T22" fmla="*/ 13 w 46"/>
                  <a:gd name="T23" fmla="*/ 42 h 44"/>
                  <a:gd name="T24" fmla="*/ 8 w 46"/>
                  <a:gd name="T25" fmla="*/ 35 h 44"/>
                  <a:gd name="T26" fmla="*/ 7 w 46"/>
                  <a:gd name="T27" fmla="*/ 24 h 44"/>
                  <a:gd name="T28" fmla="*/ 7 w 46"/>
                  <a:gd name="T29" fmla="*/ 8 h 44"/>
                  <a:gd name="T30" fmla="*/ 6 w 46"/>
                  <a:gd name="T31" fmla="*/ 2 h 44"/>
                  <a:gd name="T32" fmla="*/ 2 w 46"/>
                  <a:gd name="T33" fmla="*/ 1 h 44"/>
                  <a:gd name="T34" fmla="*/ 0 w 46"/>
                  <a:gd name="T35" fmla="*/ 1 h 44"/>
                  <a:gd name="T36" fmla="*/ 0 w 46"/>
                  <a:gd name="T37" fmla="*/ 0 h 44"/>
                  <a:gd name="T38" fmla="*/ 19 w 46"/>
                  <a:gd name="T39" fmla="*/ 0 h 44"/>
                  <a:gd name="T40" fmla="*/ 19 w 46"/>
                  <a:gd name="T41" fmla="*/ 1 h 44"/>
                  <a:gd name="T42" fmla="*/ 17 w 46"/>
                  <a:gd name="T43" fmla="*/ 1 h 44"/>
                  <a:gd name="T44" fmla="*/ 14 w 46"/>
                  <a:gd name="T45" fmla="*/ 3 h 44"/>
                  <a:gd name="T46" fmla="*/ 13 w 46"/>
                  <a:gd name="T47" fmla="*/ 8 h 44"/>
                  <a:gd name="T48" fmla="*/ 13 w 46"/>
                  <a:gd name="T49" fmla="*/ 26 h 44"/>
                  <a:gd name="T50" fmla="*/ 13 w 46"/>
                  <a:gd name="T51" fmla="*/ 29 h 44"/>
                  <a:gd name="T52" fmla="*/ 13 w 46"/>
                  <a:gd name="T53" fmla="*/ 32 h 44"/>
                  <a:gd name="T54" fmla="*/ 15 w 46"/>
                  <a:gd name="T55" fmla="*/ 37 h 44"/>
                  <a:gd name="T56" fmla="*/ 18 w 46"/>
                  <a:gd name="T57" fmla="*/ 40 h 44"/>
                  <a:gd name="T58" fmla="*/ 21 w 46"/>
                  <a:gd name="T59" fmla="*/ 41 h 44"/>
                  <a:gd name="T60" fmla="*/ 24 w 46"/>
                  <a:gd name="T61" fmla="*/ 41 h 44"/>
                  <a:gd name="T62" fmla="*/ 31 w 46"/>
                  <a:gd name="T63" fmla="*/ 40 h 44"/>
                  <a:gd name="T64" fmla="*/ 36 w 46"/>
                  <a:gd name="T65" fmla="*/ 35 h 44"/>
                  <a:gd name="T66" fmla="*/ 37 w 46"/>
                  <a:gd name="T67" fmla="*/ 25 h 44"/>
                  <a:gd name="T68" fmla="*/ 37 w 46"/>
                  <a:gd name="T69" fmla="*/ 8 h 44"/>
                  <a:gd name="T70" fmla="*/ 36 w 46"/>
                  <a:gd name="T71" fmla="*/ 2 h 44"/>
                  <a:gd name="T72" fmla="*/ 33 w 46"/>
                  <a:gd name="T73" fmla="*/ 1 h 44"/>
                  <a:gd name="T74" fmla="*/ 31 w 46"/>
                  <a:gd name="T75"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4">
                    <a:moveTo>
                      <a:pt x="31" y="1"/>
                    </a:moveTo>
                    <a:cubicBezTo>
                      <a:pt x="31" y="0"/>
                      <a:pt x="31" y="0"/>
                      <a:pt x="31" y="0"/>
                    </a:cubicBezTo>
                    <a:cubicBezTo>
                      <a:pt x="46" y="0"/>
                      <a:pt x="46" y="0"/>
                      <a:pt x="46" y="0"/>
                    </a:cubicBezTo>
                    <a:cubicBezTo>
                      <a:pt x="46" y="1"/>
                      <a:pt x="46" y="1"/>
                      <a:pt x="46" y="1"/>
                    </a:cubicBezTo>
                    <a:cubicBezTo>
                      <a:pt x="45" y="1"/>
                      <a:pt x="45" y="1"/>
                      <a:pt x="45" y="1"/>
                    </a:cubicBezTo>
                    <a:cubicBezTo>
                      <a:pt x="43" y="1"/>
                      <a:pt x="42" y="2"/>
                      <a:pt x="41" y="3"/>
                    </a:cubicBezTo>
                    <a:cubicBezTo>
                      <a:pt x="40" y="4"/>
                      <a:pt x="40" y="5"/>
                      <a:pt x="40" y="8"/>
                    </a:cubicBezTo>
                    <a:cubicBezTo>
                      <a:pt x="40" y="25"/>
                      <a:pt x="40" y="25"/>
                      <a:pt x="40" y="25"/>
                    </a:cubicBezTo>
                    <a:cubicBezTo>
                      <a:pt x="40" y="30"/>
                      <a:pt x="40" y="33"/>
                      <a:pt x="39" y="35"/>
                    </a:cubicBezTo>
                    <a:cubicBezTo>
                      <a:pt x="38" y="38"/>
                      <a:pt x="36" y="40"/>
                      <a:pt x="34" y="41"/>
                    </a:cubicBezTo>
                    <a:cubicBezTo>
                      <a:pt x="31" y="43"/>
                      <a:pt x="28" y="44"/>
                      <a:pt x="24" y="44"/>
                    </a:cubicBezTo>
                    <a:cubicBezTo>
                      <a:pt x="19" y="44"/>
                      <a:pt x="15" y="43"/>
                      <a:pt x="13" y="42"/>
                    </a:cubicBezTo>
                    <a:cubicBezTo>
                      <a:pt x="10" y="40"/>
                      <a:pt x="9" y="38"/>
                      <a:pt x="8" y="35"/>
                    </a:cubicBezTo>
                    <a:cubicBezTo>
                      <a:pt x="7" y="33"/>
                      <a:pt x="7" y="30"/>
                      <a:pt x="7" y="24"/>
                    </a:cubicBezTo>
                    <a:cubicBezTo>
                      <a:pt x="7" y="8"/>
                      <a:pt x="7" y="8"/>
                      <a:pt x="7" y="8"/>
                    </a:cubicBezTo>
                    <a:cubicBezTo>
                      <a:pt x="7" y="5"/>
                      <a:pt x="6" y="3"/>
                      <a:pt x="6" y="2"/>
                    </a:cubicBezTo>
                    <a:cubicBezTo>
                      <a:pt x="5" y="1"/>
                      <a:pt x="4" y="1"/>
                      <a:pt x="2" y="1"/>
                    </a:cubicBezTo>
                    <a:cubicBezTo>
                      <a:pt x="0" y="1"/>
                      <a:pt x="0" y="1"/>
                      <a:pt x="0" y="1"/>
                    </a:cubicBezTo>
                    <a:cubicBezTo>
                      <a:pt x="0" y="0"/>
                      <a:pt x="0" y="0"/>
                      <a:pt x="0" y="0"/>
                    </a:cubicBezTo>
                    <a:cubicBezTo>
                      <a:pt x="19" y="0"/>
                      <a:pt x="19" y="0"/>
                      <a:pt x="19" y="0"/>
                    </a:cubicBezTo>
                    <a:cubicBezTo>
                      <a:pt x="19" y="1"/>
                      <a:pt x="19" y="1"/>
                      <a:pt x="19" y="1"/>
                    </a:cubicBezTo>
                    <a:cubicBezTo>
                      <a:pt x="17" y="1"/>
                      <a:pt x="17" y="1"/>
                      <a:pt x="17" y="1"/>
                    </a:cubicBezTo>
                    <a:cubicBezTo>
                      <a:pt x="16" y="1"/>
                      <a:pt x="14" y="2"/>
                      <a:pt x="14" y="3"/>
                    </a:cubicBezTo>
                    <a:cubicBezTo>
                      <a:pt x="13" y="4"/>
                      <a:pt x="13" y="5"/>
                      <a:pt x="13" y="8"/>
                    </a:cubicBezTo>
                    <a:cubicBezTo>
                      <a:pt x="13" y="26"/>
                      <a:pt x="13" y="26"/>
                      <a:pt x="13" y="26"/>
                    </a:cubicBezTo>
                    <a:cubicBezTo>
                      <a:pt x="13" y="27"/>
                      <a:pt x="13" y="28"/>
                      <a:pt x="13" y="29"/>
                    </a:cubicBezTo>
                    <a:cubicBezTo>
                      <a:pt x="13" y="30"/>
                      <a:pt x="13" y="31"/>
                      <a:pt x="13" y="32"/>
                    </a:cubicBezTo>
                    <a:cubicBezTo>
                      <a:pt x="13" y="34"/>
                      <a:pt x="14" y="36"/>
                      <a:pt x="15" y="37"/>
                    </a:cubicBezTo>
                    <a:cubicBezTo>
                      <a:pt x="16" y="38"/>
                      <a:pt x="17" y="39"/>
                      <a:pt x="18" y="40"/>
                    </a:cubicBezTo>
                    <a:cubicBezTo>
                      <a:pt x="19" y="41"/>
                      <a:pt x="20" y="41"/>
                      <a:pt x="21" y="41"/>
                    </a:cubicBezTo>
                    <a:cubicBezTo>
                      <a:pt x="22" y="41"/>
                      <a:pt x="23" y="41"/>
                      <a:pt x="24" y="41"/>
                    </a:cubicBezTo>
                    <a:cubicBezTo>
                      <a:pt x="27" y="41"/>
                      <a:pt x="29" y="41"/>
                      <a:pt x="31" y="40"/>
                    </a:cubicBezTo>
                    <a:cubicBezTo>
                      <a:pt x="34" y="38"/>
                      <a:pt x="35" y="37"/>
                      <a:pt x="36" y="35"/>
                    </a:cubicBezTo>
                    <a:cubicBezTo>
                      <a:pt x="37" y="33"/>
                      <a:pt x="37" y="30"/>
                      <a:pt x="37" y="25"/>
                    </a:cubicBezTo>
                    <a:cubicBezTo>
                      <a:pt x="37" y="8"/>
                      <a:pt x="37" y="8"/>
                      <a:pt x="37" y="8"/>
                    </a:cubicBezTo>
                    <a:cubicBezTo>
                      <a:pt x="37" y="5"/>
                      <a:pt x="37" y="3"/>
                      <a:pt x="36" y="2"/>
                    </a:cubicBezTo>
                    <a:cubicBezTo>
                      <a:pt x="36" y="2"/>
                      <a:pt x="34" y="1"/>
                      <a:pt x="33" y="1"/>
                    </a:cubicBezTo>
                    <a:lnTo>
                      <a:pt x="3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4"/>
              <p:cNvSpPr/>
              <p:nvPr/>
            </p:nvSpPr>
            <p:spPr bwMode="auto">
              <a:xfrm>
                <a:off x="3117850" y="996950"/>
                <a:ext cx="155575" cy="146050"/>
              </a:xfrm>
              <a:custGeom>
                <a:avLst/>
                <a:gdLst>
                  <a:gd name="T0" fmla="*/ 0 w 47"/>
                  <a:gd name="T1" fmla="*/ 0 h 44"/>
                  <a:gd name="T2" fmla="*/ 12 w 47"/>
                  <a:gd name="T3" fmla="*/ 0 h 44"/>
                  <a:gd name="T4" fmla="*/ 38 w 47"/>
                  <a:gd name="T5" fmla="*/ 32 h 44"/>
                  <a:gd name="T6" fmla="*/ 38 w 47"/>
                  <a:gd name="T7" fmla="*/ 7 h 44"/>
                  <a:gd name="T8" fmla="*/ 37 w 47"/>
                  <a:gd name="T9" fmla="*/ 2 h 44"/>
                  <a:gd name="T10" fmla="*/ 34 w 47"/>
                  <a:gd name="T11" fmla="*/ 1 h 44"/>
                  <a:gd name="T12" fmla="*/ 32 w 47"/>
                  <a:gd name="T13" fmla="*/ 1 h 44"/>
                  <a:gd name="T14" fmla="*/ 32 w 47"/>
                  <a:gd name="T15" fmla="*/ 0 h 44"/>
                  <a:gd name="T16" fmla="*/ 47 w 47"/>
                  <a:gd name="T17" fmla="*/ 0 h 44"/>
                  <a:gd name="T18" fmla="*/ 47 w 47"/>
                  <a:gd name="T19" fmla="*/ 1 h 44"/>
                  <a:gd name="T20" fmla="*/ 46 w 47"/>
                  <a:gd name="T21" fmla="*/ 1 h 44"/>
                  <a:gd name="T22" fmla="*/ 42 w 47"/>
                  <a:gd name="T23" fmla="*/ 3 h 44"/>
                  <a:gd name="T24" fmla="*/ 41 w 47"/>
                  <a:gd name="T25" fmla="*/ 4 h 44"/>
                  <a:gd name="T26" fmla="*/ 41 w 47"/>
                  <a:gd name="T27" fmla="*/ 7 h 44"/>
                  <a:gd name="T28" fmla="*/ 41 w 47"/>
                  <a:gd name="T29" fmla="*/ 44 h 44"/>
                  <a:gd name="T30" fmla="*/ 40 w 47"/>
                  <a:gd name="T31" fmla="*/ 44 h 44"/>
                  <a:gd name="T32" fmla="*/ 11 w 47"/>
                  <a:gd name="T33" fmla="*/ 9 h 44"/>
                  <a:gd name="T34" fmla="*/ 11 w 47"/>
                  <a:gd name="T35" fmla="*/ 36 h 44"/>
                  <a:gd name="T36" fmla="*/ 12 w 47"/>
                  <a:gd name="T37" fmla="*/ 41 h 44"/>
                  <a:gd name="T38" fmla="*/ 16 w 47"/>
                  <a:gd name="T39" fmla="*/ 42 h 44"/>
                  <a:gd name="T40" fmla="*/ 18 w 47"/>
                  <a:gd name="T41" fmla="*/ 42 h 44"/>
                  <a:gd name="T42" fmla="*/ 18 w 47"/>
                  <a:gd name="T43" fmla="*/ 43 h 44"/>
                  <a:gd name="T44" fmla="*/ 3 w 47"/>
                  <a:gd name="T45" fmla="*/ 43 h 44"/>
                  <a:gd name="T46" fmla="*/ 3 w 47"/>
                  <a:gd name="T47" fmla="*/ 42 h 44"/>
                  <a:gd name="T48" fmla="*/ 4 w 47"/>
                  <a:gd name="T49" fmla="*/ 42 h 44"/>
                  <a:gd name="T50" fmla="*/ 8 w 47"/>
                  <a:gd name="T51" fmla="*/ 40 h 44"/>
                  <a:gd name="T52" fmla="*/ 8 w 47"/>
                  <a:gd name="T53" fmla="*/ 39 h 44"/>
                  <a:gd name="T54" fmla="*/ 9 w 47"/>
                  <a:gd name="T55" fmla="*/ 36 h 44"/>
                  <a:gd name="T56" fmla="*/ 9 w 47"/>
                  <a:gd name="T57" fmla="*/ 6 h 44"/>
                  <a:gd name="T58" fmla="*/ 6 w 47"/>
                  <a:gd name="T59" fmla="*/ 3 h 44"/>
                  <a:gd name="T60" fmla="*/ 3 w 47"/>
                  <a:gd name="T61" fmla="*/ 1 h 44"/>
                  <a:gd name="T62" fmla="*/ 0 w 47"/>
                  <a:gd name="T63" fmla="*/ 1 h 44"/>
                  <a:gd name="T64" fmla="*/ 0 w 47"/>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0" y="0"/>
                    </a:moveTo>
                    <a:cubicBezTo>
                      <a:pt x="12" y="0"/>
                      <a:pt x="12" y="0"/>
                      <a:pt x="12" y="0"/>
                    </a:cubicBezTo>
                    <a:cubicBezTo>
                      <a:pt x="38" y="32"/>
                      <a:pt x="38" y="32"/>
                      <a:pt x="38" y="32"/>
                    </a:cubicBezTo>
                    <a:cubicBezTo>
                      <a:pt x="38" y="7"/>
                      <a:pt x="38" y="7"/>
                      <a:pt x="38" y="7"/>
                    </a:cubicBezTo>
                    <a:cubicBezTo>
                      <a:pt x="38" y="5"/>
                      <a:pt x="38" y="3"/>
                      <a:pt x="37" y="2"/>
                    </a:cubicBezTo>
                    <a:cubicBezTo>
                      <a:pt x="37" y="2"/>
                      <a:pt x="35" y="1"/>
                      <a:pt x="34" y="1"/>
                    </a:cubicBezTo>
                    <a:cubicBezTo>
                      <a:pt x="32" y="1"/>
                      <a:pt x="32" y="1"/>
                      <a:pt x="32" y="1"/>
                    </a:cubicBezTo>
                    <a:cubicBezTo>
                      <a:pt x="32" y="0"/>
                      <a:pt x="32" y="0"/>
                      <a:pt x="32" y="0"/>
                    </a:cubicBezTo>
                    <a:cubicBezTo>
                      <a:pt x="47" y="0"/>
                      <a:pt x="47" y="0"/>
                      <a:pt x="47" y="0"/>
                    </a:cubicBezTo>
                    <a:cubicBezTo>
                      <a:pt x="47" y="1"/>
                      <a:pt x="47" y="1"/>
                      <a:pt x="47" y="1"/>
                    </a:cubicBezTo>
                    <a:cubicBezTo>
                      <a:pt x="46" y="1"/>
                      <a:pt x="46" y="1"/>
                      <a:pt x="46" y="1"/>
                    </a:cubicBezTo>
                    <a:cubicBezTo>
                      <a:pt x="44" y="1"/>
                      <a:pt x="43" y="2"/>
                      <a:pt x="42" y="3"/>
                    </a:cubicBezTo>
                    <a:cubicBezTo>
                      <a:pt x="42" y="3"/>
                      <a:pt x="41" y="4"/>
                      <a:pt x="41" y="4"/>
                    </a:cubicBezTo>
                    <a:cubicBezTo>
                      <a:pt x="41" y="5"/>
                      <a:pt x="41" y="6"/>
                      <a:pt x="41" y="7"/>
                    </a:cubicBezTo>
                    <a:cubicBezTo>
                      <a:pt x="41" y="44"/>
                      <a:pt x="41" y="44"/>
                      <a:pt x="41" y="44"/>
                    </a:cubicBezTo>
                    <a:cubicBezTo>
                      <a:pt x="40" y="44"/>
                      <a:pt x="40" y="44"/>
                      <a:pt x="40" y="44"/>
                    </a:cubicBezTo>
                    <a:cubicBezTo>
                      <a:pt x="11" y="9"/>
                      <a:pt x="11" y="9"/>
                      <a:pt x="11" y="9"/>
                    </a:cubicBezTo>
                    <a:cubicBezTo>
                      <a:pt x="11" y="36"/>
                      <a:pt x="11" y="36"/>
                      <a:pt x="11" y="36"/>
                    </a:cubicBezTo>
                    <a:cubicBezTo>
                      <a:pt x="11" y="38"/>
                      <a:pt x="12" y="40"/>
                      <a:pt x="12" y="41"/>
                    </a:cubicBezTo>
                    <a:cubicBezTo>
                      <a:pt x="13" y="41"/>
                      <a:pt x="14" y="42"/>
                      <a:pt x="16" y="42"/>
                    </a:cubicBezTo>
                    <a:cubicBezTo>
                      <a:pt x="18" y="42"/>
                      <a:pt x="18" y="42"/>
                      <a:pt x="18" y="42"/>
                    </a:cubicBezTo>
                    <a:cubicBezTo>
                      <a:pt x="18" y="43"/>
                      <a:pt x="18" y="43"/>
                      <a:pt x="18" y="43"/>
                    </a:cubicBezTo>
                    <a:cubicBezTo>
                      <a:pt x="3" y="43"/>
                      <a:pt x="3" y="43"/>
                      <a:pt x="3" y="43"/>
                    </a:cubicBezTo>
                    <a:cubicBezTo>
                      <a:pt x="3" y="42"/>
                      <a:pt x="3" y="42"/>
                      <a:pt x="3" y="42"/>
                    </a:cubicBezTo>
                    <a:cubicBezTo>
                      <a:pt x="4" y="42"/>
                      <a:pt x="4" y="42"/>
                      <a:pt x="4" y="42"/>
                    </a:cubicBezTo>
                    <a:cubicBezTo>
                      <a:pt x="6" y="42"/>
                      <a:pt x="7" y="41"/>
                      <a:pt x="8" y="40"/>
                    </a:cubicBezTo>
                    <a:cubicBezTo>
                      <a:pt x="8" y="40"/>
                      <a:pt x="8" y="39"/>
                      <a:pt x="8" y="39"/>
                    </a:cubicBezTo>
                    <a:cubicBezTo>
                      <a:pt x="9" y="38"/>
                      <a:pt x="9" y="37"/>
                      <a:pt x="9" y="36"/>
                    </a:cubicBezTo>
                    <a:cubicBezTo>
                      <a:pt x="9" y="6"/>
                      <a:pt x="9" y="6"/>
                      <a:pt x="9" y="6"/>
                    </a:cubicBezTo>
                    <a:cubicBezTo>
                      <a:pt x="7" y="4"/>
                      <a:pt x="7" y="3"/>
                      <a:pt x="6" y="3"/>
                    </a:cubicBezTo>
                    <a:cubicBezTo>
                      <a:pt x="5" y="2"/>
                      <a:pt x="4" y="2"/>
                      <a:pt x="3" y="1"/>
                    </a:cubicBezTo>
                    <a:cubicBezTo>
                      <a:pt x="2"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5"/>
              <p:cNvSpPr/>
              <p:nvPr/>
            </p:nvSpPr>
            <p:spPr bwMode="auto">
              <a:xfrm>
                <a:off x="3282950" y="996950"/>
                <a:ext cx="58737" cy="142875"/>
              </a:xfrm>
              <a:custGeom>
                <a:avLst/>
                <a:gdLst>
                  <a:gd name="T0" fmla="*/ 18 w 18"/>
                  <a:gd name="T1" fmla="*/ 42 h 43"/>
                  <a:gd name="T2" fmla="*/ 18 w 18"/>
                  <a:gd name="T3" fmla="*/ 43 h 43"/>
                  <a:gd name="T4" fmla="*/ 0 w 18"/>
                  <a:gd name="T5" fmla="*/ 43 h 43"/>
                  <a:gd name="T6" fmla="*/ 0 w 18"/>
                  <a:gd name="T7" fmla="*/ 42 h 43"/>
                  <a:gd name="T8" fmla="*/ 1 w 18"/>
                  <a:gd name="T9" fmla="*/ 42 h 43"/>
                  <a:gd name="T10" fmla="*/ 5 w 18"/>
                  <a:gd name="T11" fmla="*/ 40 h 43"/>
                  <a:gd name="T12" fmla="*/ 6 w 18"/>
                  <a:gd name="T13" fmla="*/ 35 h 43"/>
                  <a:gd name="T14" fmla="*/ 6 w 18"/>
                  <a:gd name="T15" fmla="*/ 8 h 43"/>
                  <a:gd name="T16" fmla="*/ 6 w 18"/>
                  <a:gd name="T17" fmla="*/ 3 h 43"/>
                  <a:gd name="T18" fmla="*/ 4 w 18"/>
                  <a:gd name="T19" fmla="*/ 2 h 43"/>
                  <a:gd name="T20" fmla="*/ 1 w 18"/>
                  <a:gd name="T21" fmla="*/ 1 h 43"/>
                  <a:gd name="T22" fmla="*/ 0 w 18"/>
                  <a:gd name="T23" fmla="*/ 1 h 43"/>
                  <a:gd name="T24" fmla="*/ 0 w 18"/>
                  <a:gd name="T25" fmla="*/ 0 h 43"/>
                  <a:gd name="T26" fmla="*/ 18 w 18"/>
                  <a:gd name="T27" fmla="*/ 0 h 43"/>
                  <a:gd name="T28" fmla="*/ 18 w 18"/>
                  <a:gd name="T29" fmla="*/ 1 h 43"/>
                  <a:gd name="T30" fmla="*/ 17 w 18"/>
                  <a:gd name="T31" fmla="*/ 1 h 43"/>
                  <a:gd name="T32" fmla="*/ 13 w 18"/>
                  <a:gd name="T33" fmla="*/ 3 h 43"/>
                  <a:gd name="T34" fmla="*/ 12 w 18"/>
                  <a:gd name="T35" fmla="*/ 8 h 43"/>
                  <a:gd name="T36" fmla="*/ 12 w 18"/>
                  <a:gd name="T37" fmla="*/ 35 h 43"/>
                  <a:gd name="T38" fmla="*/ 12 w 18"/>
                  <a:gd name="T39" fmla="*/ 40 h 43"/>
                  <a:gd name="T40" fmla="*/ 14 w 18"/>
                  <a:gd name="T41" fmla="*/ 41 h 43"/>
                  <a:gd name="T42" fmla="*/ 17 w 18"/>
                  <a:gd name="T43" fmla="*/ 42 h 43"/>
                  <a:gd name="T44" fmla="*/ 18 w 18"/>
                  <a:gd name="T4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43">
                    <a:moveTo>
                      <a:pt x="18" y="42"/>
                    </a:moveTo>
                    <a:cubicBezTo>
                      <a:pt x="18" y="43"/>
                      <a:pt x="18" y="43"/>
                      <a:pt x="18" y="43"/>
                    </a:cubicBezTo>
                    <a:cubicBezTo>
                      <a:pt x="0" y="43"/>
                      <a:pt x="0" y="43"/>
                      <a:pt x="0" y="43"/>
                    </a:cubicBezTo>
                    <a:cubicBezTo>
                      <a:pt x="0" y="42"/>
                      <a:pt x="0" y="42"/>
                      <a:pt x="0" y="42"/>
                    </a:cubicBezTo>
                    <a:cubicBezTo>
                      <a:pt x="1" y="42"/>
                      <a:pt x="1" y="42"/>
                      <a:pt x="1" y="42"/>
                    </a:cubicBezTo>
                    <a:cubicBezTo>
                      <a:pt x="3" y="42"/>
                      <a:pt x="4" y="41"/>
                      <a:pt x="5" y="40"/>
                    </a:cubicBezTo>
                    <a:cubicBezTo>
                      <a:pt x="6" y="40"/>
                      <a:pt x="6" y="38"/>
                      <a:pt x="6" y="35"/>
                    </a:cubicBezTo>
                    <a:cubicBezTo>
                      <a:pt x="6" y="8"/>
                      <a:pt x="6" y="8"/>
                      <a:pt x="6" y="8"/>
                    </a:cubicBezTo>
                    <a:cubicBezTo>
                      <a:pt x="6" y="5"/>
                      <a:pt x="6" y="4"/>
                      <a:pt x="6" y="3"/>
                    </a:cubicBezTo>
                    <a:cubicBezTo>
                      <a:pt x="5" y="3"/>
                      <a:pt x="5" y="2"/>
                      <a:pt x="4" y="2"/>
                    </a:cubicBezTo>
                    <a:cubicBezTo>
                      <a:pt x="3" y="1"/>
                      <a:pt x="2" y="1"/>
                      <a:pt x="1" y="1"/>
                    </a:cubicBezTo>
                    <a:cubicBezTo>
                      <a:pt x="0" y="1"/>
                      <a:pt x="0" y="1"/>
                      <a:pt x="0" y="1"/>
                    </a:cubicBezTo>
                    <a:cubicBezTo>
                      <a:pt x="0" y="0"/>
                      <a:pt x="0" y="0"/>
                      <a:pt x="0" y="0"/>
                    </a:cubicBezTo>
                    <a:cubicBezTo>
                      <a:pt x="18" y="0"/>
                      <a:pt x="18" y="0"/>
                      <a:pt x="18" y="0"/>
                    </a:cubicBezTo>
                    <a:cubicBezTo>
                      <a:pt x="18" y="1"/>
                      <a:pt x="18" y="1"/>
                      <a:pt x="18" y="1"/>
                    </a:cubicBezTo>
                    <a:cubicBezTo>
                      <a:pt x="17" y="1"/>
                      <a:pt x="17" y="1"/>
                      <a:pt x="17" y="1"/>
                    </a:cubicBezTo>
                    <a:cubicBezTo>
                      <a:pt x="15" y="1"/>
                      <a:pt x="14" y="2"/>
                      <a:pt x="13" y="3"/>
                    </a:cubicBezTo>
                    <a:cubicBezTo>
                      <a:pt x="12" y="3"/>
                      <a:pt x="12" y="5"/>
                      <a:pt x="12" y="8"/>
                    </a:cubicBezTo>
                    <a:cubicBezTo>
                      <a:pt x="12" y="35"/>
                      <a:pt x="12" y="35"/>
                      <a:pt x="12" y="35"/>
                    </a:cubicBezTo>
                    <a:cubicBezTo>
                      <a:pt x="12" y="38"/>
                      <a:pt x="12" y="39"/>
                      <a:pt x="12" y="40"/>
                    </a:cubicBezTo>
                    <a:cubicBezTo>
                      <a:pt x="13" y="40"/>
                      <a:pt x="13" y="41"/>
                      <a:pt x="14" y="41"/>
                    </a:cubicBezTo>
                    <a:cubicBezTo>
                      <a:pt x="15" y="42"/>
                      <a:pt x="16" y="42"/>
                      <a:pt x="17" y="42"/>
                    </a:cubicBezTo>
                    <a:lnTo>
                      <a:pt x="1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6"/>
              <p:cNvSpPr/>
              <p:nvPr/>
            </p:nvSpPr>
            <p:spPr bwMode="auto">
              <a:xfrm>
                <a:off x="3349625" y="996950"/>
                <a:ext cx="150812" cy="146050"/>
              </a:xfrm>
              <a:custGeom>
                <a:avLst/>
                <a:gdLst>
                  <a:gd name="T0" fmla="*/ 46 w 46"/>
                  <a:gd name="T1" fmla="*/ 0 h 44"/>
                  <a:gd name="T2" fmla="*/ 46 w 46"/>
                  <a:gd name="T3" fmla="*/ 1 h 44"/>
                  <a:gd name="T4" fmla="*/ 43 w 46"/>
                  <a:gd name="T5" fmla="*/ 3 h 44"/>
                  <a:gd name="T6" fmla="*/ 40 w 46"/>
                  <a:gd name="T7" fmla="*/ 7 h 44"/>
                  <a:gd name="T8" fmla="*/ 25 w 46"/>
                  <a:gd name="T9" fmla="*/ 44 h 44"/>
                  <a:gd name="T10" fmla="*/ 23 w 46"/>
                  <a:gd name="T11" fmla="*/ 44 h 44"/>
                  <a:gd name="T12" fmla="*/ 7 w 46"/>
                  <a:gd name="T13" fmla="*/ 7 h 44"/>
                  <a:gd name="T14" fmla="*/ 5 w 46"/>
                  <a:gd name="T15" fmla="*/ 3 h 44"/>
                  <a:gd name="T16" fmla="*/ 5 w 46"/>
                  <a:gd name="T17" fmla="*/ 2 h 44"/>
                  <a:gd name="T18" fmla="*/ 4 w 46"/>
                  <a:gd name="T19" fmla="*/ 2 h 44"/>
                  <a:gd name="T20" fmla="*/ 0 w 46"/>
                  <a:gd name="T21" fmla="*/ 1 h 44"/>
                  <a:gd name="T22" fmla="*/ 0 w 46"/>
                  <a:gd name="T23" fmla="*/ 0 h 44"/>
                  <a:gd name="T24" fmla="*/ 18 w 46"/>
                  <a:gd name="T25" fmla="*/ 0 h 44"/>
                  <a:gd name="T26" fmla="*/ 18 w 46"/>
                  <a:gd name="T27" fmla="*/ 1 h 44"/>
                  <a:gd name="T28" fmla="*/ 14 w 46"/>
                  <a:gd name="T29" fmla="*/ 2 h 44"/>
                  <a:gd name="T30" fmla="*/ 13 w 46"/>
                  <a:gd name="T31" fmla="*/ 4 h 44"/>
                  <a:gd name="T32" fmla="*/ 15 w 46"/>
                  <a:gd name="T33" fmla="*/ 9 h 44"/>
                  <a:gd name="T34" fmla="*/ 26 w 46"/>
                  <a:gd name="T35" fmla="*/ 34 h 44"/>
                  <a:gd name="T36" fmla="*/ 36 w 46"/>
                  <a:gd name="T37" fmla="*/ 9 h 44"/>
                  <a:gd name="T38" fmla="*/ 37 w 46"/>
                  <a:gd name="T39" fmla="*/ 4 h 44"/>
                  <a:gd name="T40" fmla="*/ 36 w 46"/>
                  <a:gd name="T41" fmla="*/ 2 h 44"/>
                  <a:gd name="T42" fmla="*/ 33 w 46"/>
                  <a:gd name="T43" fmla="*/ 1 h 44"/>
                  <a:gd name="T44" fmla="*/ 33 w 46"/>
                  <a:gd name="T45" fmla="*/ 1 h 44"/>
                  <a:gd name="T46" fmla="*/ 33 w 46"/>
                  <a:gd name="T47" fmla="*/ 0 h 44"/>
                  <a:gd name="T48" fmla="*/ 46 w 46"/>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4">
                    <a:moveTo>
                      <a:pt x="46" y="0"/>
                    </a:moveTo>
                    <a:cubicBezTo>
                      <a:pt x="46" y="1"/>
                      <a:pt x="46" y="1"/>
                      <a:pt x="46" y="1"/>
                    </a:cubicBezTo>
                    <a:cubicBezTo>
                      <a:pt x="45" y="1"/>
                      <a:pt x="43" y="2"/>
                      <a:pt x="43" y="3"/>
                    </a:cubicBezTo>
                    <a:cubicBezTo>
                      <a:pt x="42" y="4"/>
                      <a:pt x="41" y="5"/>
                      <a:pt x="40" y="7"/>
                    </a:cubicBezTo>
                    <a:cubicBezTo>
                      <a:pt x="25" y="44"/>
                      <a:pt x="25" y="44"/>
                      <a:pt x="25" y="44"/>
                    </a:cubicBezTo>
                    <a:cubicBezTo>
                      <a:pt x="23" y="44"/>
                      <a:pt x="23" y="44"/>
                      <a:pt x="23" y="44"/>
                    </a:cubicBezTo>
                    <a:cubicBezTo>
                      <a:pt x="7" y="7"/>
                      <a:pt x="7" y="7"/>
                      <a:pt x="7" y="7"/>
                    </a:cubicBezTo>
                    <a:cubicBezTo>
                      <a:pt x="6" y="5"/>
                      <a:pt x="6" y="4"/>
                      <a:pt x="5" y="3"/>
                    </a:cubicBezTo>
                    <a:cubicBezTo>
                      <a:pt x="5" y="3"/>
                      <a:pt x="5" y="3"/>
                      <a:pt x="5" y="2"/>
                    </a:cubicBezTo>
                    <a:cubicBezTo>
                      <a:pt x="4" y="2"/>
                      <a:pt x="4" y="2"/>
                      <a:pt x="4" y="2"/>
                    </a:cubicBezTo>
                    <a:cubicBezTo>
                      <a:pt x="3" y="1"/>
                      <a:pt x="2" y="1"/>
                      <a:pt x="0" y="1"/>
                    </a:cubicBezTo>
                    <a:cubicBezTo>
                      <a:pt x="0" y="0"/>
                      <a:pt x="0" y="0"/>
                      <a:pt x="0" y="0"/>
                    </a:cubicBezTo>
                    <a:cubicBezTo>
                      <a:pt x="18" y="0"/>
                      <a:pt x="18" y="0"/>
                      <a:pt x="18" y="0"/>
                    </a:cubicBezTo>
                    <a:cubicBezTo>
                      <a:pt x="18" y="1"/>
                      <a:pt x="18" y="1"/>
                      <a:pt x="18" y="1"/>
                    </a:cubicBezTo>
                    <a:cubicBezTo>
                      <a:pt x="16" y="1"/>
                      <a:pt x="15" y="2"/>
                      <a:pt x="14" y="2"/>
                    </a:cubicBezTo>
                    <a:cubicBezTo>
                      <a:pt x="14" y="3"/>
                      <a:pt x="13" y="3"/>
                      <a:pt x="13" y="4"/>
                    </a:cubicBezTo>
                    <a:cubicBezTo>
                      <a:pt x="13" y="5"/>
                      <a:pt x="14" y="7"/>
                      <a:pt x="15" y="9"/>
                    </a:cubicBezTo>
                    <a:cubicBezTo>
                      <a:pt x="26" y="34"/>
                      <a:pt x="26" y="34"/>
                      <a:pt x="26" y="34"/>
                    </a:cubicBezTo>
                    <a:cubicBezTo>
                      <a:pt x="36" y="9"/>
                      <a:pt x="36" y="9"/>
                      <a:pt x="36" y="9"/>
                    </a:cubicBezTo>
                    <a:cubicBezTo>
                      <a:pt x="37" y="7"/>
                      <a:pt x="37" y="5"/>
                      <a:pt x="37" y="4"/>
                    </a:cubicBezTo>
                    <a:cubicBezTo>
                      <a:pt x="37" y="4"/>
                      <a:pt x="37" y="3"/>
                      <a:pt x="36" y="2"/>
                    </a:cubicBezTo>
                    <a:cubicBezTo>
                      <a:pt x="36" y="2"/>
                      <a:pt x="35" y="1"/>
                      <a:pt x="33" y="1"/>
                    </a:cubicBezTo>
                    <a:cubicBezTo>
                      <a:pt x="33" y="1"/>
                      <a:pt x="33" y="1"/>
                      <a:pt x="33" y="1"/>
                    </a:cubicBezTo>
                    <a:cubicBezTo>
                      <a:pt x="33" y="0"/>
                      <a:pt x="33" y="0"/>
                      <a:pt x="33"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7"/>
              <p:cNvSpPr/>
              <p:nvPr/>
            </p:nvSpPr>
            <p:spPr bwMode="auto">
              <a:xfrm>
                <a:off x="3508375" y="996950"/>
                <a:ext cx="122237" cy="142875"/>
              </a:xfrm>
              <a:custGeom>
                <a:avLst/>
                <a:gdLst>
                  <a:gd name="T0" fmla="*/ 13 w 37"/>
                  <a:gd name="T1" fmla="*/ 2 h 43"/>
                  <a:gd name="T2" fmla="*/ 13 w 37"/>
                  <a:gd name="T3" fmla="*/ 19 h 43"/>
                  <a:gd name="T4" fmla="*/ 22 w 37"/>
                  <a:gd name="T5" fmla="*/ 19 h 43"/>
                  <a:gd name="T6" fmla="*/ 27 w 37"/>
                  <a:gd name="T7" fmla="*/ 18 h 43"/>
                  <a:gd name="T8" fmla="*/ 28 w 37"/>
                  <a:gd name="T9" fmla="*/ 16 h 43"/>
                  <a:gd name="T10" fmla="*/ 29 w 37"/>
                  <a:gd name="T11" fmla="*/ 13 h 43"/>
                  <a:gd name="T12" fmla="*/ 30 w 37"/>
                  <a:gd name="T13" fmla="*/ 13 h 43"/>
                  <a:gd name="T14" fmla="*/ 30 w 37"/>
                  <a:gd name="T15" fmla="*/ 28 h 43"/>
                  <a:gd name="T16" fmla="*/ 29 w 37"/>
                  <a:gd name="T17" fmla="*/ 28 h 43"/>
                  <a:gd name="T18" fmla="*/ 28 w 37"/>
                  <a:gd name="T19" fmla="*/ 24 h 43"/>
                  <a:gd name="T20" fmla="*/ 26 w 37"/>
                  <a:gd name="T21" fmla="*/ 22 h 43"/>
                  <a:gd name="T22" fmla="*/ 22 w 37"/>
                  <a:gd name="T23" fmla="*/ 22 h 43"/>
                  <a:gd name="T24" fmla="*/ 13 w 37"/>
                  <a:gd name="T25" fmla="*/ 22 h 43"/>
                  <a:gd name="T26" fmla="*/ 13 w 37"/>
                  <a:gd name="T27" fmla="*/ 36 h 43"/>
                  <a:gd name="T28" fmla="*/ 13 w 37"/>
                  <a:gd name="T29" fmla="*/ 39 h 43"/>
                  <a:gd name="T30" fmla="*/ 14 w 37"/>
                  <a:gd name="T31" fmla="*/ 40 h 43"/>
                  <a:gd name="T32" fmla="*/ 16 w 37"/>
                  <a:gd name="T33" fmla="*/ 41 h 43"/>
                  <a:gd name="T34" fmla="*/ 23 w 37"/>
                  <a:gd name="T35" fmla="*/ 41 h 43"/>
                  <a:gd name="T36" fmla="*/ 29 w 37"/>
                  <a:gd name="T37" fmla="*/ 40 h 43"/>
                  <a:gd name="T38" fmla="*/ 32 w 37"/>
                  <a:gd name="T39" fmla="*/ 38 h 43"/>
                  <a:gd name="T40" fmla="*/ 36 w 37"/>
                  <a:gd name="T41" fmla="*/ 32 h 43"/>
                  <a:gd name="T42" fmla="*/ 37 w 37"/>
                  <a:gd name="T43" fmla="*/ 32 h 43"/>
                  <a:gd name="T44" fmla="*/ 33 w 37"/>
                  <a:gd name="T45" fmla="*/ 43 h 43"/>
                  <a:gd name="T46" fmla="*/ 0 w 37"/>
                  <a:gd name="T47" fmla="*/ 43 h 43"/>
                  <a:gd name="T48" fmla="*/ 0 w 37"/>
                  <a:gd name="T49" fmla="*/ 42 h 43"/>
                  <a:gd name="T50" fmla="*/ 2 w 37"/>
                  <a:gd name="T51" fmla="*/ 42 h 43"/>
                  <a:gd name="T52" fmla="*/ 5 w 37"/>
                  <a:gd name="T53" fmla="*/ 41 h 43"/>
                  <a:gd name="T54" fmla="*/ 6 w 37"/>
                  <a:gd name="T55" fmla="*/ 40 h 43"/>
                  <a:gd name="T56" fmla="*/ 6 w 37"/>
                  <a:gd name="T57" fmla="*/ 35 h 43"/>
                  <a:gd name="T58" fmla="*/ 6 w 37"/>
                  <a:gd name="T59" fmla="*/ 7 h 43"/>
                  <a:gd name="T60" fmla="*/ 6 w 37"/>
                  <a:gd name="T61" fmla="*/ 2 h 43"/>
                  <a:gd name="T62" fmla="*/ 2 w 37"/>
                  <a:gd name="T63" fmla="*/ 1 h 43"/>
                  <a:gd name="T64" fmla="*/ 0 w 37"/>
                  <a:gd name="T65" fmla="*/ 1 h 43"/>
                  <a:gd name="T66" fmla="*/ 0 w 37"/>
                  <a:gd name="T67" fmla="*/ 0 h 43"/>
                  <a:gd name="T68" fmla="*/ 33 w 37"/>
                  <a:gd name="T69" fmla="*/ 0 h 43"/>
                  <a:gd name="T70" fmla="*/ 34 w 37"/>
                  <a:gd name="T71" fmla="*/ 9 h 43"/>
                  <a:gd name="T72" fmla="*/ 33 w 37"/>
                  <a:gd name="T73" fmla="*/ 9 h 43"/>
                  <a:gd name="T74" fmla="*/ 31 w 37"/>
                  <a:gd name="T75" fmla="*/ 5 h 43"/>
                  <a:gd name="T76" fmla="*/ 29 w 37"/>
                  <a:gd name="T77" fmla="*/ 3 h 43"/>
                  <a:gd name="T78" fmla="*/ 24 w 37"/>
                  <a:gd name="T79" fmla="*/ 2 h 43"/>
                  <a:gd name="T80" fmla="*/ 13 w 37"/>
                  <a:gd name="T8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43">
                    <a:moveTo>
                      <a:pt x="13" y="2"/>
                    </a:moveTo>
                    <a:cubicBezTo>
                      <a:pt x="13" y="19"/>
                      <a:pt x="13" y="19"/>
                      <a:pt x="13" y="19"/>
                    </a:cubicBezTo>
                    <a:cubicBezTo>
                      <a:pt x="22" y="19"/>
                      <a:pt x="22" y="19"/>
                      <a:pt x="22" y="19"/>
                    </a:cubicBezTo>
                    <a:cubicBezTo>
                      <a:pt x="24" y="19"/>
                      <a:pt x="26" y="19"/>
                      <a:pt x="27" y="18"/>
                    </a:cubicBezTo>
                    <a:cubicBezTo>
                      <a:pt x="27" y="18"/>
                      <a:pt x="28" y="17"/>
                      <a:pt x="28" y="16"/>
                    </a:cubicBezTo>
                    <a:cubicBezTo>
                      <a:pt x="29" y="15"/>
                      <a:pt x="29" y="14"/>
                      <a:pt x="29" y="13"/>
                    </a:cubicBezTo>
                    <a:cubicBezTo>
                      <a:pt x="30" y="13"/>
                      <a:pt x="30" y="13"/>
                      <a:pt x="30" y="13"/>
                    </a:cubicBezTo>
                    <a:cubicBezTo>
                      <a:pt x="30" y="28"/>
                      <a:pt x="30" y="28"/>
                      <a:pt x="30" y="28"/>
                    </a:cubicBezTo>
                    <a:cubicBezTo>
                      <a:pt x="29" y="28"/>
                      <a:pt x="29" y="28"/>
                      <a:pt x="29" y="28"/>
                    </a:cubicBezTo>
                    <a:cubicBezTo>
                      <a:pt x="28" y="26"/>
                      <a:pt x="28" y="25"/>
                      <a:pt x="28" y="24"/>
                    </a:cubicBezTo>
                    <a:cubicBezTo>
                      <a:pt x="27" y="23"/>
                      <a:pt x="27" y="23"/>
                      <a:pt x="26" y="22"/>
                    </a:cubicBezTo>
                    <a:cubicBezTo>
                      <a:pt x="25" y="22"/>
                      <a:pt x="24" y="22"/>
                      <a:pt x="22" y="22"/>
                    </a:cubicBezTo>
                    <a:cubicBezTo>
                      <a:pt x="13" y="22"/>
                      <a:pt x="13" y="22"/>
                      <a:pt x="13" y="22"/>
                    </a:cubicBezTo>
                    <a:cubicBezTo>
                      <a:pt x="13" y="36"/>
                      <a:pt x="13" y="36"/>
                      <a:pt x="13" y="36"/>
                    </a:cubicBezTo>
                    <a:cubicBezTo>
                      <a:pt x="13" y="38"/>
                      <a:pt x="13" y="39"/>
                      <a:pt x="13" y="39"/>
                    </a:cubicBezTo>
                    <a:cubicBezTo>
                      <a:pt x="13" y="40"/>
                      <a:pt x="13" y="40"/>
                      <a:pt x="14" y="40"/>
                    </a:cubicBezTo>
                    <a:cubicBezTo>
                      <a:pt x="14" y="41"/>
                      <a:pt x="15" y="41"/>
                      <a:pt x="16" y="41"/>
                    </a:cubicBezTo>
                    <a:cubicBezTo>
                      <a:pt x="23" y="41"/>
                      <a:pt x="23" y="41"/>
                      <a:pt x="23" y="41"/>
                    </a:cubicBezTo>
                    <a:cubicBezTo>
                      <a:pt x="26" y="41"/>
                      <a:pt x="28" y="41"/>
                      <a:pt x="29" y="40"/>
                    </a:cubicBezTo>
                    <a:cubicBezTo>
                      <a:pt x="30" y="40"/>
                      <a:pt x="31" y="39"/>
                      <a:pt x="32" y="38"/>
                    </a:cubicBezTo>
                    <a:cubicBezTo>
                      <a:pt x="33" y="37"/>
                      <a:pt x="35" y="35"/>
                      <a:pt x="36" y="32"/>
                    </a:cubicBezTo>
                    <a:cubicBezTo>
                      <a:pt x="37" y="32"/>
                      <a:pt x="37" y="32"/>
                      <a:pt x="37" y="32"/>
                    </a:cubicBezTo>
                    <a:cubicBezTo>
                      <a:pt x="33" y="43"/>
                      <a:pt x="33" y="43"/>
                      <a:pt x="33" y="43"/>
                    </a:cubicBezTo>
                    <a:cubicBezTo>
                      <a:pt x="0" y="43"/>
                      <a:pt x="0" y="43"/>
                      <a:pt x="0" y="43"/>
                    </a:cubicBezTo>
                    <a:cubicBezTo>
                      <a:pt x="0" y="42"/>
                      <a:pt x="0" y="42"/>
                      <a:pt x="0" y="42"/>
                    </a:cubicBezTo>
                    <a:cubicBezTo>
                      <a:pt x="2" y="42"/>
                      <a:pt x="2" y="42"/>
                      <a:pt x="2" y="42"/>
                    </a:cubicBezTo>
                    <a:cubicBezTo>
                      <a:pt x="3" y="42"/>
                      <a:pt x="4" y="42"/>
                      <a:pt x="5" y="41"/>
                    </a:cubicBezTo>
                    <a:cubicBezTo>
                      <a:pt x="5" y="41"/>
                      <a:pt x="6" y="40"/>
                      <a:pt x="6" y="40"/>
                    </a:cubicBezTo>
                    <a:cubicBezTo>
                      <a:pt x="6" y="39"/>
                      <a:pt x="6" y="38"/>
                      <a:pt x="6" y="35"/>
                    </a:cubicBezTo>
                    <a:cubicBezTo>
                      <a:pt x="6" y="7"/>
                      <a:pt x="6" y="7"/>
                      <a:pt x="6" y="7"/>
                    </a:cubicBezTo>
                    <a:cubicBezTo>
                      <a:pt x="6" y="5"/>
                      <a:pt x="6" y="3"/>
                      <a:pt x="6" y="2"/>
                    </a:cubicBezTo>
                    <a:cubicBezTo>
                      <a:pt x="5" y="2"/>
                      <a:pt x="4" y="1"/>
                      <a:pt x="2" y="1"/>
                    </a:cubicBezTo>
                    <a:cubicBezTo>
                      <a:pt x="0" y="1"/>
                      <a:pt x="0" y="1"/>
                      <a:pt x="0" y="1"/>
                    </a:cubicBezTo>
                    <a:cubicBezTo>
                      <a:pt x="0" y="0"/>
                      <a:pt x="0" y="0"/>
                      <a:pt x="0" y="0"/>
                    </a:cubicBezTo>
                    <a:cubicBezTo>
                      <a:pt x="33" y="0"/>
                      <a:pt x="33" y="0"/>
                      <a:pt x="33" y="0"/>
                    </a:cubicBezTo>
                    <a:cubicBezTo>
                      <a:pt x="34" y="9"/>
                      <a:pt x="34" y="9"/>
                      <a:pt x="34" y="9"/>
                    </a:cubicBezTo>
                    <a:cubicBezTo>
                      <a:pt x="33" y="9"/>
                      <a:pt x="33" y="9"/>
                      <a:pt x="33" y="9"/>
                    </a:cubicBezTo>
                    <a:cubicBezTo>
                      <a:pt x="32" y="7"/>
                      <a:pt x="32" y="5"/>
                      <a:pt x="31" y="5"/>
                    </a:cubicBezTo>
                    <a:cubicBezTo>
                      <a:pt x="31" y="4"/>
                      <a:pt x="30" y="3"/>
                      <a:pt x="29" y="3"/>
                    </a:cubicBezTo>
                    <a:cubicBezTo>
                      <a:pt x="28" y="2"/>
                      <a:pt x="27" y="2"/>
                      <a:pt x="24" y="2"/>
                    </a:cubicBezTo>
                    <a:lnTo>
                      <a:pt x="1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8"/>
              <p:cNvSpPr>
                <a:spLocks noEditPoints="1"/>
              </p:cNvSpPr>
              <p:nvPr/>
            </p:nvSpPr>
            <p:spPr bwMode="auto">
              <a:xfrm>
                <a:off x="3640138" y="996950"/>
                <a:ext cx="141287" cy="142875"/>
              </a:xfrm>
              <a:custGeom>
                <a:avLst/>
                <a:gdLst>
                  <a:gd name="T0" fmla="*/ 43 w 43"/>
                  <a:gd name="T1" fmla="*/ 43 h 43"/>
                  <a:gd name="T2" fmla="*/ 31 w 43"/>
                  <a:gd name="T3" fmla="*/ 43 h 43"/>
                  <a:gd name="T4" fmla="*/ 17 w 43"/>
                  <a:gd name="T5" fmla="*/ 23 h 43"/>
                  <a:gd name="T6" fmla="*/ 14 w 43"/>
                  <a:gd name="T7" fmla="*/ 23 h 43"/>
                  <a:gd name="T8" fmla="*/ 13 w 43"/>
                  <a:gd name="T9" fmla="*/ 23 h 43"/>
                  <a:gd name="T10" fmla="*/ 13 w 43"/>
                  <a:gd name="T11" fmla="*/ 23 h 43"/>
                  <a:gd name="T12" fmla="*/ 12 w 43"/>
                  <a:gd name="T13" fmla="*/ 23 h 43"/>
                  <a:gd name="T14" fmla="*/ 12 w 43"/>
                  <a:gd name="T15" fmla="*/ 35 h 43"/>
                  <a:gd name="T16" fmla="*/ 13 w 43"/>
                  <a:gd name="T17" fmla="*/ 40 h 43"/>
                  <a:gd name="T18" fmla="*/ 17 w 43"/>
                  <a:gd name="T19" fmla="*/ 42 h 43"/>
                  <a:gd name="T20" fmla="*/ 18 w 43"/>
                  <a:gd name="T21" fmla="*/ 42 h 43"/>
                  <a:gd name="T22" fmla="*/ 18 w 43"/>
                  <a:gd name="T23" fmla="*/ 43 h 43"/>
                  <a:gd name="T24" fmla="*/ 0 w 43"/>
                  <a:gd name="T25" fmla="*/ 43 h 43"/>
                  <a:gd name="T26" fmla="*/ 0 w 43"/>
                  <a:gd name="T27" fmla="*/ 42 h 43"/>
                  <a:gd name="T28" fmla="*/ 1 w 43"/>
                  <a:gd name="T29" fmla="*/ 42 h 43"/>
                  <a:gd name="T30" fmla="*/ 5 w 43"/>
                  <a:gd name="T31" fmla="*/ 40 h 43"/>
                  <a:gd name="T32" fmla="*/ 6 w 43"/>
                  <a:gd name="T33" fmla="*/ 35 h 43"/>
                  <a:gd name="T34" fmla="*/ 6 w 43"/>
                  <a:gd name="T35" fmla="*/ 8 h 43"/>
                  <a:gd name="T36" fmla="*/ 5 w 43"/>
                  <a:gd name="T37" fmla="*/ 2 h 43"/>
                  <a:gd name="T38" fmla="*/ 1 w 43"/>
                  <a:gd name="T39" fmla="*/ 1 h 43"/>
                  <a:gd name="T40" fmla="*/ 0 w 43"/>
                  <a:gd name="T41" fmla="*/ 1 h 43"/>
                  <a:gd name="T42" fmla="*/ 0 w 43"/>
                  <a:gd name="T43" fmla="*/ 0 h 43"/>
                  <a:gd name="T44" fmla="*/ 16 w 43"/>
                  <a:gd name="T45" fmla="*/ 0 h 43"/>
                  <a:gd name="T46" fmla="*/ 26 w 43"/>
                  <a:gd name="T47" fmla="*/ 1 h 43"/>
                  <a:gd name="T48" fmla="*/ 31 w 43"/>
                  <a:gd name="T49" fmla="*/ 5 h 43"/>
                  <a:gd name="T50" fmla="*/ 33 w 43"/>
                  <a:gd name="T51" fmla="*/ 11 h 43"/>
                  <a:gd name="T52" fmla="*/ 31 w 43"/>
                  <a:gd name="T53" fmla="*/ 18 h 43"/>
                  <a:gd name="T54" fmla="*/ 23 w 43"/>
                  <a:gd name="T55" fmla="*/ 22 h 43"/>
                  <a:gd name="T56" fmla="*/ 32 w 43"/>
                  <a:gd name="T57" fmla="*/ 34 h 43"/>
                  <a:gd name="T58" fmla="*/ 37 w 43"/>
                  <a:gd name="T59" fmla="*/ 40 h 43"/>
                  <a:gd name="T60" fmla="*/ 43 w 43"/>
                  <a:gd name="T61" fmla="*/ 42 h 43"/>
                  <a:gd name="T62" fmla="*/ 43 w 43"/>
                  <a:gd name="T63" fmla="*/ 43 h 43"/>
                  <a:gd name="T64" fmla="*/ 12 w 43"/>
                  <a:gd name="T65" fmla="*/ 21 h 43"/>
                  <a:gd name="T66" fmla="*/ 13 w 43"/>
                  <a:gd name="T67" fmla="*/ 21 h 43"/>
                  <a:gd name="T68" fmla="*/ 14 w 43"/>
                  <a:gd name="T69" fmla="*/ 21 h 43"/>
                  <a:gd name="T70" fmla="*/ 23 w 43"/>
                  <a:gd name="T71" fmla="*/ 18 h 43"/>
                  <a:gd name="T72" fmla="*/ 26 w 43"/>
                  <a:gd name="T73" fmla="*/ 11 h 43"/>
                  <a:gd name="T74" fmla="*/ 24 w 43"/>
                  <a:gd name="T75" fmla="*/ 5 h 43"/>
                  <a:gd name="T76" fmla="*/ 17 w 43"/>
                  <a:gd name="T77" fmla="*/ 2 h 43"/>
                  <a:gd name="T78" fmla="*/ 12 w 43"/>
                  <a:gd name="T79" fmla="*/ 3 h 43"/>
                  <a:gd name="T80" fmla="*/ 12 w 43"/>
                  <a:gd name="T81"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3">
                    <a:moveTo>
                      <a:pt x="43" y="43"/>
                    </a:moveTo>
                    <a:cubicBezTo>
                      <a:pt x="31" y="43"/>
                      <a:pt x="31" y="43"/>
                      <a:pt x="31" y="43"/>
                    </a:cubicBezTo>
                    <a:cubicBezTo>
                      <a:pt x="17" y="23"/>
                      <a:pt x="17" y="23"/>
                      <a:pt x="17" y="23"/>
                    </a:cubicBezTo>
                    <a:cubicBezTo>
                      <a:pt x="14" y="23"/>
                      <a:pt x="14" y="23"/>
                      <a:pt x="14" y="23"/>
                    </a:cubicBezTo>
                    <a:cubicBezTo>
                      <a:pt x="13" y="23"/>
                      <a:pt x="13" y="23"/>
                      <a:pt x="13" y="23"/>
                    </a:cubicBezTo>
                    <a:cubicBezTo>
                      <a:pt x="13" y="23"/>
                      <a:pt x="13" y="23"/>
                      <a:pt x="13" y="23"/>
                    </a:cubicBezTo>
                    <a:cubicBezTo>
                      <a:pt x="13" y="23"/>
                      <a:pt x="12" y="23"/>
                      <a:pt x="12" y="23"/>
                    </a:cubicBezTo>
                    <a:cubicBezTo>
                      <a:pt x="12" y="35"/>
                      <a:pt x="12" y="35"/>
                      <a:pt x="12" y="35"/>
                    </a:cubicBezTo>
                    <a:cubicBezTo>
                      <a:pt x="12" y="38"/>
                      <a:pt x="12" y="40"/>
                      <a:pt x="13" y="40"/>
                    </a:cubicBezTo>
                    <a:cubicBezTo>
                      <a:pt x="14" y="41"/>
                      <a:pt x="15" y="42"/>
                      <a:pt x="17" y="42"/>
                    </a:cubicBezTo>
                    <a:cubicBezTo>
                      <a:pt x="18" y="42"/>
                      <a:pt x="18" y="42"/>
                      <a:pt x="18" y="42"/>
                    </a:cubicBezTo>
                    <a:cubicBezTo>
                      <a:pt x="18" y="43"/>
                      <a:pt x="18" y="43"/>
                      <a:pt x="18" y="43"/>
                    </a:cubicBezTo>
                    <a:cubicBezTo>
                      <a:pt x="0" y="43"/>
                      <a:pt x="0" y="43"/>
                      <a:pt x="0" y="43"/>
                    </a:cubicBezTo>
                    <a:cubicBezTo>
                      <a:pt x="0" y="42"/>
                      <a:pt x="0" y="42"/>
                      <a:pt x="0" y="42"/>
                    </a:cubicBezTo>
                    <a:cubicBezTo>
                      <a:pt x="1" y="42"/>
                      <a:pt x="1" y="42"/>
                      <a:pt x="1" y="42"/>
                    </a:cubicBezTo>
                    <a:cubicBezTo>
                      <a:pt x="3" y="42"/>
                      <a:pt x="5" y="41"/>
                      <a:pt x="5" y="40"/>
                    </a:cubicBezTo>
                    <a:cubicBezTo>
                      <a:pt x="6" y="39"/>
                      <a:pt x="6" y="38"/>
                      <a:pt x="6" y="35"/>
                    </a:cubicBezTo>
                    <a:cubicBezTo>
                      <a:pt x="6" y="8"/>
                      <a:pt x="6" y="8"/>
                      <a:pt x="6" y="8"/>
                    </a:cubicBezTo>
                    <a:cubicBezTo>
                      <a:pt x="6" y="5"/>
                      <a:pt x="6" y="3"/>
                      <a:pt x="5" y="2"/>
                    </a:cubicBezTo>
                    <a:cubicBezTo>
                      <a:pt x="4" y="2"/>
                      <a:pt x="3" y="1"/>
                      <a:pt x="1" y="1"/>
                    </a:cubicBezTo>
                    <a:cubicBezTo>
                      <a:pt x="0" y="1"/>
                      <a:pt x="0" y="1"/>
                      <a:pt x="0" y="1"/>
                    </a:cubicBezTo>
                    <a:cubicBezTo>
                      <a:pt x="0" y="0"/>
                      <a:pt x="0" y="0"/>
                      <a:pt x="0" y="0"/>
                    </a:cubicBezTo>
                    <a:cubicBezTo>
                      <a:pt x="16" y="0"/>
                      <a:pt x="16" y="0"/>
                      <a:pt x="16" y="0"/>
                    </a:cubicBezTo>
                    <a:cubicBezTo>
                      <a:pt x="20" y="0"/>
                      <a:pt x="24" y="0"/>
                      <a:pt x="26" y="1"/>
                    </a:cubicBezTo>
                    <a:cubicBezTo>
                      <a:pt x="28" y="2"/>
                      <a:pt x="30" y="3"/>
                      <a:pt x="31" y="5"/>
                    </a:cubicBezTo>
                    <a:cubicBezTo>
                      <a:pt x="33" y="6"/>
                      <a:pt x="33" y="9"/>
                      <a:pt x="33" y="11"/>
                    </a:cubicBezTo>
                    <a:cubicBezTo>
                      <a:pt x="33" y="14"/>
                      <a:pt x="33" y="16"/>
                      <a:pt x="31" y="18"/>
                    </a:cubicBezTo>
                    <a:cubicBezTo>
                      <a:pt x="29" y="20"/>
                      <a:pt x="26" y="21"/>
                      <a:pt x="23" y="22"/>
                    </a:cubicBezTo>
                    <a:cubicBezTo>
                      <a:pt x="32" y="34"/>
                      <a:pt x="32" y="34"/>
                      <a:pt x="32" y="34"/>
                    </a:cubicBezTo>
                    <a:cubicBezTo>
                      <a:pt x="34" y="37"/>
                      <a:pt x="36" y="39"/>
                      <a:pt x="37" y="40"/>
                    </a:cubicBezTo>
                    <a:cubicBezTo>
                      <a:pt x="38" y="41"/>
                      <a:pt x="40" y="42"/>
                      <a:pt x="43" y="42"/>
                    </a:cubicBezTo>
                    <a:lnTo>
                      <a:pt x="43" y="43"/>
                    </a:lnTo>
                    <a:close/>
                    <a:moveTo>
                      <a:pt x="12" y="21"/>
                    </a:moveTo>
                    <a:cubicBezTo>
                      <a:pt x="13" y="21"/>
                      <a:pt x="13" y="21"/>
                      <a:pt x="13" y="21"/>
                    </a:cubicBezTo>
                    <a:cubicBezTo>
                      <a:pt x="14" y="21"/>
                      <a:pt x="14" y="21"/>
                      <a:pt x="14" y="21"/>
                    </a:cubicBezTo>
                    <a:cubicBezTo>
                      <a:pt x="18" y="21"/>
                      <a:pt x="21" y="20"/>
                      <a:pt x="23" y="18"/>
                    </a:cubicBezTo>
                    <a:cubicBezTo>
                      <a:pt x="25" y="16"/>
                      <a:pt x="26" y="14"/>
                      <a:pt x="26" y="11"/>
                    </a:cubicBezTo>
                    <a:cubicBezTo>
                      <a:pt x="26" y="9"/>
                      <a:pt x="25" y="7"/>
                      <a:pt x="24" y="5"/>
                    </a:cubicBezTo>
                    <a:cubicBezTo>
                      <a:pt x="22" y="3"/>
                      <a:pt x="20" y="2"/>
                      <a:pt x="17" y="2"/>
                    </a:cubicBezTo>
                    <a:cubicBezTo>
                      <a:pt x="16" y="2"/>
                      <a:pt x="14" y="3"/>
                      <a:pt x="12" y="3"/>
                    </a:cubicBezTo>
                    <a:lnTo>
                      <a:pt x="1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9"/>
              <p:cNvSpPr/>
              <p:nvPr/>
            </p:nvSpPr>
            <p:spPr bwMode="auto">
              <a:xfrm>
                <a:off x="3792538" y="993775"/>
                <a:ext cx="95250" cy="149225"/>
              </a:xfrm>
              <a:custGeom>
                <a:avLst/>
                <a:gdLst>
                  <a:gd name="T0" fmla="*/ 26 w 29"/>
                  <a:gd name="T1" fmla="*/ 0 h 45"/>
                  <a:gd name="T2" fmla="*/ 26 w 29"/>
                  <a:gd name="T3" fmla="*/ 15 h 45"/>
                  <a:gd name="T4" fmla="*/ 25 w 29"/>
                  <a:gd name="T5" fmla="*/ 15 h 45"/>
                  <a:gd name="T6" fmla="*/ 24 w 29"/>
                  <a:gd name="T7" fmla="*/ 11 h 45"/>
                  <a:gd name="T8" fmla="*/ 23 w 29"/>
                  <a:gd name="T9" fmla="*/ 8 h 45"/>
                  <a:gd name="T10" fmla="*/ 19 w 29"/>
                  <a:gd name="T11" fmla="*/ 4 h 45"/>
                  <a:gd name="T12" fmla="*/ 13 w 29"/>
                  <a:gd name="T13" fmla="*/ 2 h 45"/>
                  <a:gd name="T14" fmla="*/ 7 w 29"/>
                  <a:gd name="T15" fmla="*/ 5 h 45"/>
                  <a:gd name="T16" fmla="*/ 5 w 29"/>
                  <a:gd name="T17" fmla="*/ 9 h 45"/>
                  <a:gd name="T18" fmla="*/ 7 w 29"/>
                  <a:gd name="T19" fmla="*/ 13 h 45"/>
                  <a:gd name="T20" fmla="*/ 16 w 29"/>
                  <a:gd name="T21" fmla="*/ 19 h 45"/>
                  <a:gd name="T22" fmla="*/ 24 w 29"/>
                  <a:gd name="T23" fmla="*/ 24 h 45"/>
                  <a:gd name="T24" fmla="*/ 28 w 29"/>
                  <a:gd name="T25" fmla="*/ 28 h 45"/>
                  <a:gd name="T26" fmla="*/ 29 w 29"/>
                  <a:gd name="T27" fmla="*/ 33 h 45"/>
                  <a:gd name="T28" fmla="*/ 25 w 29"/>
                  <a:gd name="T29" fmla="*/ 41 h 45"/>
                  <a:gd name="T30" fmla="*/ 15 w 29"/>
                  <a:gd name="T31" fmla="*/ 45 h 45"/>
                  <a:gd name="T32" fmla="*/ 12 w 29"/>
                  <a:gd name="T33" fmla="*/ 45 h 45"/>
                  <a:gd name="T34" fmla="*/ 8 w 29"/>
                  <a:gd name="T35" fmla="*/ 44 h 45"/>
                  <a:gd name="T36" fmla="*/ 4 w 29"/>
                  <a:gd name="T37" fmla="*/ 43 h 45"/>
                  <a:gd name="T38" fmla="*/ 2 w 29"/>
                  <a:gd name="T39" fmla="*/ 43 h 45"/>
                  <a:gd name="T40" fmla="*/ 2 w 29"/>
                  <a:gd name="T41" fmla="*/ 45 h 45"/>
                  <a:gd name="T42" fmla="*/ 1 w 29"/>
                  <a:gd name="T43" fmla="*/ 45 h 45"/>
                  <a:gd name="T44" fmla="*/ 1 w 29"/>
                  <a:gd name="T45" fmla="*/ 30 h 45"/>
                  <a:gd name="T46" fmla="*/ 2 w 29"/>
                  <a:gd name="T47" fmla="*/ 30 h 45"/>
                  <a:gd name="T48" fmla="*/ 3 w 29"/>
                  <a:gd name="T49" fmla="*/ 34 h 45"/>
                  <a:gd name="T50" fmla="*/ 4 w 29"/>
                  <a:gd name="T51" fmla="*/ 37 h 45"/>
                  <a:gd name="T52" fmla="*/ 8 w 29"/>
                  <a:gd name="T53" fmla="*/ 41 h 45"/>
                  <a:gd name="T54" fmla="*/ 15 w 29"/>
                  <a:gd name="T55" fmla="*/ 43 h 45"/>
                  <a:gd name="T56" fmla="*/ 21 w 29"/>
                  <a:gd name="T57" fmla="*/ 40 h 45"/>
                  <a:gd name="T58" fmla="*/ 23 w 29"/>
                  <a:gd name="T59" fmla="*/ 35 h 45"/>
                  <a:gd name="T60" fmla="*/ 22 w 29"/>
                  <a:gd name="T61" fmla="*/ 32 h 45"/>
                  <a:gd name="T62" fmla="*/ 20 w 29"/>
                  <a:gd name="T63" fmla="*/ 29 h 45"/>
                  <a:gd name="T64" fmla="*/ 13 w 29"/>
                  <a:gd name="T65" fmla="*/ 25 h 45"/>
                  <a:gd name="T66" fmla="*/ 8 w 29"/>
                  <a:gd name="T67" fmla="*/ 22 h 45"/>
                  <a:gd name="T68" fmla="*/ 5 w 29"/>
                  <a:gd name="T69" fmla="*/ 20 h 45"/>
                  <a:gd name="T70" fmla="*/ 1 w 29"/>
                  <a:gd name="T71" fmla="*/ 16 h 45"/>
                  <a:gd name="T72" fmla="*/ 0 w 29"/>
                  <a:gd name="T73" fmla="*/ 11 h 45"/>
                  <a:gd name="T74" fmla="*/ 4 w 29"/>
                  <a:gd name="T75" fmla="*/ 3 h 45"/>
                  <a:gd name="T76" fmla="*/ 13 w 29"/>
                  <a:gd name="T77" fmla="*/ 0 h 45"/>
                  <a:gd name="T78" fmla="*/ 20 w 29"/>
                  <a:gd name="T79" fmla="*/ 2 h 45"/>
                  <a:gd name="T80" fmla="*/ 22 w 29"/>
                  <a:gd name="T81" fmla="*/ 2 h 45"/>
                  <a:gd name="T82" fmla="*/ 23 w 29"/>
                  <a:gd name="T83" fmla="*/ 2 h 45"/>
                  <a:gd name="T84" fmla="*/ 24 w 29"/>
                  <a:gd name="T85" fmla="*/ 2 h 45"/>
                  <a:gd name="T86" fmla="*/ 25 w 29"/>
                  <a:gd name="T87" fmla="*/ 0 h 45"/>
                  <a:gd name="T88" fmla="*/ 26 w 29"/>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 h="45">
                    <a:moveTo>
                      <a:pt x="26" y="0"/>
                    </a:moveTo>
                    <a:cubicBezTo>
                      <a:pt x="26" y="15"/>
                      <a:pt x="26" y="15"/>
                      <a:pt x="26" y="15"/>
                    </a:cubicBezTo>
                    <a:cubicBezTo>
                      <a:pt x="25" y="15"/>
                      <a:pt x="25" y="15"/>
                      <a:pt x="25" y="15"/>
                    </a:cubicBezTo>
                    <a:cubicBezTo>
                      <a:pt x="25" y="13"/>
                      <a:pt x="24" y="12"/>
                      <a:pt x="24" y="11"/>
                    </a:cubicBezTo>
                    <a:cubicBezTo>
                      <a:pt x="24" y="10"/>
                      <a:pt x="23" y="9"/>
                      <a:pt x="23" y="8"/>
                    </a:cubicBezTo>
                    <a:cubicBezTo>
                      <a:pt x="22" y="6"/>
                      <a:pt x="20" y="5"/>
                      <a:pt x="19" y="4"/>
                    </a:cubicBezTo>
                    <a:cubicBezTo>
                      <a:pt x="17" y="3"/>
                      <a:pt x="15" y="2"/>
                      <a:pt x="13" y="2"/>
                    </a:cubicBezTo>
                    <a:cubicBezTo>
                      <a:pt x="11" y="2"/>
                      <a:pt x="9" y="3"/>
                      <a:pt x="7" y="5"/>
                    </a:cubicBezTo>
                    <a:cubicBezTo>
                      <a:pt x="6" y="6"/>
                      <a:pt x="5" y="7"/>
                      <a:pt x="5" y="9"/>
                    </a:cubicBezTo>
                    <a:cubicBezTo>
                      <a:pt x="5" y="10"/>
                      <a:pt x="6" y="12"/>
                      <a:pt x="7" y="13"/>
                    </a:cubicBezTo>
                    <a:cubicBezTo>
                      <a:pt x="8" y="14"/>
                      <a:pt x="11" y="16"/>
                      <a:pt x="16" y="19"/>
                    </a:cubicBezTo>
                    <a:cubicBezTo>
                      <a:pt x="20" y="21"/>
                      <a:pt x="23" y="23"/>
                      <a:pt x="24" y="24"/>
                    </a:cubicBezTo>
                    <a:cubicBezTo>
                      <a:pt x="26" y="25"/>
                      <a:pt x="27" y="27"/>
                      <a:pt x="28" y="28"/>
                    </a:cubicBezTo>
                    <a:cubicBezTo>
                      <a:pt x="28" y="30"/>
                      <a:pt x="29" y="31"/>
                      <a:pt x="29" y="33"/>
                    </a:cubicBezTo>
                    <a:cubicBezTo>
                      <a:pt x="29" y="36"/>
                      <a:pt x="28" y="39"/>
                      <a:pt x="25" y="41"/>
                    </a:cubicBezTo>
                    <a:cubicBezTo>
                      <a:pt x="23" y="44"/>
                      <a:pt x="19" y="45"/>
                      <a:pt x="15" y="45"/>
                    </a:cubicBezTo>
                    <a:cubicBezTo>
                      <a:pt x="14" y="45"/>
                      <a:pt x="13" y="45"/>
                      <a:pt x="12" y="45"/>
                    </a:cubicBezTo>
                    <a:cubicBezTo>
                      <a:pt x="11" y="45"/>
                      <a:pt x="10" y="44"/>
                      <a:pt x="8" y="44"/>
                    </a:cubicBezTo>
                    <a:cubicBezTo>
                      <a:pt x="6" y="43"/>
                      <a:pt x="4" y="43"/>
                      <a:pt x="4" y="43"/>
                    </a:cubicBezTo>
                    <a:cubicBezTo>
                      <a:pt x="3" y="43"/>
                      <a:pt x="3" y="43"/>
                      <a:pt x="2" y="43"/>
                    </a:cubicBezTo>
                    <a:cubicBezTo>
                      <a:pt x="2" y="43"/>
                      <a:pt x="2" y="44"/>
                      <a:pt x="2" y="45"/>
                    </a:cubicBezTo>
                    <a:cubicBezTo>
                      <a:pt x="1" y="45"/>
                      <a:pt x="1" y="45"/>
                      <a:pt x="1" y="45"/>
                    </a:cubicBezTo>
                    <a:cubicBezTo>
                      <a:pt x="1" y="30"/>
                      <a:pt x="1" y="30"/>
                      <a:pt x="1" y="30"/>
                    </a:cubicBezTo>
                    <a:cubicBezTo>
                      <a:pt x="2" y="30"/>
                      <a:pt x="2" y="30"/>
                      <a:pt x="2" y="30"/>
                    </a:cubicBezTo>
                    <a:cubicBezTo>
                      <a:pt x="2" y="32"/>
                      <a:pt x="2" y="33"/>
                      <a:pt x="3" y="34"/>
                    </a:cubicBezTo>
                    <a:cubicBezTo>
                      <a:pt x="3" y="35"/>
                      <a:pt x="4" y="36"/>
                      <a:pt x="4" y="37"/>
                    </a:cubicBezTo>
                    <a:cubicBezTo>
                      <a:pt x="5" y="39"/>
                      <a:pt x="6" y="40"/>
                      <a:pt x="8" y="41"/>
                    </a:cubicBezTo>
                    <a:cubicBezTo>
                      <a:pt x="10" y="42"/>
                      <a:pt x="12" y="43"/>
                      <a:pt x="15" y="43"/>
                    </a:cubicBezTo>
                    <a:cubicBezTo>
                      <a:pt x="17" y="43"/>
                      <a:pt x="19" y="42"/>
                      <a:pt x="21" y="40"/>
                    </a:cubicBezTo>
                    <a:cubicBezTo>
                      <a:pt x="22" y="39"/>
                      <a:pt x="23" y="37"/>
                      <a:pt x="23" y="35"/>
                    </a:cubicBezTo>
                    <a:cubicBezTo>
                      <a:pt x="23" y="34"/>
                      <a:pt x="23" y="33"/>
                      <a:pt x="22" y="32"/>
                    </a:cubicBezTo>
                    <a:cubicBezTo>
                      <a:pt x="22" y="31"/>
                      <a:pt x="21" y="30"/>
                      <a:pt x="20" y="29"/>
                    </a:cubicBezTo>
                    <a:cubicBezTo>
                      <a:pt x="19" y="29"/>
                      <a:pt x="17" y="27"/>
                      <a:pt x="13" y="25"/>
                    </a:cubicBezTo>
                    <a:cubicBezTo>
                      <a:pt x="11" y="24"/>
                      <a:pt x="10" y="23"/>
                      <a:pt x="8" y="22"/>
                    </a:cubicBezTo>
                    <a:cubicBezTo>
                      <a:pt x="7" y="22"/>
                      <a:pt x="6" y="21"/>
                      <a:pt x="5" y="20"/>
                    </a:cubicBezTo>
                    <a:cubicBezTo>
                      <a:pt x="3" y="19"/>
                      <a:pt x="2" y="18"/>
                      <a:pt x="1" y="16"/>
                    </a:cubicBezTo>
                    <a:cubicBezTo>
                      <a:pt x="1" y="15"/>
                      <a:pt x="0" y="13"/>
                      <a:pt x="0" y="11"/>
                    </a:cubicBezTo>
                    <a:cubicBezTo>
                      <a:pt x="0" y="8"/>
                      <a:pt x="1" y="6"/>
                      <a:pt x="4" y="3"/>
                    </a:cubicBezTo>
                    <a:cubicBezTo>
                      <a:pt x="6" y="1"/>
                      <a:pt x="9" y="0"/>
                      <a:pt x="13" y="0"/>
                    </a:cubicBezTo>
                    <a:cubicBezTo>
                      <a:pt x="15" y="0"/>
                      <a:pt x="18" y="1"/>
                      <a:pt x="20" y="2"/>
                    </a:cubicBezTo>
                    <a:cubicBezTo>
                      <a:pt x="21" y="2"/>
                      <a:pt x="21" y="2"/>
                      <a:pt x="22" y="2"/>
                    </a:cubicBezTo>
                    <a:cubicBezTo>
                      <a:pt x="22" y="2"/>
                      <a:pt x="22" y="2"/>
                      <a:pt x="23" y="2"/>
                    </a:cubicBezTo>
                    <a:cubicBezTo>
                      <a:pt x="23" y="2"/>
                      <a:pt x="24" y="2"/>
                      <a:pt x="24" y="2"/>
                    </a:cubicBezTo>
                    <a:cubicBezTo>
                      <a:pt x="24" y="2"/>
                      <a:pt x="25" y="1"/>
                      <a:pt x="25" y="0"/>
                    </a:cubicBez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0"/>
              <p:cNvSpPr/>
              <p:nvPr/>
            </p:nvSpPr>
            <p:spPr bwMode="auto">
              <a:xfrm>
                <a:off x="3903663" y="996950"/>
                <a:ext cx="63500" cy="142875"/>
              </a:xfrm>
              <a:custGeom>
                <a:avLst/>
                <a:gdLst>
                  <a:gd name="T0" fmla="*/ 19 w 19"/>
                  <a:gd name="T1" fmla="*/ 42 h 43"/>
                  <a:gd name="T2" fmla="*/ 19 w 19"/>
                  <a:gd name="T3" fmla="*/ 43 h 43"/>
                  <a:gd name="T4" fmla="*/ 0 w 19"/>
                  <a:gd name="T5" fmla="*/ 43 h 43"/>
                  <a:gd name="T6" fmla="*/ 0 w 19"/>
                  <a:gd name="T7" fmla="*/ 42 h 43"/>
                  <a:gd name="T8" fmla="*/ 2 w 19"/>
                  <a:gd name="T9" fmla="*/ 42 h 43"/>
                  <a:gd name="T10" fmla="*/ 5 w 19"/>
                  <a:gd name="T11" fmla="*/ 40 h 43"/>
                  <a:gd name="T12" fmla="*/ 6 w 19"/>
                  <a:gd name="T13" fmla="*/ 35 h 43"/>
                  <a:gd name="T14" fmla="*/ 6 w 19"/>
                  <a:gd name="T15" fmla="*/ 8 h 43"/>
                  <a:gd name="T16" fmla="*/ 6 w 19"/>
                  <a:gd name="T17" fmla="*/ 3 h 43"/>
                  <a:gd name="T18" fmla="*/ 4 w 19"/>
                  <a:gd name="T19" fmla="*/ 2 h 43"/>
                  <a:gd name="T20" fmla="*/ 2 w 19"/>
                  <a:gd name="T21" fmla="*/ 1 h 43"/>
                  <a:gd name="T22" fmla="*/ 0 w 19"/>
                  <a:gd name="T23" fmla="*/ 1 h 43"/>
                  <a:gd name="T24" fmla="*/ 0 w 19"/>
                  <a:gd name="T25" fmla="*/ 0 h 43"/>
                  <a:gd name="T26" fmla="*/ 19 w 19"/>
                  <a:gd name="T27" fmla="*/ 0 h 43"/>
                  <a:gd name="T28" fmla="*/ 19 w 19"/>
                  <a:gd name="T29" fmla="*/ 1 h 43"/>
                  <a:gd name="T30" fmla="*/ 17 w 19"/>
                  <a:gd name="T31" fmla="*/ 1 h 43"/>
                  <a:gd name="T32" fmla="*/ 13 w 19"/>
                  <a:gd name="T33" fmla="*/ 3 h 43"/>
                  <a:gd name="T34" fmla="*/ 12 w 19"/>
                  <a:gd name="T35" fmla="*/ 8 h 43"/>
                  <a:gd name="T36" fmla="*/ 12 w 19"/>
                  <a:gd name="T37" fmla="*/ 35 h 43"/>
                  <a:gd name="T38" fmla="*/ 13 w 19"/>
                  <a:gd name="T39" fmla="*/ 40 h 43"/>
                  <a:gd name="T40" fmla="*/ 14 w 19"/>
                  <a:gd name="T41" fmla="*/ 41 h 43"/>
                  <a:gd name="T42" fmla="*/ 17 w 19"/>
                  <a:gd name="T43" fmla="*/ 42 h 43"/>
                  <a:gd name="T44" fmla="*/ 19 w 19"/>
                  <a:gd name="T4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43">
                    <a:moveTo>
                      <a:pt x="19" y="42"/>
                    </a:moveTo>
                    <a:cubicBezTo>
                      <a:pt x="19" y="43"/>
                      <a:pt x="19" y="43"/>
                      <a:pt x="19" y="43"/>
                    </a:cubicBezTo>
                    <a:cubicBezTo>
                      <a:pt x="0" y="43"/>
                      <a:pt x="0" y="43"/>
                      <a:pt x="0" y="43"/>
                    </a:cubicBezTo>
                    <a:cubicBezTo>
                      <a:pt x="0" y="42"/>
                      <a:pt x="0" y="42"/>
                      <a:pt x="0" y="42"/>
                    </a:cubicBezTo>
                    <a:cubicBezTo>
                      <a:pt x="2" y="42"/>
                      <a:pt x="2" y="42"/>
                      <a:pt x="2" y="42"/>
                    </a:cubicBezTo>
                    <a:cubicBezTo>
                      <a:pt x="3" y="42"/>
                      <a:pt x="5" y="41"/>
                      <a:pt x="5" y="40"/>
                    </a:cubicBezTo>
                    <a:cubicBezTo>
                      <a:pt x="6" y="40"/>
                      <a:pt x="6" y="38"/>
                      <a:pt x="6" y="35"/>
                    </a:cubicBezTo>
                    <a:cubicBezTo>
                      <a:pt x="6" y="8"/>
                      <a:pt x="6" y="8"/>
                      <a:pt x="6" y="8"/>
                    </a:cubicBezTo>
                    <a:cubicBezTo>
                      <a:pt x="6" y="5"/>
                      <a:pt x="6" y="4"/>
                      <a:pt x="6" y="3"/>
                    </a:cubicBezTo>
                    <a:cubicBezTo>
                      <a:pt x="6" y="3"/>
                      <a:pt x="5" y="2"/>
                      <a:pt x="4" y="2"/>
                    </a:cubicBezTo>
                    <a:cubicBezTo>
                      <a:pt x="4" y="1"/>
                      <a:pt x="3" y="1"/>
                      <a:pt x="2" y="1"/>
                    </a:cubicBezTo>
                    <a:cubicBezTo>
                      <a:pt x="0" y="1"/>
                      <a:pt x="0" y="1"/>
                      <a:pt x="0" y="1"/>
                    </a:cubicBezTo>
                    <a:cubicBezTo>
                      <a:pt x="0" y="0"/>
                      <a:pt x="0" y="0"/>
                      <a:pt x="0" y="0"/>
                    </a:cubicBezTo>
                    <a:cubicBezTo>
                      <a:pt x="19" y="0"/>
                      <a:pt x="19" y="0"/>
                      <a:pt x="19" y="0"/>
                    </a:cubicBezTo>
                    <a:cubicBezTo>
                      <a:pt x="19" y="1"/>
                      <a:pt x="19" y="1"/>
                      <a:pt x="19" y="1"/>
                    </a:cubicBezTo>
                    <a:cubicBezTo>
                      <a:pt x="17" y="1"/>
                      <a:pt x="17" y="1"/>
                      <a:pt x="17" y="1"/>
                    </a:cubicBezTo>
                    <a:cubicBezTo>
                      <a:pt x="15" y="1"/>
                      <a:pt x="14" y="2"/>
                      <a:pt x="13" y="3"/>
                    </a:cubicBezTo>
                    <a:cubicBezTo>
                      <a:pt x="13" y="3"/>
                      <a:pt x="12" y="5"/>
                      <a:pt x="12" y="8"/>
                    </a:cubicBezTo>
                    <a:cubicBezTo>
                      <a:pt x="12" y="35"/>
                      <a:pt x="12" y="35"/>
                      <a:pt x="12" y="35"/>
                    </a:cubicBezTo>
                    <a:cubicBezTo>
                      <a:pt x="12" y="38"/>
                      <a:pt x="12" y="39"/>
                      <a:pt x="13" y="40"/>
                    </a:cubicBezTo>
                    <a:cubicBezTo>
                      <a:pt x="13" y="40"/>
                      <a:pt x="13" y="41"/>
                      <a:pt x="14" y="41"/>
                    </a:cubicBezTo>
                    <a:cubicBezTo>
                      <a:pt x="15" y="42"/>
                      <a:pt x="16" y="42"/>
                      <a:pt x="17" y="42"/>
                    </a:cubicBez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1"/>
              <p:cNvSpPr/>
              <p:nvPr/>
            </p:nvSpPr>
            <p:spPr bwMode="auto">
              <a:xfrm>
                <a:off x="3976688" y="996950"/>
                <a:ext cx="119062" cy="142875"/>
              </a:xfrm>
              <a:custGeom>
                <a:avLst/>
                <a:gdLst>
                  <a:gd name="T0" fmla="*/ 36 w 36"/>
                  <a:gd name="T1" fmla="*/ 0 h 43"/>
                  <a:gd name="T2" fmla="*/ 36 w 36"/>
                  <a:gd name="T3" fmla="*/ 10 h 43"/>
                  <a:gd name="T4" fmla="*/ 35 w 36"/>
                  <a:gd name="T5" fmla="*/ 10 h 43"/>
                  <a:gd name="T6" fmla="*/ 34 w 36"/>
                  <a:gd name="T7" fmla="*/ 6 h 43"/>
                  <a:gd name="T8" fmla="*/ 31 w 36"/>
                  <a:gd name="T9" fmla="*/ 3 h 43"/>
                  <a:gd name="T10" fmla="*/ 27 w 36"/>
                  <a:gd name="T11" fmla="*/ 3 h 43"/>
                  <a:gd name="T12" fmla="*/ 21 w 36"/>
                  <a:gd name="T13" fmla="*/ 3 h 43"/>
                  <a:gd name="T14" fmla="*/ 21 w 36"/>
                  <a:gd name="T15" fmla="*/ 36 h 43"/>
                  <a:gd name="T16" fmla="*/ 22 w 36"/>
                  <a:gd name="T17" fmla="*/ 41 h 43"/>
                  <a:gd name="T18" fmla="*/ 26 w 36"/>
                  <a:gd name="T19" fmla="*/ 42 h 43"/>
                  <a:gd name="T20" fmla="*/ 27 w 36"/>
                  <a:gd name="T21" fmla="*/ 42 h 43"/>
                  <a:gd name="T22" fmla="*/ 27 w 36"/>
                  <a:gd name="T23" fmla="*/ 43 h 43"/>
                  <a:gd name="T24" fmla="*/ 9 w 36"/>
                  <a:gd name="T25" fmla="*/ 43 h 43"/>
                  <a:gd name="T26" fmla="*/ 9 w 36"/>
                  <a:gd name="T27" fmla="*/ 42 h 43"/>
                  <a:gd name="T28" fmla="*/ 10 w 36"/>
                  <a:gd name="T29" fmla="*/ 42 h 43"/>
                  <a:gd name="T30" fmla="*/ 14 w 36"/>
                  <a:gd name="T31" fmla="*/ 40 h 43"/>
                  <a:gd name="T32" fmla="*/ 15 w 36"/>
                  <a:gd name="T33" fmla="*/ 39 h 43"/>
                  <a:gd name="T34" fmla="*/ 15 w 36"/>
                  <a:gd name="T35" fmla="*/ 36 h 43"/>
                  <a:gd name="T36" fmla="*/ 15 w 36"/>
                  <a:gd name="T37" fmla="*/ 3 h 43"/>
                  <a:gd name="T38" fmla="*/ 10 w 36"/>
                  <a:gd name="T39" fmla="*/ 3 h 43"/>
                  <a:gd name="T40" fmla="*/ 6 w 36"/>
                  <a:gd name="T41" fmla="*/ 3 h 43"/>
                  <a:gd name="T42" fmla="*/ 3 w 36"/>
                  <a:gd name="T43" fmla="*/ 5 h 43"/>
                  <a:gd name="T44" fmla="*/ 1 w 36"/>
                  <a:gd name="T45" fmla="*/ 10 h 43"/>
                  <a:gd name="T46" fmla="*/ 0 w 36"/>
                  <a:gd name="T47" fmla="*/ 10 h 43"/>
                  <a:gd name="T48" fmla="*/ 1 w 36"/>
                  <a:gd name="T49" fmla="*/ 0 h 43"/>
                  <a:gd name="T50" fmla="*/ 36 w 36"/>
                  <a:gd name="T5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43">
                    <a:moveTo>
                      <a:pt x="36" y="0"/>
                    </a:moveTo>
                    <a:cubicBezTo>
                      <a:pt x="36" y="10"/>
                      <a:pt x="36" y="10"/>
                      <a:pt x="36" y="10"/>
                    </a:cubicBezTo>
                    <a:cubicBezTo>
                      <a:pt x="35" y="10"/>
                      <a:pt x="35" y="10"/>
                      <a:pt x="35" y="10"/>
                    </a:cubicBezTo>
                    <a:cubicBezTo>
                      <a:pt x="35" y="8"/>
                      <a:pt x="35" y="7"/>
                      <a:pt x="34" y="6"/>
                    </a:cubicBezTo>
                    <a:cubicBezTo>
                      <a:pt x="33" y="5"/>
                      <a:pt x="33" y="4"/>
                      <a:pt x="31" y="3"/>
                    </a:cubicBezTo>
                    <a:cubicBezTo>
                      <a:pt x="30" y="3"/>
                      <a:pt x="29" y="3"/>
                      <a:pt x="27" y="3"/>
                    </a:cubicBezTo>
                    <a:cubicBezTo>
                      <a:pt x="21" y="3"/>
                      <a:pt x="21" y="3"/>
                      <a:pt x="21" y="3"/>
                    </a:cubicBezTo>
                    <a:cubicBezTo>
                      <a:pt x="21" y="36"/>
                      <a:pt x="21" y="36"/>
                      <a:pt x="21" y="36"/>
                    </a:cubicBezTo>
                    <a:cubicBezTo>
                      <a:pt x="21" y="38"/>
                      <a:pt x="21" y="40"/>
                      <a:pt x="22" y="41"/>
                    </a:cubicBezTo>
                    <a:cubicBezTo>
                      <a:pt x="23" y="41"/>
                      <a:pt x="24" y="42"/>
                      <a:pt x="26" y="42"/>
                    </a:cubicBezTo>
                    <a:cubicBezTo>
                      <a:pt x="27" y="42"/>
                      <a:pt x="27" y="42"/>
                      <a:pt x="27" y="42"/>
                    </a:cubicBezTo>
                    <a:cubicBezTo>
                      <a:pt x="27" y="43"/>
                      <a:pt x="27" y="43"/>
                      <a:pt x="27" y="43"/>
                    </a:cubicBezTo>
                    <a:cubicBezTo>
                      <a:pt x="9" y="43"/>
                      <a:pt x="9" y="43"/>
                      <a:pt x="9" y="43"/>
                    </a:cubicBezTo>
                    <a:cubicBezTo>
                      <a:pt x="9" y="42"/>
                      <a:pt x="9" y="42"/>
                      <a:pt x="9" y="42"/>
                    </a:cubicBezTo>
                    <a:cubicBezTo>
                      <a:pt x="10" y="42"/>
                      <a:pt x="10" y="42"/>
                      <a:pt x="10" y="42"/>
                    </a:cubicBezTo>
                    <a:cubicBezTo>
                      <a:pt x="12" y="42"/>
                      <a:pt x="14" y="41"/>
                      <a:pt x="14" y="40"/>
                    </a:cubicBezTo>
                    <a:cubicBezTo>
                      <a:pt x="15" y="40"/>
                      <a:pt x="15" y="39"/>
                      <a:pt x="15" y="39"/>
                    </a:cubicBezTo>
                    <a:cubicBezTo>
                      <a:pt x="15" y="38"/>
                      <a:pt x="15" y="37"/>
                      <a:pt x="15" y="36"/>
                    </a:cubicBezTo>
                    <a:cubicBezTo>
                      <a:pt x="15" y="3"/>
                      <a:pt x="15" y="3"/>
                      <a:pt x="15" y="3"/>
                    </a:cubicBezTo>
                    <a:cubicBezTo>
                      <a:pt x="10" y="3"/>
                      <a:pt x="10" y="3"/>
                      <a:pt x="10" y="3"/>
                    </a:cubicBezTo>
                    <a:cubicBezTo>
                      <a:pt x="8" y="3"/>
                      <a:pt x="6" y="3"/>
                      <a:pt x="6" y="3"/>
                    </a:cubicBezTo>
                    <a:cubicBezTo>
                      <a:pt x="4" y="3"/>
                      <a:pt x="4" y="4"/>
                      <a:pt x="3" y="5"/>
                    </a:cubicBezTo>
                    <a:cubicBezTo>
                      <a:pt x="2" y="6"/>
                      <a:pt x="1" y="8"/>
                      <a:pt x="1" y="10"/>
                    </a:cubicBezTo>
                    <a:cubicBezTo>
                      <a:pt x="0" y="10"/>
                      <a:pt x="0" y="10"/>
                      <a:pt x="0" y="10"/>
                    </a:cubicBezTo>
                    <a:cubicBezTo>
                      <a:pt x="1" y="0"/>
                      <a:pt x="1" y="0"/>
                      <a:pt x="1" y="0"/>
                    </a:cubicBez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2"/>
              <p:cNvSpPr/>
              <p:nvPr/>
            </p:nvSpPr>
            <p:spPr bwMode="auto">
              <a:xfrm>
                <a:off x="4105275" y="996950"/>
                <a:ext cx="149225" cy="142875"/>
              </a:xfrm>
              <a:custGeom>
                <a:avLst/>
                <a:gdLst>
                  <a:gd name="T0" fmla="*/ 30 w 45"/>
                  <a:gd name="T1" fmla="*/ 0 h 43"/>
                  <a:gd name="T2" fmla="*/ 45 w 45"/>
                  <a:gd name="T3" fmla="*/ 0 h 43"/>
                  <a:gd name="T4" fmla="*/ 45 w 45"/>
                  <a:gd name="T5" fmla="*/ 1 h 43"/>
                  <a:gd name="T6" fmla="*/ 44 w 45"/>
                  <a:gd name="T7" fmla="*/ 1 h 43"/>
                  <a:gd name="T8" fmla="*/ 42 w 45"/>
                  <a:gd name="T9" fmla="*/ 2 h 43"/>
                  <a:gd name="T10" fmla="*/ 39 w 45"/>
                  <a:gd name="T11" fmla="*/ 4 h 43"/>
                  <a:gd name="T12" fmla="*/ 36 w 45"/>
                  <a:gd name="T13" fmla="*/ 8 h 43"/>
                  <a:gd name="T14" fmla="*/ 25 w 45"/>
                  <a:gd name="T15" fmla="*/ 25 h 43"/>
                  <a:gd name="T16" fmla="*/ 25 w 45"/>
                  <a:gd name="T17" fmla="*/ 36 h 43"/>
                  <a:gd name="T18" fmla="*/ 26 w 45"/>
                  <a:gd name="T19" fmla="*/ 41 h 43"/>
                  <a:gd name="T20" fmla="*/ 30 w 45"/>
                  <a:gd name="T21" fmla="*/ 42 h 43"/>
                  <a:gd name="T22" fmla="*/ 31 w 45"/>
                  <a:gd name="T23" fmla="*/ 42 h 43"/>
                  <a:gd name="T24" fmla="*/ 31 w 45"/>
                  <a:gd name="T25" fmla="*/ 43 h 43"/>
                  <a:gd name="T26" fmla="*/ 13 w 45"/>
                  <a:gd name="T27" fmla="*/ 43 h 43"/>
                  <a:gd name="T28" fmla="*/ 13 w 45"/>
                  <a:gd name="T29" fmla="*/ 42 h 43"/>
                  <a:gd name="T30" fmla="*/ 15 w 45"/>
                  <a:gd name="T31" fmla="*/ 42 h 43"/>
                  <a:gd name="T32" fmla="*/ 18 w 45"/>
                  <a:gd name="T33" fmla="*/ 40 h 43"/>
                  <a:gd name="T34" fmla="*/ 19 w 45"/>
                  <a:gd name="T35" fmla="*/ 39 h 43"/>
                  <a:gd name="T36" fmla="*/ 19 w 45"/>
                  <a:gd name="T37" fmla="*/ 36 h 43"/>
                  <a:gd name="T38" fmla="*/ 19 w 45"/>
                  <a:gd name="T39" fmla="*/ 25 h 43"/>
                  <a:gd name="T40" fmla="*/ 7 w 45"/>
                  <a:gd name="T41" fmla="*/ 7 h 43"/>
                  <a:gd name="T42" fmla="*/ 4 w 45"/>
                  <a:gd name="T43" fmla="*/ 3 h 43"/>
                  <a:gd name="T44" fmla="*/ 1 w 45"/>
                  <a:gd name="T45" fmla="*/ 1 h 43"/>
                  <a:gd name="T46" fmla="*/ 0 w 45"/>
                  <a:gd name="T47" fmla="*/ 1 h 43"/>
                  <a:gd name="T48" fmla="*/ 0 w 45"/>
                  <a:gd name="T49" fmla="*/ 0 h 43"/>
                  <a:gd name="T50" fmla="*/ 18 w 45"/>
                  <a:gd name="T51" fmla="*/ 0 h 43"/>
                  <a:gd name="T52" fmla="*/ 18 w 45"/>
                  <a:gd name="T53" fmla="*/ 1 h 43"/>
                  <a:gd name="T54" fmla="*/ 17 w 45"/>
                  <a:gd name="T55" fmla="*/ 1 h 43"/>
                  <a:gd name="T56" fmla="*/ 14 w 45"/>
                  <a:gd name="T57" fmla="*/ 2 h 43"/>
                  <a:gd name="T58" fmla="*/ 13 w 45"/>
                  <a:gd name="T59" fmla="*/ 4 h 43"/>
                  <a:gd name="T60" fmla="*/ 15 w 45"/>
                  <a:gd name="T61" fmla="*/ 8 h 43"/>
                  <a:gd name="T62" fmla="*/ 24 w 45"/>
                  <a:gd name="T63" fmla="*/ 22 h 43"/>
                  <a:gd name="T64" fmla="*/ 32 w 45"/>
                  <a:gd name="T65" fmla="*/ 9 h 43"/>
                  <a:gd name="T66" fmla="*/ 34 w 45"/>
                  <a:gd name="T67" fmla="*/ 4 h 43"/>
                  <a:gd name="T68" fmla="*/ 34 w 45"/>
                  <a:gd name="T69" fmla="*/ 3 h 43"/>
                  <a:gd name="T70" fmla="*/ 33 w 45"/>
                  <a:gd name="T71" fmla="*/ 1 h 43"/>
                  <a:gd name="T72" fmla="*/ 30 w 45"/>
                  <a:gd name="T73" fmla="*/ 1 h 43"/>
                  <a:gd name="T74" fmla="*/ 30 w 45"/>
                  <a:gd name="T7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30" y="0"/>
                    </a:moveTo>
                    <a:cubicBezTo>
                      <a:pt x="45" y="0"/>
                      <a:pt x="45" y="0"/>
                      <a:pt x="45" y="0"/>
                    </a:cubicBezTo>
                    <a:cubicBezTo>
                      <a:pt x="45" y="1"/>
                      <a:pt x="45" y="1"/>
                      <a:pt x="45" y="1"/>
                    </a:cubicBezTo>
                    <a:cubicBezTo>
                      <a:pt x="44" y="1"/>
                      <a:pt x="44" y="1"/>
                      <a:pt x="44" y="1"/>
                    </a:cubicBezTo>
                    <a:cubicBezTo>
                      <a:pt x="44" y="1"/>
                      <a:pt x="43" y="1"/>
                      <a:pt x="42" y="2"/>
                    </a:cubicBezTo>
                    <a:cubicBezTo>
                      <a:pt x="41" y="2"/>
                      <a:pt x="40" y="3"/>
                      <a:pt x="39" y="4"/>
                    </a:cubicBezTo>
                    <a:cubicBezTo>
                      <a:pt x="38" y="5"/>
                      <a:pt x="37" y="6"/>
                      <a:pt x="36" y="8"/>
                    </a:cubicBezTo>
                    <a:cubicBezTo>
                      <a:pt x="25" y="25"/>
                      <a:pt x="25" y="25"/>
                      <a:pt x="25" y="25"/>
                    </a:cubicBezTo>
                    <a:cubicBezTo>
                      <a:pt x="25" y="36"/>
                      <a:pt x="25" y="36"/>
                      <a:pt x="25" y="36"/>
                    </a:cubicBezTo>
                    <a:cubicBezTo>
                      <a:pt x="25" y="38"/>
                      <a:pt x="26" y="40"/>
                      <a:pt x="26" y="41"/>
                    </a:cubicBezTo>
                    <a:cubicBezTo>
                      <a:pt x="27" y="41"/>
                      <a:pt x="28" y="42"/>
                      <a:pt x="30" y="42"/>
                    </a:cubicBezTo>
                    <a:cubicBezTo>
                      <a:pt x="31" y="42"/>
                      <a:pt x="31" y="42"/>
                      <a:pt x="31" y="42"/>
                    </a:cubicBezTo>
                    <a:cubicBezTo>
                      <a:pt x="31" y="43"/>
                      <a:pt x="31" y="43"/>
                      <a:pt x="31" y="43"/>
                    </a:cubicBezTo>
                    <a:cubicBezTo>
                      <a:pt x="13" y="43"/>
                      <a:pt x="13" y="43"/>
                      <a:pt x="13" y="43"/>
                    </a:cubicBezTo>
                    <a:cubicBezTo>
                      <a:pt x="13" y="42"/>
                      <a:pt x="13" y="42"/>
                      <a:pt x="13" y="42"/>
                    </a:cubicBezTo>
                    <a:cubicBezTo>
                      <a:pt x="15" y="42"/>
                      <a:pt x="15" y="42"/>
                      <a:pt x="15" y="42"/>
                    </a:cubicBezTo>
                    <a:cubicBezTo>
                      <a:pt x="16" y="42"/>
                      <a:pt x="18" y="41"/>
                      <a:pt x="18" y="40"/>
                    </a:cubicBezTo>
                    <a:cubicBezTo>
                      <a:pt x="19" y="40"/>
                      <a:pt x="19" y="39"/>
                      <a:pt x="19" y="39"/>
                    </a:cubicBezTo>
                    <a:cubicBezTo>
                      <a:pt x="19" y="38"/>
                      <a:pt x="19" y="37"/>
                      <a:pt x="19" y="36"/>
                    </a:cubicBezTo>
                    <a:cubicBezTo>
                      <a:pt x="19" y="25"/>
                      <a:pt x="19" y="25"/>
                      <a:pt x="19" y="25"/>
                    </a:cubicBezTo>
                    <a:cubicBezTo>
                      <a:pt x="7" y="7"/>
                      <a:pt x="7" y="7"/>
                      <a:pt x="7" y="7"/>
                    </a:cubicBezTo>
                    <a:cubicBezTo>
                      <a:pt x="6" y="5"/>
                      <a:pt x="5" y="4"/>
                      <a:pt x="4" y="3"/>
                    </a:cubicBezTo>
                    <a:cubicBezTo>
                      <a:pt x="4" y="3"/>
                      <a:pt x="3" y="2"/>
                      <a:pt x="1" y="1"/>
                    </a:cubicBezTo>
                    <a:cubicBezTo>
                      <a:pt x="1" y="1"/>
                      <a:pt x="0" y="1"/>
                      <a:pt x="0" y="1"/>
                    </a:cubicBezTo>
                    <a:cubicBezTo>
                      <a:pt x="0" y="0"/>
                      <a:pt x="0" y="0"/>
                      <a:pt x="0" y="0"/>
                    </a:cubicBezTo>
                    <a:cubicBezTo>
                      <a:pt x="18" y="0"/>
                      <a:pt x="18" y="0"/>
                      <a:pt x="18" y="0"/>
                    </a:cubicBezTo>
                    <a:cubicBezTo>
                      <a:pt x="18" y="1"/>
                      <a:pt x="18" y="1"/>
                      <a:pt x="18" y="1"/>
                    </a:cubicBezTo>
                    <a:cubicBezTo>
                      <a:pt x="17" y="1"/>
                      <a:pt x="17" y="1"/>
                      <a:pt x="17" y="1"/>
                    </a:cubicBezTo>
                    <a:cubicBezTo>
                      <a:pt x="16" y="1"/>
                      <a:pt x="15" y="1"/>
                      <a:pt x="14" y="2"/>
                    </a:cubicBezTo>
                    <a:cubicBezTo>
                      <a:pt x="13" y="2"/>
                      <a:pt x="13" y="3"/>
                      <a:pt x="13" y="4"/>
                    </a:cubicBezTo>
                    <a:cubicBezTo>
                      <a:pt x="13" y="5"/>
                      <a:pt x="14" y="6"/>
                      <a:pt x="15" y="8"/>
                    </a:cubicBezTo>
                    <a:cubicBezTo>
                      <a:pt x="24" y="22"/>
                      <a:pt x="24" y="22"/>
                      <a:pt x="24" y="22"/>
                    </a:cubicBezTo>
                    <a:cubicBezTo>
                      <a:pt x="32" y="9"/>
                      <a:pt x="32" y="9"/>
                      <a:pt x="32" y="9"/>
                    </a:cubicBezTo>
                    <a:cubicBezTo>
                      <a:pt x="34" y="7"/>
                      <a:pt x="34" y="5"/>
                      <a:pt x="34" y="4"/>
                    </a:cubicBezTo>
                    <a:cubicBezTo>
                      <a:pt x="34" y="4"/>
                      <a:pt x="34" y="3"/>
                      <a:pt x="34" y="3"/>
                    </a:cubicBezTo>
                    <a:cubicBezTo>
                      <a:pt x="34" y="2"/>
                      <a:pt x="33" y="2"/>
                      <a:pt x="33" y="1"/>
                    </a:cubicBezTo>
                    <a:cubicBezTo>
                      <a:pt x="32" y="1"/>
                      <a:pt x="31" y="1"/>
                      <a:pt x="30" y="1"/>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E825B90-2F5D-484F-8EFB-37C076AD6BD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fld>
            <a:endParaRPr lang="zh-CN" altLang="en-US"/>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6565" indent="0">
              <a:buNone/>
              <a:defRPr sz="2100" b="1"/>
            </a:lvl8pPr>
            <a:lvl9pPr marL="4876165"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6565" indent="0">
              <a:buNone/>
              <a:defRPr sz="2100" b="1"/>
            </a:lvl8pPr>
            <a:lvl9pPr marL="4876165"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6565" indent="0">
              <a:buNone/>
              <a:defRPr sz="1200"/>
            </a:lvl8pPr>
            <a:lvl9pPr marL="487616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6565" indent="0">
              <a:buNone/>
              <a:defRPr sz="2700"/>
            </a:lvl8pPr>
            <a:lvl9pPr marL="4876165" indent="0">
              <a:buNone/>
              <a:defRPr sz="27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6565" indent="0">
              <a:buNone/>
              <a:defRPr sz="1200"/>
            </a:lvl8pPr>
            <a:lvl9pPr marL="487616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fld id="{1FDA79CC-5A06-404B-8469-5684ED583AD4}" type="datetimeFigureOut">
              <a:rPr lang="zh-CN" altLang="en-US" smtClean="0"/>
            </a:fld>
            <a:endParaRPr lang="zh-CN" altLang="en-US"/>
          </a:p>
        </p:txBody>
      </p:sp>
      <p:sp>
        <p:nvSpPr>
          <p:cNvPr id="4" name="页脚占位符 4"/>
          <p:cNvSpPr>
            <a:spLocks noGrp="1" noChangeArrowheads="1"/>
          </p:cNvSpPr>
          <p:nvPr>
            <p:ph type="ftr" sz="quarter" idx="11"/>
          </p:nvPr>
        </p:nvSpPr>
        <p:spPr/>
        <p:txBody>
          <a:bodyPr/>
          <a:lstStyle>
            <a:lvl1pPr>
              <a:defRPr/>
            </a:lvl1pPr>
          </a:lstStyle>
          <a:p>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DA79CC-5A06-404B-8469-5684ED583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15B13-CBD6-4598-9191-7B2667D00766}" type="slidenum">
              <a:rPr lang="zh-CN" altLang="en-US" smtClean="0"/>
            </a:fld>
            <a:endParaRPr lang="zh-CN" altLang="en-US"/>
          </a:p>
        </p:txBody>
      </p:sp>
      <p:sp>
        <p:nvSpPr>
          <p:cNvPr id="7" name="矩形 6"/>
          <p:cNvSpPr/>
          <p:nvPr/>
        </p:nvSpPr>
        <p:spPr>
          <a:xfrm>
            <a:off x="9648395" y="6365069"/>
            <a:ext cx="1033515" cy="276995"/>
          </a:xfrm>
          <a:prstGeom prst="rect">
            <a:avLst/>
          </a:prstGeom>
        </p:spPr>
        <p:txBody>
          <a:bodyPr wrap="square" lIns="121917" tIns="60958" rIns="121917" bIns="60958">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fld id="{1FDA79CC-5A06-404B-8469-5684ED583AD4}"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fld id="{92115B13-CBD6-4598-9191-7B2667D00766}" type="slidenum">
              <a:rPr lang="zh-CN" altLang="en-US" smtClean="0"/>
            </a:fld>
            <a:endParaRPr lang="zh-CN" altLang="en-US"/>
          </a:p>
        </p:txBody>
      </p:sp>
      <p:sp>
        <p:nvSpPr>
          <p:cNvPr id="7" name="矩形 6"/>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fld id="{1FDA79CC-5A06-404B-8469-5684ED583AD4}"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fld id="{92115B13-CBD6-4598-9191-7B2667D00766}" type="slidenum">
              <a:rPr lang="zh-CN" altLang="en-US" smtClean="0"/>
            </a:fld>
            <a:endParaRPr lang="zh-CN" altLang="en-US"/>
          </a:p>
        </p:txBody>
      </p:sp>
      <p:sp>
        <p:nvSpPr>
          <p:cNvPr id="7" name="矩形 6"/>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00051"/>
            <a:ext cx="12192000" cy="5621867"/>
          </a:xfrm>
          <a:custGeom>
            <a:avLst/>
            <a:gdLst>
              <a:gd name="connsiteX0" fmla="*/ 0 w 9144000"/>
              <a:gd name="connsiteY0" fmla="*/ 0 h 3168352"/>
              <a:gd name="connsiteX1" fmla="*/ 9144000 w 9144000"/>
              <a:gd name="connsiteY1" fmla="*/ 0 h 3168352"/>
              <a:gd name="connsiteX2" fmla="*/ 9144000 w 9144000"/>
              <a:gd name="connsiteY2" fmla="*/ 3168352 h 3168352"/>
              <a:gd name="connsiteX3" fmla="*/ 0 w 9144000"/>
              <a:gd name="connsiteY3" fmla="*/ 3168352 h 3168352"/>
              <a:gd name="connsiteX4" fmla="*/ 0 w 9144000"/>
              <a:gd name="connsiteY4" fmla="*/ 0 h 3168352"/>
              <a:gd name="connsiteX0-1" fmla="*/ 0 w 9144000"/>
              <a:gd name="connsiteY0-2" fmla="*/ 1040130 h 4208482"/>
              <a:gd name="connsiteX1-3" fmla="*/ 9132570 w 9144000"/>
              <a:gd name="connsiteY1-4" fmla="*/ 0 h 4208482"/>
              <a:gd name="connsiteX2-5" fmla="*/ 9144000 w 9144000"/>
              <a:gd name="connsiteY2-6" fmla="*/ 4208482 h 4208482"/>
              <a:gd name="connsiteX3-7" fmla="*/ 0 w 9144000"/>
              <a:gd name="connsiteY3-8" fmla="*/ 4208482 h 4208482"/>
              <a:gd name="connsiteX4-9" fmla="*/ 0 w 9144000"/>
              <a:gd name="connsiteY4-10" fmla="*/ 1040130 h 4208482"/>
              <a:gd name="connsiteX0-11" fmla="*/ 0 w 9144000"/>
              <a:gd name="connsiteY0-12" fmla="*/ 1040130 h 4208482"/>
              <a:gd name="connsiteX1-13" fmla="*/ 9132570 w 9144000"/>
              <a:gd name="connsiteY1-14" fmla="*/ 0 h 4208482"/>
              <a:gd name="connsiteX2-15" fmla="*/ 9144000 w 9144000"/>
              <a:gd name="connsiteY2-16" fmla="*/ 3088342 h 4208482"/>
              <a:gd name="connsiteX3-17" fmla="*/ 0 w 9144000"/>
              <a:gd name="connsiteY3-18" fmla="*/ 4208482 h 4208482"/>
              <a:gd name="connsiteX4-19" fmla="*/ 0 w 9144000"/>
              <a:gd name="connsiteY4-20" fmla="*/ 1040130 h 4208482"/>
              <a:gd name="connsiteX0-21" fmla="*/ 0 w 9144000"/>
              <a:gd name="connsiteY0-22" fmla="*/ 1048222 h 4216574"/>
              <a:gd name="connsiteX1-23" fmla="*/ 9140662 w 9144000"/>
              <a:gd name="connsiteY1-24" fmla="*/ 0 h 4216574"/>
              <a:gd name="connsiteX2-25" fmla="*/ 9144000 w 9144000"/>
              <a:gd name="connsiteY2-26" fmla="*/ 3096434 h 4216574"/>
              <a:gd name="connsiteX3-27" fmla="*/ 0 w 9144000"/>
              <a:gd name="connsiteY3-28" fmla="*/ 4216574 h 4216574"/>
              <a:gd name="connsiteX4-29" fmla="*/ 0 w 9144000"/>
              <a:gd name="connsiteY4-30" fmla="*/ 1048222 h 4216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4216574">
                <a:moveTo>
                  <a:pt x="0" y="1048222"/>
                </a:moveTo>
                <a:lnTo>
                  <a:pt x="9140662" y="0"/>
                </a:lnTo>
                <a:cubicBezTo>
                  <a:pt x="9141775" y="1032145"/>
                  <a:pt x="9142887" y="2064289"/>
                  <a:pt x="9144000" y="3096434"/>
                </a:cubicBezTo>
                <a:lnTo>
                  <a:pt x="0" y="4216574"/>
                </a:lnTo>
                <a:lnTo>
                  <a:pt x="0" y="104822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8" name="矩形 7"/>
          <p:cNvSpPr/>
          <p:nvPr/>
        </p:nvSpPr>
        <p:spPr>
          <a:xfrm rot="21208598">
            <a:off x="-205317" y="1073151"/>
            <a:ext cx="8064501" cy="184149"/>
          </a:xfrm>
          <a:custGeom>
            <a:avLst/>
            <a:gdLst>
              <a:gd name="connsiteX0" fmla="*/ 0 w 6048672"/>
              <a:gd name="connsiteY0" fmla="*/ 0 h 126381"/>
              <a:gd name="connsiteX1" fmla="*/ 6048672 w 6048672"/>
              <a:gd name="connsiteY1" fmla="*/ 0 h 126381"/>
              <a:gd name="connsiteX2" fmla="*/ 6048672 w 6048672"/>
              <a:gd name="connsiteY2" fmla="*/ 126381 h 126381"/>
              <a:gd name="connsiteX3" fmla="*/ 0 w 6048672"/>
              <a:gd name="connsiteY3" fmla="*/ 126381 h 126381"/>
              <a:gd name="connsiteX4" fmla="*/ 0 w 6048672"/>
              <a:gd name="connsiteY4" fmla="*/ 0 h 126381"/>
              <a:gd name="connsiteX0-1" fmla="*/ 0 w 6048672"/>
              <a:gd name="connsiteY0-2" fmla="*/ 0 h 129471"/>
              <a:gd name="connsiteX1-3" fmla="*/ 6048672 w 6048672"/>
              <a:gd name="connsiteY1-4" fmla="*/ 0 h 129471"/>
              <a:gd name="connsiteX2-5" fmla="*/ 5938504 w 6048672"/>
              <a:gd name="connsiteY2-6" fmla="*/ 129471 h 129471"/>
              <a:gd name="connsiteX3-7" fmla="*/ 0 w 6048672"/>
              <a:gd name="connsiteY3-8" fmla="*/ 126381 h 129471"/>
              <a:gd name="connsiteX4-9" fmla="*/ 0 w 6048672"/>
              <a:gd name="connsiteY4-10" fmla="*/ 0 h 129471"/>
              <a:gd name="connsiteX0-11" fmla="*/ 0 w 6048672"/>
              <a:gd name="connsiteY0-12" fmla="*/ 0 h 135582"/>
              <a:gd name="connsiteX1-13" fmla="*/ 6048672 w 6048672"/>
              <a:gd name="connsiteY1-14" fmla="*/ 0 h 135582"/>
              <a:gd name="connsiteX2-15" fmla="*/ 5991944 w 6048672"/>
              <a:gd name="connsiteY2-16" fmla="*/ 135582 h 135582"/>
              <a:gd name="connsiteX3-17" fmla="*/ 0 w 6048672"/>
              <a:gd name="connsiteY3-18" fmla="*/ 126381 h 135582"/>
              <a:gd name="connsiteX4-19" fmla="*/ 0 w 6048672"/>
              <a:gd name="connsiteY4-20" fmla="*/ 0 h 135582"/>
              <a:gd name="connsiteX0-21" fmla="*/ 0 w 6048672"/>
              <a:gd name="connsiteY0-22" fmla="*/ 0 h 137328"/>
              <a:gd name="connsiteX1-23" fmla="*/ 6048672 w 6048672"/>
              <a:gd name="connsiteY1-24" fmla="*/ 0 h 137328"/>
              <a:gd name="connsiteX2-25" fmla="*/ 6007213 w 6048672"/>
              <a:gd name="connsiteY2-26" fmla="*/ 137328 h 137328"/>
              <a:gd name="connsiteX3-27" fmla="*/ 0 w 6048672"/>
              <a:gd name="connsiteY3-28" fmla="*/ 126381 h 137328"/>
              <a:gd name="connsiteX4-29" fmla="*/ 0 w 6048672"/>
              <a:gd name="connsiteY4-30" fmla="*/ 0 h 1373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48672" h="137328">
                <a:moveTo>
                  <a:pt x="0" y="0"/>
                </a:moveTo>
                <a:lnTo>
                  <a:pt x="6048672" y="0"/>
                </a:lnTo>
                <a:lnTo>
                  <a:pt x="6007213" y="137328"/>
                </a:lnTo>
                <a:lnTo>
                  <a:pt x="0" y="126381"/>
                </a:lnTo>
                <a:lnTo>
                  <a:pt x="0" y="0"/>
                </a:lnTo>
                <a:close/>
              </a:path>
            </a:pathLst>
          </a:custGeom>
          <a:solidFill>
            <a:srgbClr val="FEAA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9" name="矩形 8"/>
          <p:cNvSpPr/>
          <p:nvPr/>
        </p:nvSpPr>
        <p:spPr>
          <a:xfrm>
            <a:off x="1" y="3257552"/>
            <a:ext cx="8667751" cy="3600449"/>
          </a:xfrm>
          <a:custGeom>
            <a:avLst/>
            <a:gdLst>
              <a:gd name="connsiteX0" fmla="*/ 0 w 3851920"/>
              <a:gd name="connsiteY0" fmla="*/ 0 h 1923678"/>
              <a:gd name="connsiteX1" fmla="*/ 3851920 w 3851920"/>
              <a:gd name="connsiteY1" fmla="*/ 0 h 1923678"/>
              <a:gd name="connsiteX2" fmla="*/ 3851920 w 3851920"/>
              <a:gd name="connsiteY2" fmla="*/ 1923678 h 1923678"/>
              <a:gd name="connsiteX3" fmla="*/ 0 w 3851920"/>
              <a:gd name="connsiteY3" fmla="*/ 1923678 h 1923678"/>
              <a:gd name="connsiteX4" fmla="*/ 0 w 3851920"/>
              <a:gd name="connsiteY4" fmla="*/ 0 h 1923678"/>
              <a:gd name="connsiteX0-1" fmla="*/ 0 w 3859604"/>
              <a:gd name="connsiteY0-2" fmla="*/ 776087 h 2699765"/>
              <a:gd name="connsiteX1-3" fmla="*/ 3859604 w 3859604"/>
              <a:gd name="connsiteY1-4" fmla="*/ 0 h 2699765"/>
              <a:gd name="connsiteX2-5" fmla="*/ 3851920 w 3859604"/>
              <a:gd name="connsiteY2-6" fmla="*/ 2699765 h 2699765"/>
              <a:gd name="connsiteX3-7" fmla="*/ 0 w 3859604"/>
              <a:gd name="connsiteY3-8" fmla="*/ 2699765 h 2699765"/>
              <a:gd name="connsiteX4-9" fmla="*/ 0 w 3859604"/>
              <a:gd name="connsiteY4-10" fmla="*/ 776087 h 2699765"/>
              <a:gd name="connsiteX0-11" fmla="*/ 0 w 3860343"/>
              <a:gd name="connsiteY0-12" fmla="*/ 776087 h 2699765"/>
              <a:gd name="connsiteX1-13" fmla="*/ 3859604 w 3860343"/>
              <a:gd name="connsiteY1-14" fmla="*/ 0 h 2699765"/>
              <a:gd name="connsiteX2-15" fmla="*/ 3859604 w 3860343"/>
              <a:gd name="connsiteY2-16" fmla="*/ 2115778 h 2699765"/>
              <a:gd name="connsiteX3-17" fmla="*/ 0 w 3860343"/>
              <a:gd name="connsiteY3-18" fmla="*/ 2699765 h 2699765"/>
              <a:gd name="connsiteX4-19" fmla="*/ 0 w 3860343"/>
              <a:gd name="connsiteY4-20" fmla="*/ 776087 h 26997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60343" h="2699765">
                <a:moveTo>
                  <a:pt x="0" y="776087"/>
                </a:moveTo>
                <a:lnTo>
                  <a:pt x="3859604" y="0"/>
                </a:lnTo>
                <a:cubicBezTo>
                  <a:pt x="3857043" y="899922"/>
                  <a:pt x="3862165" y="1215856"/>
                  <a:pt x="3859604" y="2115778"/>
                </a:cubicBezTo>
                <a:lnTo>
                  <a:pt x="0" y="2699765"/>
                </a:lnTo>
                <a:lnTo>
                  <a:pt x="0" y="776087"/>
                </a:lnTo>
                <a:close/>
              </a:path>
            </a:pathLst>
          </a:custGeom>
          <a:solidFill>
            <a:srgbClr val="424F5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19" name="TextBox 7"/>
          <p:cNvSpPr>
            <a:spLocks noChangeArrowheads="1"/>
          </p:cNvSpPr>
          <p:nvPr/>
        </p:nvSpPr>
        <p:spPr bwMode="auto">
          <a:xfrm>
            <a:off x="1428752" y="4286251"/>
            <a:ext cx="6151033" cy="1138773"/>
          </a:xfrm>
          <a:prstGeom prst="rect">
            <a:avLst/>
          </a:prstGeom>
          <a:noFill/>
          <a:ln>
            <a:noFill/>
          </a:ln>
          <a:effectLst/>
        </p:spPr>
        <p:txBody>
          <a:bodyPr lIns="0" tIns="0" rIns="0" bIns="0">
            <a:spAutoFit/>
          </a:bodyPr>
          <a:lstStyle/>
          <a:p>
            <a:pPr algn="ctr">
              <a:defRPr/>
            </a:pPr>
            <a:r>
              <a:rPr lang="zh-CN" altLang="en-US" sz="3700" b="1" dirty="0">
                <a:solidFill>
                  <a:schemeClr val="bg1"/>
                </a:solidFill>
                <a:cs typeface="+mn-ea"/>
                <a:sym typeface="+mn-lt"/>
              </a:rPr>
              <a:t>新型网络不正当竞争案件的</a:t>
            </a:r>
            <a:endParaRPr lang="en-US" altLang="zh-CN" sz="3700" b="1" dirty="0">
              <a:solidFill>
                <a:schemeClr val="bg1"/>
              </a:solidFill>
              <a:cs typeface="+mn-ea"/>
              <a:sym typeface="+mn-lt"/>
            </a:endParaRPr>
          </a:p>
          <a:p>
            <a:pPr algn="ctr">
              <a:defRPr/>
            </a:pPr>
            <a:r>
              <a:rPr lang="zh-CN" altLang="en-US" sz="3700" b="1" dirty="0">
                <a:solidFill>
                  <a:schemeClr val="bg1"/>
                </a:solidFill>
                <a:cs typeface="+mn-ea"/>
                <a:sym typeface="+mn-lt"/>
              </a:rPr>
              <a:t>司法审判思路</a:t>
            </a:r>
            <a:endParaRPr lang="zh-CN" altLang="en-US" sz="3700" b="1" dirty="0">
              <a:solidFill>
                <a:schemeClr val="bg1"/>
              </a:solidFill>
              <a:cs typeface="+mn-ea"/>
              <a:sym typeface="+mn-lt"/>
            </a:endParaRPr>
          </a:p>
        </p:txBody>
      </p:sp>
      <p:sp>
        <p:nvSpPr>
          <p:cNvPr id="23" name="TextBox 84"/>
          <p:cNvSpPr txBox="1"/>
          <p:nvPr/>
        </p:nvSpPr>
        <p:spPr>
          <a:xfrm>
            <a:off x="2952751" y="5619752"/>
            <a:ext cx="2194983" cy="450849"/>
          </a:xfrm>
          <a:prstGeom prst="rect">
            <a:avLst/>
          </a:prstGeom>
          <a:noFill/>
        </p:spPr>
        <p:txBody>
          <a:bodyPr wrap="none" lIns="121917" tIns="60958" rIns="121917" bIns="60958">
            <a:spAutoFit/>
          </a:bodyPr>
          <a:lstStyle/>
          <a:p>
            <a:pPr>
              <a:defRPr/>
            </a:pPr>
            <a:r>
              <a:rPr lang="zh-CN" altLang="en-US" sz="2100" b="1" dirty="0">
                <a:solidFill>
                  <a:schemeClr val="bg1"/>
                </a:solidFill>
                <a:cs typeface="+mn-ea"/>
                <a:sym typeface="+mn-lt"/>
              </a:rPr>
              <a:t>海淀法院    张璇</a:t>
            </a:r>
            <a:endParaRPr lang="zh-CN" altLang="en-US" sz="2100" b="1" dirty="0">
              <a:solidFill>
                <a:schemeClr val="bg1"/>
              </a:solidFill>
              <a:cs typeface="+mn-ea"/>
              <a:sym typeface="+mn-lt"/>
            </a:endParaRPr>
          </a:p>
        </p:txBody>
      </p:sp>
      <p:sp>
        <p:nvSpPr>
          <p:cNvPr id="2" name="平行四边形 1"/>
          <p:cNvSpPr/>
          <p:nvPr/>
        </p:nvSpPr>
        <p:spPr>
          <a:xfrm>
            <a:off x="8881534" y="3141134"/>
            <a:ext cx="459317" cy="2891367"/>
          </a:xfrm>
          <a:custGeom>
            <a:avLst/>
            <a:gdLst>
              <a:gd name="connsiteX0" fmla="*/ 0 w 464537"/>
              <a:gd name="connsiteY0" fmla="*/ 2157275 h 2157275"/>
              <a:gd name="connsiteX1" fmla="*/ 116134 w 464537"/>
              <a:gd name="connsiteY1" fmla="*/ 0 h 2157275"/>
              <a:gd name="connsiteX2" fmla="*/ 464537 w 464537"/>
              <a:gd name="connsiteY2" fmla="*/ 0 h 2157275"/>
              <a:gd name="connsiteX3" fmla="*/ 348403 w 464537"/>
              <a:gd name="connsiteY3" fmla="*/ 2157275 h 2157275"/>
              <a:gd name="connsiteX4" fmla="*/ 0 w 464537"/>
              <a:gd name="connsiteY4" fmla="*/ 2157275 h 2157275"/>
              <a:gd name="connsiteX0-1" fmla="*/ 0 w 468347"/>
              <a:gd name="connsiteY0-2" fmla="*/ 2218235 h 2218235"/>
              <a:gd name="connsiteX1-3" fmla="*/ 116134 w 468347"/>
              <a:gd name="connsiteY1-4" fmla="*/ 60960 h 2218235"/>
              <a:gd name="connsiteX2-5" fmla="*/ 468347 w 468347"/>
              <a:gd name="connsiteY2-6" fmla="*/ 0 h 2218235"/>
              <a:gd name="connsiteX3-7" fmla="*/ 348403 w 468347"/>
              <a:gd name="connsiteY3-8" fmla="*/ 2218235 h 2218235"/>
              <a:gd name="connsiteX4-9" fmla="*/ 0 w 468347"/>
              <a:gd name="connsiteY4-10" fmla="*/ 2218235 h 2218235"/>
              <a:gd name="connsiteX0-11" fmla="*/ 0 w 468347"/>
              <a:gd name="connsiteY0-12" fmla="*/ 2218235 h 2218235"/>
              <a:gd name="connsiteX1-13" fmla="*/ 116134 w 468347"/>
              <a:gd name="connsiteY1-14" fmla="*/ 60960 h 2218235"/>
              <a:gd name="connsiteX2-15" fmla="*/ 468347 w 468347"/>
              <a:gd name="connsiteY2-16" fmla="*/ 0 h 2218235"/>
              <a:gd name="connsiteX3-17" fmla="*/ 348403 w 468347"/>
              <a:gd name="connsiteY3-18" fmla="*/ 2172515 h 2218235"/>
              <a:gd name="connsiteX4-19" fmla="*/ 0 w 468347"/>
              <a:gd name="connsiteY4-20" fmla="*/ 2218235 h 2218235"/>
              <a:gd name="connsiteX0-21" fmla="*/ 13406 w 481753"/>
              <a:gd name="connsiteY0-22" fmla="*/ 2218235 h 2218235"/>
              <a:gd name="connsiteX1-23" fmla="*/ 0 w 481753"/>
              <a:gd name="connsiteY1-24" fmla="*/ 129540 h 2218235"/>
              <a:gd name="connsiteX2-25" fmla="*/ 481753 w 481753"/>
              <a:gd name="connsiteY2-26" fmla="*/ 0 h 2218235"/>
              <a:gd name="connsiteX3-27" fmla="*/ 361809 w 481753"/>
              <a:gd name="connsiteY3-28" fmla="*/ 2172515 h 2218235"/>
              <a:gd name="connsiteX4-29" fmla="*/ 13406 w 481753"/>
              <a:gd name="connsiteY4-30" fmla="*/ 2218235 h 2218235"/>
              <a:gd name="connsiteX0-31" fmla="*/ 13406 w 361809"/>
              <a:gd name="connsiteY0-32" fmla="*/ 2096315 h 2096315"/>
              <a:gd name="connsiteX1-33" fmla="*/ 0 w 361809"/>
              <a:gd name="connsiteY1-34" fmla="*/ 7620 h 2096315"/>
              <a:gd name="connsiteX2-35" fmla="*/ 131233 w 361809"/>
              <a:gd name="connsiteY2-36" fmla="*/ 0 h 2096315"/>
              <a:gd name="connsiteX3-37" fmla="*/ 361809 w 361809"/>
              <a:gd name="connsiteY3-38" fmla="*/ 2050595 h 2096315"/>
              <a:gd name="connsiteX4-39" fmla="*/ 13406 w 361809"/>
              <a:gd name="connsiteY4-40" fmla="*/ 2096315 h 2096315"/>
              <a:gd name="connsiteX0-41" fmla="*/ 13406 w 361809"/>
              <a:gd name="connsiteY0-42" fmla="*/ 2161085 h 2161085"/>
              <a:gd name="connsiteX1-43" fmla="*/ 0 w 361809"/>
              <a:gd name="connsiteY1-44" fmla="*/ 72390 h 2161085"/>
              <a:gd name="connsiteX2-45" fmla="*/ 359833 w 361809"/>
              <a:gd name="connsiteY2-46" fmla="*/ 0 h 2161085"/>
              <a:gd name="connsiteX3-47" fmla="*/ 361809 w 361809"/>
              <a:gd name="connsiteY3-48" fmla="*/ 2115365 h 2161085"/>
              <a:gd name="connsiteX4-49" fmla="*/ 13406 w 361809"/>
              <a:gd name="connsiteY4-50" fmla="*/ 2161085 h 2161085"/>
              <a:gd name="connsiteX0-51" fmla="*/ 598 w 349001"/>
              <a:gd name="connsiteY0-52" fmla="*/ 2161085 h 2161085"/>
              <a:gd name="connsiteX1-53" fmla="*/ 13862 w 349001"/>
              <a:gd name="connsiteY1-54" fmla="*/ 60960 h 2161085"/>
              <a:gd name="connsiteX2-55" fmla="*/ 347025 w 349001"/>
              <a:gd name="connsiteY2-56" fmla="*/ 0 h 2161085"/>
              <a:gd name="connsiteX3-57" fmla="*/ 349001 w 349001"/>
              <a:gd name="connsiteY3-58" fmla="*/ 2115365 h 2161085"/>
              <a:gd name="connsiteX4-59" fmla="*/ 598 w 349001"/>
              <a:gd name="connsiteY4-60" fmla="*/ 2161085 h 2161085"/>
              <a:gd name="connsiteX0-61" fmla="*/ 706 w 345299"/>
              <a:gd name="connsiteY0-62" fmla="*/ 2168705 h 2168705"/>
              <a:gd name="connsiteX1-63" fmla="*/ 10160 w 345299"/>
              <a:gd name="connsiteY1-64" fmla="*/ 60960 h 2168705"/>
              <a:gd name="connsiteX2-65" fmla="*/ 343323 w 345299"/>
              <a:gd name="connsiteY2-66" fmla="*/ 0 h 2168705"/>
              <a:gd name="connsiteX3-67" fmla="*/ 345299 w 345299"/>
              <a:gd name="connsiteY3-68" fmla="*/ 2115365 h 2168705"/>
              <a:gd name="connsiteX4-69" fmla="*/ 706 w 345299"/>
              <a:gd name="connsiteY4-70" fmla="*/ 2168705 h 21687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299" h="2168705">
                <a:moveTo>
                  <a:pt x="706" y="2168705"/>
                </a:moveTo>
                <a:cubicBezTo>
                  <a:pt x="-3763" y="1472473"/>
                  <a:pt x="14629" y="757192"/>
                  <a:pt x="10160" y="60960"/>
                </a:cubicBezTo>
                <a:lnTo>
                  <a:pt x="343323" y="0"/>
                </a:lnTo>
                <a:cubicBezTo>
                  <a:pt x="343982" y="705122"/>
                  <a:pt x="344640" y="1410243"/>
                  <a:pt x="345299" y="2115365"/>
                </a:cubicBezTo>
                <a:lnTo>
                  <a:pt x="706" y="2168705"/>
                </a:lnTo>
                <a:close/>
              </a:path>
            </a:pathLst>
          </a:custGeom>
          <a:solidFill>
            <a:srgbClr val="FEAA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17" name="平行四边形 1"/>
          <p:cNvSpPr/>
          <p:nvPr/>
        </p:nvSpPr>
        <p:spPr>
          <a:xfrm>
            <a:off x="9446685" y="3045885"/>
            <a:ext cx="459316" cy="2891367"/>
          </a:xfrm>
          <a:custGeom>
            <a:avLst/>
            <a:gdLst>
              <a:gd name="connsiteX0" fmla="*/ 0 w 464537"/>
              <a:gd name="connsiteY0" fmla="*/ 2157275 h 2157275"/>
              <a:gd name="connsiteX1" fmla="*/ 116134 w 464537"/>
              <a:gd name="connsiteY1" fmla="*/ 0 h 2157275"/>
              <a:gd name="connsiteX2" fmla="*/ 464537 w 464537"/>
              <a:gd name="connsiteY2" fmla="*/ 0 h 2157275"/>
              <a:gd name="connsiteX3" fmla="*/ 348403 w 464537"/>
              <a:gd name="connsiteY3" fmla="*/ 2157275 h 2157275"/>
              <a:gd name="connsiteX4" fmla="*/ 0 w 464537"/>
              <a:gd name="connsiteY4" fmla="*/ 2157275 h 2157275"/>
              <a:gd name="connsiteX0-1" fmla="*/ 0 w 468347"/>
              <a:gd name="connsiteY0-2" fmla="*/ 2218235 h 2218235"/>
              <a:gd name="connsiteX1-3" fmla="*/ 116134 w 468347"/>
              <a:gd name="connsiteY1-4" fmla="*/ 60960 h 2218235"/>
              <a:gd name="connsiteX2-5" fmla="*/ 468347 w 468347"/>
              <a:gd name="connsiteY2-6" fmla="*/ 0 h 2218235"/>
              <a:gd name="connsiteX3-7" fmla="*/ 348403 w 468347"/>
              <a:gd name="connsiteY3-8" fmla="*/ 2218235 h 2218235"/>
              <a:gd name="connsiteX4-9" fmla="*/ 0 w 468347"/>
              <a:gd name="connsiteY4-10" fmla="*/ 2218235 h 2218235"/>
              <a:gd name="connsiteX0-11" fmla="*/ 0 w 468347"/>
              <a:gd name="connsiteY0-12" fmla="*/ 2218235 h 2218235"/>
              <a:gd name="connsiteX1-13" fmla="*/ 116134 w 468347"/>
              <a:gd name="connsiteY1-14" fmla="*/ 60960 h 2218235"/>
              <a:gd name="connsiteX2-15" fmla="*/ 468347 w 468347"/>
              <a:gd name="connsiteY2-16" fmla="*/ 0 h 2218235"/>
              <a:gd name="connsiteX3-17" fmla="*/ 348403 w 468347"/>
              <a:gd name="connsiteY3-18" fmla="*/ 2172515 h 2218235"/>
              <a:gd name="connsiteX4-19" fmla="*/ 0 w 468347"/>
              <a:gd name="connsiteY4-20" fmla="*/ 2218235 h 2218235"/>
              <a:gd name="connsiteX0-21" fmla="*/ 13406 w 481753"/>
              <a:gd name="connsiteY0-22" fmla="*/ 2218235 h 2218235"/>
              <a:gd name="connsiteX1-23" fmla="*/ 0 w 481753"/>
              <a:gd name="connsiteY1-24" fmla="*/ 129540 h 2218235"/>
              <a:gd name="connsiteX2-25" fmla="*/ 481753 w 481753"/>
              <a:gd name="connsiteY2-26" fmla="*/ 0 h 2218235"/>
              <a:gd name="connsiteX3-27" fmla="*/ 361809 w 481753"/>
              <a:gd name="connsiteY3-28" fmla="*/ 2172515 h 2218235"/>
              <a:gd name="connsiteX4-29" fmla="*/ 13406 w 481753"/>
              <a:gd name="connsiteY4-30" fmla="*/ 2218235 h 2218235"/>
              <a:gd name="connsiteX0-31" fmla="*/ 13406 w 361809"/>
              <a:gd name="connsiteY0-32" fmla="*/ 2096315 h 2096315"/>
              <a:gd name="connsiteX1-33" fmla="*/ 0 w 361809"/>
              <a:gd name="connsiteY1-34" fmla="*/ 7620 h 2096315"/>
              <a:gd name="connsiteX2-35" fmla="*/ 131233 w 361809"/>
              <a:gd name="connsiteY2-36" fmla="*/ 0 h 2096315"/>
              <a:gd name="connsiteX3-37" fmla="*/ 361809 w 361809"/>
              <a:gd name="connsiteY3-38" fmla="*/ 2050595 h 2096315"/>
              <a:gd name="connsiteX4-39" fmla="*/ 13406 w 361809"/>
              <a:gd name="connsiteY4-40" fmla="*/ 2096315 h 2096315"/>
              <a:gd name="connsiteX0-41" fmla="*/ 13406 w 361809"/>
              <a:gd name="connsiteY0-42" fmla="*/ 2161085 h 2161085"/>
              <a:gd name="connsiteX1-43" fmla="*/ 0 w 361809"/>
              <a:gd name="connsiteY1-44" fmla="*/ 72390 h 2161085"/>
              <a:gd name="connsiteX2-45" fmla="*/ 359833 w 361809"/>
              <a:gd name="connsiteY2-46" fmla="*/ 0 h 2161085"/>
              <a:gd name="connsiteX3-47" fmla="*/ 361809 w 361809"/>
              <a:gd name="connsiteY3-48" fmla="*/ 2115365 h 2161085"/>
              <a:gd name="connsiteX4-49" fmla="*/ 13406 w 361809"/>
              <a:gd name="connsiteY4-50" fmla="*/ 2161085 h 2161085"/>
              <a:gd name="connsiteX0-51" fmla="*/ 598 w 349001"/>
              <a:gd name="connsiteY0-52" fmla="*/ 2161085 h 2161085"/>
              <a:gd name="connsiteX1-53" fmla="*/ 13862 w 349001"/>
              <a:gd name="connsiteY1-54" fmla="*/ 60960 h 2161085"/>
              <a:gd name="connsiteX2-55" fmla="*/ 347025 w 349001"/>
              <a:gd name="connsiteY2-56" fmla="*/ 0 h 2161085"/>
              <a:gd name="connsiteX3-57" fmla="*/ 349001 w 349001"/>
              <a:gd name="connsiteY3-58" fmla="*/ 2115365 h 2161085"/>
              <a:gd name="connsiteX4-59" fmla="*/ 598 w 349001"/>
              <a:gd name="connsiteY4-60" fmla="*/ 2161085 h 2161085"/>
              <a:gd name="connsiteX0-61" fmla="*/ 706 w 345299"/>
              <a:gd name="connsiteY0-62" fmla="*/ 2168705 h 2168705"/>
              <a:gd name="connsiteX1-63" fmla="*/ 10160 w 345299"/>
              <a:gd name="connsiteY1-64" fmla="*/ 60960 h 2168705"/>
              <a:gd name="connsiteX2-65" fmla="*/ 343323 w 345299"/>
              <a:gd name="connsiteY2-66" fmla="*/ 0 h 2168705"/>
              <a:gd name="connsiteX3-67" fmla="*/ 345299 w 345299"/>
              <a:gd name="connsiteY3-68" fmla="*/ 2115365 h 2168705"/>
              <a:gd name="connsiteX4-69" fmla="*/ 706 w 345299"/>
              <a:gd name="connsiteY4-70" fmla="*/ 2168705 h 21687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299" h="2168705">
                <a:moveTo>
                  <a:pt x="706" y="2168705"/>
                </a:moveTo>
                <a:cubicBezTo>
                  <a:pt x="-3763" y="1472473"/>
                  <a:pt x="14629" y="757192"/>
                  <a:pt x="10160" y="60960"/>
                </a:cubicBezTo>
                <a:lnTo>
                  <a:pt x="343323" y="0"/>
                </a:lnTo>
                <a:cubicBezTo>
                  <a:pt x="343982" y="705122"/>
                  <a:pt x="344640" y="1410243"/>
                  <a:pt x="345299" y="2115365"/>
                </a:cubicBezTo>
                <a:lnTo>
                  <a:pt x="706" y="2168705"/>
                </a:lnTo>
                <a:close/>
              </a:path>
            </a:pathLst>
          </a:custGeom>
          <a:solidFill>
            <a:srgbClr val="FEAA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type="lt">
                                    <p:tmPct val="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21" name="流程图: 离页连接符 20"/>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22" name="直接连接符 21"/>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727258" y="2556762"/>
            <a:ext cx="7366119" cy="707886"/>
          </a:xfrm>
          <a:prstGeom prst="rect">
            <a:avLst/>
          </a:prstGeom>
        </p:spPr>
        <p:txBody>
          <a:bodyPr wrap="none">
            <a:spAutoFit/>
          </a:bodyPr>
          <a:lstStyle/>
          <a:p>
            <a:r>
              <a:rPr lang="zh-CN" altLang="en-US" sz="2000" dirty="0">
                <a:solidFill>
                  <a:schemeClr val="accent1"/>
                </a:solidFill>
                <a:latin typeface="+mj-ea"/>
                <a:ea typeface="+mj-ea"/>
              </a:rPr>
              <a:t>只要被诉侵权行为与其他行为相结合足以导致产生混淆结果时，</a:t>
            </a:r>
            <a:endParaRPr lang="en-US" altLang="zh-CN" sz="2000" dirty="0">
              <a:solidFill>
                <a:schemeClr val="accent1"/>
              </a:solidFill>
              <a:latin typeface="+mj-ea"/>
              <a:ea typeface="+mj-ea"/>
            </a:endParaRPr>
          </a:p>
          <a:p>
            <a:r>
              <a:rPr lang="zh-CN" altLang="en-US" sz="2000" dirty="0">
                <a:solidFill>
                  <a:schemeClr val="accent1"/>
                </a:solidFill>
                <a:latin typeface="+mj-ea"/>
                <a:ea typeface="+mj-ea"/>
              </a:rPr>
              <a:t>即可认定为构成混淆</a:t>
            </a:r>
            <a:endParaRPr lang="zh-CN" altLang="en-US" sz="2000" dirty="0">
              <a:solidFill>
                <a:schemeClr val="accent1"/>
              </a:solidFill>
              <a:latin typeface="+mj-ea"/>
              <a:ea typeface="+mj-ea"/>
            </a:endParaRPr>
          </a:p>
        </p:txBody>
      </p:sp>
      <p:sp>
        <p:nvSpPr>
          <p:cNvPr id="26" name="Rounded Rectangle 14"/>
          <p:cNvSpPr>
            <a:spLocks noChangeAspect="1"/>
          </p:cNvSpPr>
          <p:nvPr/>
        </p:nvSpPr>
        <p:spPr>
          <a:xfrm>
            <a:off x="1816380" y="2488255"/>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8" name="矩形 27"/>
          <p:cNvSpPr/>
          <p:nvPr/>
        </p:nvSpPr>
        <p:spPr>
          <a:xfrm>
            <a:off x="2727258" y="3963928"/>
            <a:ext cx="7109639" cy="400110"/>
          </a:xfrm>
          <a:prstGeom prst="rect">
            <a:avLst/>
          </a:prstGeom>
        </p:spPr>
        <p:txBody>
          <a:bodyPr wrap="none">
            <a:spAutoFit/>
          </a:bodyPr>
          <a:lstStyle/>
          <a:p>
            <a:r>
              <a:rPr lang="zh-CN" altLang="en-US" sz="2000" dirty="0">
                <a:solidFill>
                  <a:schemeClr val="accent1"/>
                </a:solidFill>
                <a:latin typeface="+mj-ea"/>
                <a:ea typeface="+mj-ea"/>
              </a:rPr>
              <a:t>对商业标识的保护范围也不宜超过未注册驰名商标的保护范围</a:t>
            </a:r>
            <a:endParaRPr lang="zh-CN" altLang="en-US" sz="2000" dirty="0">
              <a:solidFill>
                <a:schemeClr val="accent1"/>
              </a:solidFill>
              <a:latin typeface="+mj-ea"/>
              <a:ea typeface="+mj-ea"/>
            </a:endParaRPr>
          </a:p>
        </p:txBody>
      </p:sp>
      <p:sp>
        <p:nvSpPr>
          <p:cNvPr id="29" name="Rounded Rectangle 14"/>
          <p:cNvSpPr>
            <a:spLocks noChangeAspect="1"/>
          </p:cNvSpPr>
          <p:nvPr/>
        </p:nvSpPr>
        <p:spPr>
          <a:xfrm>
            <a:off x="1816380" y="3788735"/>
            <a:ext cx="760664" cy="760664"/>
          </a:xfrm>
          <a:prstGeom prst="roundRect">
            <a:avLst/>
          </a:prstGeom>
          <a:solidFill>
            <a:schemeClr val="accent2"/>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2</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31" name="矩形 30"/>
          <p:cNvSpPr/>
          <p:nvPr/>
        </p:nvSpPr>
        <p:spPr>
          <a:xfrm>
            <a:off x="2727259" y="5133708"/>
            <a:ext cx="7648361" cy="707886"/>
          </a:xfrm>
          <a:prstGeom prst="rect">
            <a:avLst/>
          </a:prstGeom>
        </p:spPr>
        <p:txBody>
          <a:bodyPr wrap="square">
            <a:spAutoFit/>
          </a:bodyPr>
          <a:lstStyle/>
          <a:p>
            <a:r>
              <a:rPr lang="zh-CN" altLang="en-US" sz="2000" dirty="0">
                <a:solidFill>
                  <a:schemeClr val="accent3"/>
                </a:solidFill>
                <a:latin typeface="+mj-ea"/>
                <a:ea typeface="+mj-ea"/>
              </a:rPr>
              <a:t>对本质上不具有商业性质，但对其进行使用时也可以起到标识作用，</a:t>
            </a:r>
            <a:endParaRPr lang="en-US" altLang="zh-CN" sz="2000" dirty="0">
              <a:solidFill>
                <a:schemeClr val="accent3"/>
              </a:solidFill>
              <a:latin typeface="+mj-ea"/>
              <a:ea typeface="+mj-ea"/>
            </a:endParaRPr>
          </a:p>
          <a:p>
            <a:r>
              <a:rPr lang="zh-CN" altLang="en-US" sz="2000" dirty="0">
                <a:solidFill>
                  <a:schemeClr val="accent3"/>
                </a:solidFill>
                <a:latin typeface="+mj-ea"/>
                <a:ea typeface="+mj-ea"/>
              </a:rPr>
              <a:t>也受混淆条款的调整</a:t>
            </a:r>
            <a:endParaRPr lang="zh-CN" altLang="en-US" sz="2000" dirty="0">
              <a:solidFill>
                <a:schemeClr val="accent3"/>
              </a:solidFill>
              <a:latin typeface="+mj-ea"/>
              <a:ea typeface="+mj-ea"/>
            </a:endParaRPr>
          </a:p>
        </p:txBody>
      </p:sp>
      <p:sp>
        <p:nvSpPr>
          <p:cNvPr id="32" name="Rounded Rectangle 14"/>
          <p:cNvSpPr>
            <a:spLocks noChangeAspect="1"/>
          </p:cNvSpPr>
          <p:nvPr/>
        </p:nvSpPr>
        <p:spPr>
          <a:xfrm>
            <a:off x="1816380" y="5077785"/>
            <a:ext cx="760664" cy="760664"/>
          </a:xfrm>
          <a:prstGeom prst="roundRect">
            <a:avLst/>
          </a:prstGeom>
          <a:solidFill>
            <a:schemeClr val="accent3"/>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3</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 name="矩形 1"/>
          <p:cNvSpPr/>
          <p:nvPr/>
        </p:nvSpPr>
        <p:spPr>
          <a:xfrm>
            <a:off x="1816380" y="1295064"/>
            <a:ext cx="946093" cy="461665"/>
          </a:xfrm>
          <a:prstGeom prst="rect">
            <a:avLst/>
          </a:prstGeom>
        </p:spPr>
        <p:txBody>
          <a:bodyPr wrap="none">
            <a:spAutoFit/>
          </a:bodyPr>
          <a:lstStyle/>
          <a:p>
            <a:pPr lvl="0"/>
            <a:r>
              <a:rPr lang="en-US" altLang="zh-CN" sz="2400" b="1" dirty="0"/>
              <a:t>· </a:t>
            </a:r>
            <a:r>
              <a:rPr lang="zh-CN" altLang="zh-CN" sz="2400" b="1" dirty="0"/>
              <a:t>混淆</a:t>
            </a:r>
            <a:endParaRPr lang="zh-CN" altLang="zh-CN" sz="2400" b="1" dirty="0"/>
          </a:p>
        </p:txBody>
      </p:sp>
      <p:sp>
        <p:nvSpPr>
          <p:cNvPr id="4" name="矩形 3"/>
          <p:cNvSpPr/>
          <p:nvPr/>
        </p:nvSpPr>
        <p:spPr>
          <a:xfrm>
            <a:off x="1351881" y="1885695"/>
            <a:ext cx="6526146" cy="408445"/>
          </a:xfrm>
          <a:prstGeom prst="rect">
            <a:avLst/>
          </a:prstGeom>
        </p:spPr>
        <p:txBody>
          <a:bodyPr wrap="none">
            <a:spAutoFit/>
          </a:bodyPr>
          <a:lstStyle/>
          <a:p>
            <a:r>
              <a:rPr lang="zh-CN" altLang="zh-CN" sz="2000" dirty="0">
                <a:solidFill>
                  <a:schemeClr val="accent1"/>
                </a:solidFill>
                <a:latin typeface="+mj-ea"/>
                <a:ea typeface="+mj-ea"/>
              </a:rPr>
              <a:t>（一）受混淆条款所调整的法益</a:t>
            </a:r>
            <a:r>
              <a:rPr lang="en-US" altLang="zh-CN" sz="2000" dirty="0">
                <a:solidFill>
                  <a:schemeClr val="accent1"/>
                </a:solidFill>
                <a:latin typeface="+mj-ea"/>
                <a:ea typeface="+mj-ea"/>
              </a:rPr>
              <a:t>——</a:t>
            </a:r>
            <a:r>
              <a:rPr lang="zh-CN" altLang="zh-CN" sz="2000" b="1" dirty="0">
                <a:solidFill>
                  <a:srgbClr val="FFC000"/>
                </a:solidFill>
                <a:latin typeface="+mj-ea"/>
                <a:ea typeface="+mj-ea"/>
              </a:rPr>
              <a:t>非注册商标的商业标识</a:t>
            </a:r>
            <a:endParaRPr lang="zh-CN" altLang="zh-CN" sz="2000" b="1" dirty="0">
              <a:solidFill>
                <a:srgbClr val="FFC000"/>
              </a:solidFill>
              <a:latin typeface="+mj-ea"/>
              <a:ea typeface="+mj-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946093" cy="461665"/>
          </a:xfrm>
          <a:prstGeom prst="rect">
            <a:avLst/>
          </a:prstGeom>
        </p:spPr>
        <p:txBody>
          <a:bodyPr wrap="none">
            <a:spAutoFit/>
          </a:bodyPr>
          <a:lstStyle/>
          <a:p>
            <a:pPr lvl="0"/>
            <a:r>
              <a:rPr lang="en-US" altLang="zh-CN" sz="2400" b="1" dirty="0"/>
              <a:t>· </a:t>
            </a:r>
            <a:r>
              <a:rPr lang="zh-CN" altLang="zh-CN" sz="2400" b="1" dirty="0"/>
              <a:t>混淆</a:t>
            </a:r>
            <a:endParaRPr lang="zh-CN" altLang="zh-CN" sz="2400" b="1" dirty="0"/>
          </a:p>
        </p:txBody>
      </p:sp>
      <p:sp>
        <p:nvSpPr>
          <p:cNvPr id="4" name="矩形 3"/>
          <p:cNvSpPr/>
          <p:nvPr/>
        </p:nvSpPr>
        <p:spPr>
          <a:xfrm>
            <a:off x="1351881" y="1885695"/>
            <a:ext cx="4801314" cy="400110"/>
          </a:xfrm>
          <a:prstGeom prst="rect">
            <a:avLst/>
          </a:prstGeom>
        </p:spPr>
        <p:txBody>
          <a:bodyPr wrap="none">
            <a:spAutoFit/>
          </a:bodyPr>
          <a:lstStyle/>
          <a:p>
            <a:r>
              <a:rPr lang="zh-CN" altLang="en-US" sz="2000" dirty="0">
                <a:solidFill>
                  <a:schemeClr val="accent1"/>
                </a:solidFill>
                <a:latin typeface="+mj-ea"/>
                <a:ea typeface="+mj-ea"/>
              </a:rPr>
              <a:t>（二）混淆条款所调整的行为的构成要件</a:t>
            </a:r>
            <a:endParaRPr lang="zh-CN" altLang="zh-CN" sz="2000" b="1" dirty="0">
              <a:solidFill>
                <a:srgbClr val="FFC000"/>
              </a:solidFill>
              <a:latin typeface="+mj-ea"/>
              <a:ea typeface="+mj-ea"/>
            </a:endParaRPr>
          </a:p>
        </p:txBody>
      </p:sp>
      <p:grpSp>
        <p:nvGrpSpPr>
          <p:cNvPr id="13" name="组合 12"/>
          <p:cNvGrpSpPr/>
          <p:nvPr/>
        </p:nvGrpSpPr>
        <p:grpSpPr>
          <a:xfrm>
            <a:off x="2053805" y="2775752"/>
            <a:ext cx="3439510" cy="1365346"/>
            <a:chOff x="1760601" y="2271022"/>
            <a:chExt cx="3933365" cy="1528761"/>
          </a:xfrm>
        </p:grpSpPr>
        <p:sp>
          <p:nvSpPr>
            <p:cNvPr id="14" name="矩形: 圆角 13"/>
            <p:cNvSpPr/>
            <p:nvPr/>
          </p:nvSpPr>
          <p:spPr>
            <a:xfrm>
              <a:off x="1760601" y="2271022"/>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1"/>
            <p:cNvSpPr txBox="1"/>
            <p:nvPr/>
          </p:nvSpPr>
          <p:spPr>
            <a:xfrm>
              <a:off x="2079342" y="2866167"/>
              <a:ext cx="3419401" cy="340665"/>
            </a:xfrm>
            <a:prstGeom prst="rect">
              <a:avLst/>
            </a:prstGeom>
          </p:spPr>
          <p:txBody>
            <a:bodyPr vert="horz" wrap="square" lIns="0" tIns="0" rIns="0" bIns="0" anchor="ctr">
              <a:spAutoFit/>
            </a:bodyPr>
            <a:lstStyle/>
            <a:p>
              <a:pPr algn="ctr">
                <a:lnSpc>
                  <a:spcPct val="120000"/>
                </a:lnSpc>
                <a:defRPr/>
              </a:pPr>
              <a:r>
                <a:rPr lang="zh-CN" altLang="en-US" dirty="0">
                  <a:solidFill>
                    <a:schemeClr val="accent1"/>
                  </a:solidFill>
                  <a:latin typeface="+mn-ea"/>
                </a:rPr>
                <a:t>如何理解并判断“有一定影响”</a:t>
              </a:r>
              <a:endParaRPr lang="zh-CN" altLang="en-US" dirty="0">
                <a:solidFill>
                  <a:schemeClr val="accent1"/>
                </a:solidFill>
                <a:latin typeface="+mn-ea"/>
              </a:endParaRPr>
            </a:p>
          </p:txBody>
        </p:sp>
      </p:grpSp>
      <p:grpSp>
        <p:nvGrpSpPr>
          <p:cNvPr id="17" name="组合 16"/>
          <p:cNvGrpSpPr/>
          <p:nvPr/>
        </p:nvGrpSpPr>
        <p:grpSpPr>
          <a:xfrm>
            <a:off x="2053805" y="4613465"/>
            <a:ext cx="3439510" cy="1365346"/>
            <a:chOff x="1760601" y="4108735"/>
            <a:chExt cx="3933365" cy="1528761"/>
          </a:xfrm>
        </p:grpSpPr>
        <p:sp>
          <p:nvSpPr>
            <p:cNvPr id="18" name="矩形: 圆角 17"/>
            <p:cNvSpPr/>
            <p:nvPr/>
          </p:nvSpPr>
          <p:spPr>
            <a:xfrm>
              <a:off x="1760601" y="4108735"/>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61"/>
            <p:cNvSpPr txBox="1"/>
            <p:nvPr/>
          </p:nvSpPr>
          <p:spPr>
            <a:xfrm>
              <a:off x="2079342" y="4551891"/>
              <a:ext cx="3166658" cy="712848"/>
            </a:xfrm>
            <a:prstGeom prst="rect">
              <a:avLst/>
            </a:prstGeom>
          </p:spPr>
          <p:txBody>
            <a:bodyPr vert="horz" wrap="square" lIns="0" tIns="0" rIns="0" bIns="0" anchor="ctr">
              <a:spAutoFit/>
            </a:bodyPr>
            <a:lstStyle/>
            <a:p>
              <a:pPr algn="ctr">
                <a:lnSpc>
                  <a:spcPct val="120000"/>
                </a:lnSpc>
                <a:defRPr/>
              </a:pPr>
              <a:r>
                <a:rPr lang="zh-CN" altLang="zh-CN" dirty="0">
                  <a:solidFill>
                    <a:schemeClr val="accent1"/>
                  </a:solidFill>
                </a:rPr>
                <a:t>如何理解商业标识</a:t>
              </a:r>
              <a:endParaRPr lang="en-US" altLang="zh-CN" dirty="0">
                <a:solidFill>
                  <a:schemeClr val="accent1"/>
                </a:solidFill>
              </a:endParaRPr>
            </a:p>
            <a:p>
              <a:pPr algn="ctr">
                <a:lnSpc>
                  <a:spcPct val="120000"/>
                </a:lnSpc>
                <a:defRPr/>
              </a:pPr>
              <a:r>
                <a:rPr lang="zh-CN" altLang="zh-CN" dirty="0">
                  <a:solidFill>
                    <a:schemeClr val="accent1"/>
                  </a:solidFill>
                </a:rPr>
                <a:t>“使用”的</a:t>
              </a:r>
              <a:r>
                <a:rPr lang="zh-CN" altLang="en-US" dirty="0">
                  <a:solidFill>
                    <a:schemeClr val="accent1"/>
                  </a:solidFill>
                </a:rPr>
                <a:t>含义</a:t>
              </a:r>
              <a:endParaRPr lang="zh-CN" altLang="en-US" sz="1100" dirty="0">
                <a:solidFill>
                  <a:schemeClr val="accent1"/>
                </a:solidFill>
                <a:latin typeface="+mn-ea"/>
              </a:endParaRPr>
            </a:p>
          </p:txBody>
        </p:sp>
      </p:grpSp>
      <p:grpSp>
        <p:nvGrpSpPr>
          <p:cNvPr id="23" name="组合 22"/>
          <p:cNvGrpSpPr/>
          <p:nvPr/>
        </p:nvGrpSpPr>
        <p:grpSpPr>
          <a:xfrm>
            <a:off x="6393340" y="2775752"/>
            <a:ext cx="3439510" cy="1365346"/>
            <a:chOff x="6497701" y="2271022"/>
            <a:chExt cx="3933365" cy="1528761"/>
          </a:xfrm>
        </p:grpSpPr>
        <p:sp>
          <p:nvSpPr>
            <p:cNvPr id="24" name="矩形: 圆角 23"/>
            <p:cNvSpPr/>
            <p:nvPr/>
          </p:nvSpPr>
          <p:spPr>
            <a:xfrm>
              <a:off x="6497701" y="2271022"/>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TextBox 61"/>
            <p:cNvSpPr txBox="1"/>
            <p:nvPr/>
          </p:nvSpPr>
          <p:spPr>
            <a:xfrm>
              <a:off x="6944554" y="2859266"/>
              <a:ext cx="3166658" cy="340665"/>
            </a:xfrm>
            <a:prstGeom prst="rect">
              <a:avLst/>
            </a:prstGeom>
          </p:spPr>
          <p:txBody>
            <a:bodyPr vert="horz" wrap="square" lIns="0" tIns="0" rIns="0" bIns="0" anchor="ctr">
              <a:spAutoFit/>
            </a:bodyPr>
            <a:lstStyle/>
            <a:p>
              <a:pPr algn="ctr">
                <a:lnSpc>
                  <a:spcPct val="120000"/>
                </a:lnSpc>
                <a:defRPr/>
              </a:pPr>
              <a:r>
                <a:rPr lang="zh-CN" altLang="en-US" dirty="0">
                  <a:solidFill>
                    <a:schemeClr val="accent1"/>
                  </a:solidFill>
                  <a:latin typeface="+mn-ea"/>
                </a:rPr>
                <a:t>如何界定被混淆对象</a:t>
              </a:r>
              <a:endParaRPr lang="zh-CN" altLang="en-US" dirty="0">
                <a:solidFill>
                  <a:schemeClr val="accent1"/>
                </a:solidFill>
                <a:latin typeface="+mn-ea"/>
              </a:endParaRPr>
            </a:p>
          </p:txBody>
        </p:sp>
      </p:grpSp>
      <p:grpSp>
        <p:nvGrpSpPr>
          <p:cNvPr id="33" name="组合 32"/>
          <p:cNvGrpSpPr/>
          <p:nvPr/>
        </p:nvGrpSpPr>
        <p:grpSpPr>
          <a:xfrm>
            <a:off x="6393340" y="4613465"/>
            <a:ext cx="3439510" cy="1365346"/>
            <a:chOff x="6497701" y="4108735"/>
            <a:chExt cx="3933365" cy="1528761"/>
          </a:xfrm>
        </p:grpSpPr>
        <p:sp>
          <p:nvSpPr>
            <p:cNvPr id="34" name="矩形: 圆角 33"/>
            <p:cNvSpPr/>
            <p:nvPr/>
          </p:nvSpPr>
          <p:spPr>
            <a:xfrm>
              <a:off x="6497701" y="4108735"/>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36" name="TextBox 61"/>
            <p:cNvSpPr txBox="1"/>
            <p:nvPr/>
          </p:nvSpPr>
          <p:spPr>
            <a:xfrm>
              <a:off x="6944554" y="4700162"/>
              <a:ext cx="3166658" cy="345906"/>
            </a:xfrm>
            <a:prstGeom prst="rect">
              <a:avLst/>
            </a:prstGeom>
          </p:spPr>
          <p:txBody>
            <a:bodyPr vert="horz" wrap="square" lIns="0" tIns="0" rIns="0" bIns="0" anchor="ctr">
              <a:spAutoFit/>
            </a:bodyPr>
            <a:lstStyle/>
            <a:p>
              <a:pPr algn="ctr">
                <a:lnSpc>
                  <a:spcPct val="120000"/>
                </a:lnSpc>
                <a:defRPr/>
              </a:pPr>
              <a:r>
                <a:rPr lang="zh-CN" altLang="zh-CN" dirty="0">
                  <a:solidFill>
                    <a:schemeClr val="accent1"/>
                  </a:solidFill>
                </a:rPr>
                <a:t>如何理解并适用</a:t>
              </a:r>
              <a:r>
                <a:rPr lang="en-US" altLang="zh-CN" dirty="0">
                  <a:solidFill>
                    <a:schemeClr val="accent1"/>
                  </a:solidFill>
                </a:rPr>
                <a:t>“</a:t>
              </a:r>
              <a:r>
                <a:rPr lang="zh-CN" altLang="zh-CN" dirty="0">
                  <a:solidFill>
                    <a:schemeClr val="accent1"/>
                  </a:solidFill>
                </a:rPr>
                <a:t>引人误认</a:t>
              </a:r>
              <a:r>
                <a:rPr lang="en-US" altLang="zh-CN" dirty="0">
                  <a:solidFill>
                    <a:schemeClr val="accent1"/>
                  </a:solidFill>
                </a:rPr>
                <a:t>”</a:t>
              </a:r>
              <a:endParaRPr lang="zh-CN" altLang="en-US" sz="1100" dirty="0">
                <a:solidFill>
                  <a:schemeClr val="accent1"/>
                </a:solidFill>
                <a:latin typeface="+mn-ea"/>
              </a:endParaRPr>
            </a:p>
          </p:txBody>
        </p:sp>
      </p:grpSp>
      <p:sp>
        <p:nvSpPr>
          <p:cNvPr id="38" name="Oval 27"/>
          <p:cNvSpPr/>
          <p:nvPr/>
        </p:nvSpPr>
        <p:spPr bwMode="auto">
          <a:xfrm>
            <a:off x="1701328" y="5373235"/>
            <a:ext cx="856057" cy="878241"/>
          </a:xfrm>
          <a:prstGeom prst="ellipse">
            <a:avLst/>
          </a:prstGeom>
          <a:solidFill>
            <a:schemeClr val="accent4"/>
          </a:solidFill>
          <a:ln>
            <a:noFill/>
          </a:ln>
          <a:effectLst/>
        </p:spPr>
        <p:txBody>
          <a:bodyPr anchor="ctr"/>
          <a:lstStyle/>
          <a:p>
            <a:pPr algn="ctr"/>
            <a:r>
              <a:rPr lang="en-US" altLang="zh-CN" sz="3200" dirty="0">
                <a:solidFill>
                  <a:schemeClr val="bg1"/>
                </a:solidFill>
                <a:latin typeface="+mj-ea"/>
                <a:ea typeface="+mj-ea"/>
              </a:rPr>
              <a:t>3</a:t>
            </a:r>
            <a:endParaRPr sz="3200" dirty="0">
              <a:solidFill>
                <a:schemeClr val="bg1"/>
              </a:solidFill>
              <a:latin typeface="+mj-ea"/>
              <a:ea typeface="+mj-ea"/>
            </a:endParaRPr>
          </a:p>
        </p:txBody>
      </p:sp>
      <p:sp>
        <p:nvSpPr>
          <p:cNvPr id="41" name="Oval 27"/>
          <p:cNvSpPr/>
          <p:nvPr/>
        </p:nvSpPr>
        <p:spPr bwMode="auto">
          <a:xfrm>
            <a:off x="1625776" y="2395792"/>
            <a:ext cx="856057" cy="878241"/>
          </a:xfrm>
          <a:prstGeom prst="ellipse">
            <a:avLst/>
          </a:prstGeom>
          <a:solidFill>
            <a:schemeClr val="accent1"/>
          </a:solidFill>
          <a:ln>
            <a:noFill/>
          </a:ln>
          <a:effectLst/>
        </p:spPr>
        <p:txBody>
          <a:bodyPr anchor="ctr"/>
          <a:lstStyle/>
          <a:p>
            <a:pPr algn="ctr"/>
            <a:r>
              <a:rPr lang="en-US" altLang="zh-CN" sz="3200" dirty="0">
                <a:solidFill>
                  <a:schemeClr val="bg1"/>
                </a:solidFill>
                <a:latin typeface="+mj-ea"/>
                <a:ea typeface="+mj-ea"/>
              </a:rPr>
              <a:t>1</a:t>
            </a:r>
            <a:endParaRPr sz="3200" dirty="0">
              <a:solidFill>
                <a:schemeClr val="bg1"/>
              </a:solidFill>
              <a:latin typeface="+mj-ea"/>
              <a:ea typeface="+mj-ea"/>
            </a:endParaRPr>
          </a:p>
        </p:txBody>
      </p:sp>
      <p:sp>
        <p:nvSpPr>
          <p:cNvPr id="44" name="Oval 27"/>
          <p:cNvSpPr/>
          <p:nvPr/>
        </p:nvSpPr>
        <p:spPr bwMode="auto">
          <a:xfrm>
            <a:off x="9361388" y="5539689"/>
            <a:ext cx="856057" cy="878241"/>
          </a:xfrm>
          <a:prstGeom prst="ellipse">
            <a:avLst/>
          </a:prstGeom>
          <a:solidFill>
            <a:schemeClr val="accent3"/>
          </a:solidFill>
          <a:ln>
            <a:noFill/>
          </a:ln>
          <a:effectLst/>
        </p:spPr>
        <p:txBody>
          <a:bodyPr anchor="ctr"/>
          <a:lstStyle/>
          <a:p>
            <a:pPr algn="ctr"/>
            <a:r>
              <a:rPr lang="en-US" altLang="zh-CN" sz="3200" dirty="0">
                <a:solidFill>
                  <a:schemeClr val="bg1"/>
                </a:solidFill>
                <a:latin typeface="+mj-ea"/>
                <a:ea typeface="+mj-ea"/>
              </a:rPr>
              <a:t>4</a:t>
            </a:r>
            <a:endParaRPr sz="3200" dirty="0">
              <a:solidFill>
                <a:schemeClr val="bg1"/>
              </a:solidFill>
              <a:latin typeface="+mj-ea"/>
              <a:ea typeface="+mj-ea"/>
            </a:endParaRPr>
          </a:p>
        </p:txBody>
      </p:sp>
      <p:sp>
        <p:nvSpPr>
          <p:cNvPr id="47" name="Oval 27"/>
          <p:cNvSpPr/>
          <p:nvPr/>
        </p:nvSpPr>
        <p:spPr bwMode="auto">
          <a:xfrm>
            <a:off x="9364910" y="2381629"/>
            <a:ext cx="856057" cy="878241"/>
          </a:xfrm>
          <a:prstGeom prst="ellipse">
            <a:avLst/>
          </a:prstGeom>
          <a:solidFill>
            <a:schemeClr val="accent2"/>
          </a:solidFill>
          <a:ln>
            <a:noFill/>
          </a:ln>
          <a:effectLst/>
        </p:spPr>
        <p:txBody>
          <a:bodyPr anchor="ctr"/>
          <a:lstStyle/>
          <a:p>
            <a:pPr algn="ctr"/>
            <a:r>
              <a:rPr lang="en-US" altLang="zh-CN" sz="3200" dirty="0">
                <a:solidFill>
                  <a:schemeClr val="bg1"/>
                </a:solidFill>
                <a:latin typeface="+mj-ea"/>
                <a:ea typeface="+mj-ea"/>
              </a:rPr>
              <a:t>2</a:t>
            </a:r>
            <a:endParaRPr sz="3200" dirty="0">
              <a:solidFill>
                <a:schemeClr val="bg1"/>
              </a:solidFill>
              <a:latin typeface="+mj-ea"/>
              <a:ea typeface="+mj-ea"/>
            </a:endParaRPr>
          </a:p>
        </p:txBody>
      </p:sp>
      <p:sp>
        <p:nvSpPr>
          <p:cNvPr id="25" name="矩形 24"/>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26" name="流程图: 离页连接符 25"/>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27" name="直接连接符 26"/>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right)">
                                      <p:cBhvr>
                                        <p:cTn id="19" dur="500"/>
                                        <p:tgtEl>
                                          <p:spTgt spid="4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animBg="1"/>
      <p:bldP spid="41" grpId="0" animBg="1"/>
      <p:bldP spid="44"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4730782" cy="461665"/>
          </a:xfrm>
          <a:prstGeom prst="rect">
            <a:avLst/>
          </a:prstGeom>
        </p:spPr>
        <p:txBody>
          <a:bodyPr wrap="none">
            <a:spAutoFit/>
          </a:bodyPr>
          <a:lstStyle/>
          <a:p>
            <a:pPr lvl="0"/>
            <a:r>
              <a:rPr lang="en-US" altLang="zh-CN" sz="2400" b="1" dirty="0"/>
              <a:t>1.</a:t>
            </a:r>
            <a:r>
              <a:rPr lang="zh-CN" altLang="en-US" sz="2400" b="1" dirty="0"/>
              <a:t>如何理解并判断“有一定影响”</a:t>
            </a:r>
            <a:endParaRPr lang="zh-CN" altLang="zh-CN" sz="2400" b="1" dirty="0"/>
          </a:p>
        </p:txBody>
      </p:sp>
      <p:sp>
        <p:nvSpPr>
          <p:cNvPr id="3" name="矩形 2"/>
          <p:cNvSpPr/>
          <p:nvPr/>
        </p:nvSpPr>
        <p:spPr>
          <a:xfrm>
            <a:off x="2062693" y="2580051"/>
            <a:ext cx="8147804" cy="2862322"/>
          </a:xfrm>
          <a:prstGeom prst="rect">
            <a:avLst/>
          </a:prstGeom>
        </p:spPr>
        <p:txBody>
          <a:bodyPr wrap="square">
            <a:spAutoFit/>
          </a:bodyPr>
          <a:lstStyle/>
          <a:p>
            <a:r>
              <a:rPr lang="zh-CN" altLang="en-US" sz="2000" kern="100" dirty="0">
                <a:solidFill>
                  <a:schemeClr val="accent1"/>
                </a:solidFill>
                <a:latin typeface="+mn-ea"/>
                <a:cs typeface="Times New Roman" panose="02020603050405020304" pitchFamily="18" charset="0"/>
              </a:rPr>
              <a:t>现行</a:t>
            </a:r>
            <a:r>
              <a:rPr lang="zh-CN" altLang="zh-CN" sz="2000" kern="100" dirty="0">
                <a:solidFill>
                  <a:schemeClr val="accent1"/>
                </a:solidFill>
                <a:latin typeface="+mn-ea"/>
                <a:cs typeface="Times New Roman" panose="02020603050405020304" pitchFamily="18" charset="0"/>
              </a:rPr>
              <a:t>反不正当竞争法司法解释第一条关于</a:t>
            </a:r>
            <a:r>
              <a:rPr lang="en-US" altLang="zh-CN" sz="2000" kern="100" dirty="0">
                <a:solidFill>
                  <a:srgbClr val="FFC000"/>
                </a:solidFill>
                <a:latin typeface="+mn-ea"/>
                <a:cs typeface="Times New Roman" panose="02020603050405020304" pitchFamily="18" charset="0"/>
              </a:rPr>
              <a:t>“</a:t>
            </a:r>
            <a:r>
              <a:rPr lang="zh-CN" altLang="zh-CN" sz="2000" kern="100" dirty="0">
                <a:solidFill>
                  <a:srgbClr val="FFC000"/>
                </a:solidFill>
                <a:latin typeface="+mn-ea"/>
                <a:cs typeface="Times New Roman" panose="02020603050405020304" pitchFamily="18" charset="0"/>
              </a:rPr>
              <a:t>商品的市场知名度</a:t>
            </a:r>
            <a:r>
              <a:rPr lang="en-US" altLang="zh-CN" sz="2000" kern="100" dirty="0">
                <a:solidFill>
                  <a:srgbClr val="FFC000"/>
                </a:solidFill>
                <a:latin typeface="+mn-ea"/>
                <a:cs typeface="Times New Roman" panose="02020603050405020304" pitchFamily="18" charset="0"/>
              </a:rPr>
              <a:t>”</a:t>
            </a:r>
            <a:r>
              <a:rPr lang="zh-CN" altLang="en-US" sz="2000" kern="100" dirty="0">
                <a:solidFill>
                  <a:srgbClr val="FFC000"/>
                </a:solidFill>
                <a:latin typeface="+mn-ea"/>
                <a:cs typeface="Times New Roman" panose="02020603050405020304" pitchFamily="18" charset="0"/>
              </a:rPr>
              <a:t> </a:t>
            </a:r>
            <a:r>
              <a:rPr lang="zh-CN" altLang="zh-CN" sz="2000" kern="100" dirty="0">
                <a:solidFill>
                  <a:schemeClr val="accent1"/>
                </a:solidFill>
                <a:latin typeface="+mn-ea"/>
                <a:cs typeface="Times New Roman" panose="02020603050405020304" pitchFamily="18" charset="0"/>
              </a:rPr>
              <a:t>的因素</a:t>
            </a:r>
            <a:r>
              <a:rPr lang="zh-CN" altLang="en-US" sz="2000" kern="100" dirty="0">
                <a:solidFill>
                  <a:schemeClr val="accent1"/>
                </a:solidFill>
                <a:latin typeface="+mn-ea"/>
                <a:cs typeface="Times New Roman" panose="02020603050405020304" pitchFamily="18" charset="0"/>
              </a:rPr>
              <a:t>：</a:t>
            </a:r>
            <a:endParaRPr lang="en-US" altLang="zh-CN" sz="2000" kern="100" dirty="0">
              <a:solidFill>
                <a:schemeClr val="accent1"/>
              </a:solidFill>
              <a:latin typeface="+mn-ea"/>
              <a:cs typeface="Times New Roman" panose="02020603050405020304" pitchFamily="18" charset="0"/>
            </a:endParaRPr>
          </a:p>
          <a:p>
            <a:r>
              <a:rPr lang="en-US" altLang="zh-CN" sz="2000" dirty="0">
                <a:solidFill>
                  <a:schemeClr val="accent1"/>
                </a:solidFill>
                <a:latin typeface="+mn-ea"/>
              </a:rPr>
              <a:t>· </a:t>
            </a:r>
            <a:r>
              <a:rPr lang="zh-CN" altLang="en-US" sz="2000" dirty="0">
                <a:solidFill>
                  <a:schemeClr val="accent1"/>
                </a:solidFill>
                <a:latin typeface="+mn-ea"/>
              </a:rPr>
              <a:t>标识是否具有区分商品或服务来源的功能</a:t>
            </a:r>
            <a:endParaRPr lang="en-US" altLang="zh-CN" sz="2000" dirty="0">
              <a:solidFill>
                <a:schemeClr val="accent1"/>
              </a:solidFill>
              <a:latin typeface="+mn-ea"/>
            </a:endParaRPr>
          </a:p>
          <a:p>
            <a:r>
              <a:rPr lang="en-US" altLang="zh-CN" sz="2000" dirty="0">
                <a:solidFill>
                  <a:schemeClr val="accent1"/>
                </a:solidFill>
                <a:latin typeface="+mn-ea"/>
              </a:rPr>
              <a:t>· </a:t>
            </a:r>
            <a:r>
              <a:rPr lang="zh-CN" altLang="en-US" sz="2000" dirty="0">
                <a:solidFill>
                  <a:schemeClr val="accent1"/>
                </a:solidFill>
                <a:latin typeface="+mn-ea"/>
              </a:rPr>
              <a:t>使用的时间</a:t>
            </a:r>
            <a:endParaRPr lang="en-US" altLang="zh-CN" sz="2000" dirty="0">
              <a:solidFill>
                <a:schemeClr val="accent1"/>
              </a:solidFill>
              <a:latin typeface="+mn-ea"/>
            </a:endParaRPr>
          </a:p>
          <a:p>
            <a:r>
              <a:rPr lang="en-US" altLang="zh-CN" sz="2000" dirty="0">
                <a:solidFill>
                  <a:schemeClr val="accent1"/>
                </a:solidFill>
                <a:latin typeface="+mn-ea"/>
              </a:rPr>
              <a:t>· </a:t>
            </a:r>
            <a:r>
              <a:rPr lang="zh-CN" altLang="en-US" sz="2000" dirty="0">
                <a:solidFill>
                  <a:schemeClr val="accent1"/>
                </a:solidFill>
                <a:latin typeface="+mn-ea"/>
              </a:rPr>
              <a:t>使用的地域范围</a:t>
            </a:r>
            <a:endParaRPr lang="en-US" altLang="zh-CN" sz="2000" dirty="0">
              <a:solidFill>
                <a:schemeClr val="accent1"/>
              </a:solidFill>
              <a:latin typeface="+mn-ea"/>
            </a:endParaRPr>
          </a:p>
          <a:p>
            <a:r>
              <a:rPr lang="en-US" altLang="zh-CN" sz="2000" dirty="0">
                <a:solidFill>
                  <a:schemeClr val="accent1"/>
                </a:solidFill>
                <a:latin typeface="+mn-ea"/>
              </a:rPr>
              <a:t>· </a:t>
            </a:r>
            <a:r>
              <a:rPr lang="zh-CN" altLang="en-US" sz="2000" dirty="0">
                <a:solidFill>
                  <a:schemeClr val="accent1"/>
                </a:solidFill>
                <a:latin typeface="+mn-ea"/>
              </a:rPr>
              <a:t>第二含义</a:t>
            </a:r>
            <a:endParaRPr lang="en-US" altLang="zh-CN" sz="2000" dirty="0">
              <a:solidFill>
                <a:schemeClr val="accent1"/>
              </a:solidFill>
              <a:latin typeface="+mn-ea"/>
            </a:endParaRPr>
          </a:p>
          <a:p>
            <a:r>
              <a:rPr lang="en-US" altLang="zh-CN" sz="2000" dirty="0">
                <a:solidFill>
                  <a:schemeClr val="accent1"/>
                </a:solidFill>
                <a:latin typeface="+mn-ea"/>
              </a:rPr>
              <a:t>· </a:t>
            </a:r>
            <a:r>
              <a:rPr lang="zh-CN" altLang="en-US" sz="2000" dirty="0">
                <a:solidFill>
                  <a:schemeClr val="accent1"/>
                </a:solidFill>
                <a:latin typeface="+mn-ea"/>
              </a:rPr>
              <a:t>标识的显著性</a:t>
            </a:r>
            <a:endParaRPr lang="en-US" altLang="zh-CN" sz="2000" dirty="0">
              <a:solidFill>
                <a:schemeClr val="accent1"/>
              </a:solidFill>
              <a:latin typeface="+mn-ea"/>
            </a:endParaRPr>
          </a:p>
          <a:p>
            <a:r>
              <a:rPr lang="en-US" altLang="zh-CN" sz="2000" dirty="0">
                <a:solidFill>
                  <a:schemeClr val="accent1"/>
                </a:solidFill>
                <a:latin typeface="+mn-ea"/>
              </a:rPr>
              <a:t>· </a:t>
            </a:r>
            <a:r>
              <a:rPr lang="zh-CN" altLang="en-US" sz="2000" dirty="0">
                <a:solidFill>
                  <a:schemeClr val="accent1"/>
                </a:solidFill>
                <a:latin typeface="+mn-ea"/>
              </a:rPr>
              <a:t>获奖荣誉情况</a:t>
            </a:r>
            <a:endParaRPr lang="en-US" altLang="zh-CN" sz="2000" dirty="0">
              <a:solidFill>
                <a:schemeClr val="accent1"/>
              </a:solidFill>
              <a:latin typeface="+mn-ea"/>
            </a:endParaRPr>
          </a:p>
          <a:p>
            <a:r>
              <a:rPr lang="en-US" altLang="zh-CN" sz="2000" dirty="0">
                <a:solidFill>
                  <a:schemeClr val="accent1"/>
                </a:solidFill>
                <a:latin typeface="+mn-ea"/>
              </a:rPr>
              <a:t>· </a:t>
            </a:r>
            <a:r>
              <a:rPr lang="zh-CN" altLang="en-US" sz="2000" dirty="0">
                <a:solidFill>
                  <a:schemeClr val="accent1"/>
                </a:solidFill>
                <a:latin typeface="+mn-ea"/>
              </a:rPr>
              <a:t>商业推广宣传情况</a:t>
            </a:r>
            <a:endParaRPr lang="en-US" altLang="zh-CN" sz="2000" dirty="0">
              <a:solidFill>
                <a:schemeClr val="accent1"/>
              </a:solidFill>
              <a:latin typeface="+mn-ea"/>
            </a:endParaRPr>
          </a:p>
          <a:p>
            <a:r>
              <a:rPr lang="en-US" altLang="zh-CN" sz="2000" dirty="0">
                <a:solidFill>
                  <a:schemeClr val="accent1"/>
                </a:solidFill>
                <a:latin typeface="+mn-ea"/>
              </a:rPr>
              <a:t>· </a:t>
            </a:r>
            <a:r>
              <a:rPr lang="zh-CN" altLang="en-US" sz="2000" dirty="0">
                <a:solidFill>
                  <a:schemeClr val="accent1"/>
                </a:solidFill>
                <a:latin typeface="+mn-ea"/>
              </a:rPr>
              <a:t>受保护的情况</a:t>
            </a:r>
            <a:endParaRPr lang="zh-CN" altLang="en-US" sz="2000" dirty="0">
              <a:solidFill>
                <a:schemeClr val="accent1"/>
              </a:solidFill>
              <a:latin typeface="+mn-ea"/>
            </a:endParaRPr>
          </a:p>
        </p:txBody>
      </p:sp>
      <p:sp>
        <p:nvSpPr>
          <p:cNvPr id="7" name="矩形 6"/>
          <p:cNvSpPr/>
          <p:nvPr/>
        </p:nvSpPr>
        <p:spPr>
          <a:xfrm>
            <a:off x="2155457" y="5731042"/>
            <a:ext cx="5705939" cy="769441"/>
          </a:xfrm>
          <a:prstGeom prst="rect">
            <a:avLst/>
          </a:prstGeom>
        </p:spPr>
        <p:txBody>
          <a:bodyPr wrap="square">
            <a:spAutoFit/>
          </a:bodyPr>
          <a:lstStyle/>
          <a:p>
            <a:r>
              <a:rPr lang="zh-CN" altLang="en-US" sz="2400" b="1" kern="100" dirty="0">
                <a:solidFill>
                  <a:srgbClr val="FFC000"/>
                </a:solidFill>
                <a:latin typeface="+mn-ea"/>
                <a:cs typeface="Times New Roman" panose="02020603050405020304" pitchFamily="18" charset="0"/>
              </a:rPr>
              <a:t>例：</a:t>
            </a:r>
            <a:endParaRPr lang="en-US" altLang="zh-CN" b="1" dirty="0">
              <a:latin typeface="+mn-ea"/>
            </a:endParaRPr>
          </a:p>
          <a:p>
            <a:r>
              <a:rPr lang="en-US" altLang="zh-CN" sz="2000" b="1" dirty="0">
                <a:latin typeface="+mn-ea"/>
              </a:rPr>
              <a:t>· “</a:t>
            </a:r>
            <a:r>
              <a:rPr lang="zh-CN" altLang="zh-CN" sz="2000" b="1" dirty="0">
                <a:latin typeface="+mn-ea"/>
              </a:rPr>
              <a:t>使命召唤</a:t>
            </a:r>
            <a:r>
              <a:rPr lang="en-US" altLang="zh-CN" sz="2000" b="1" dirty="0">
                <a:latin typeface="+mn-ea"/>
              </a:rPr>
              <a:t>”</a:t>
            </a:r>
            <a:r>
              <a:rPr lang="zh-CN" altLang="zh-CN" sz="2000" b="1" dirty="0">
                <a:latin typeface="+mn-ea"/>
              </a:rPr>
              <a:t>商标侵权及不正当竞争纠纷</a:t>
            </a:r>
            <a:endParaRPr lang="en-US" altLang="zh-CN" b="1" dirty="0">
              <a:latin typeface="+mn-ea"/>
            </a:endParaRPr>
          </a:p>
        </p:txBody>
      </p:sp>
      <p:sp>
        <p:nvSpPr>
          <p:cNvPr id="24" name="矩形 23"/>
          <p:cNvSpPr/>
          <p:nvPr/>
        </p:nvSpPr>
        <p:spPr>
          <a:xfrm>
            <a:off x="1888738" y="1917552"/>
            <a:ext cx="8414523"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800" b="1" dirty="0">
                <a:solidFill>
                  <a:schemeClr val="accent1"/>
                </a:solidFill>
                <a:latin typeface="+mj-ea"/>
                <a:ea typeface="+mj-ea"/>
              </a:rPr>
              <a:t>“有一定影响”</a:t>
            </a:r>
            <a:r>
              <a:rPr lang="zh-CN" altLang="en-US" sz="2800" b="1" dirty="0">
                <a:solidFill>
                  <a:srgbClr val="FFC000"/>
                </a:solidFill>
                <a:latin typeface="+mj-ea"/>
                <a:ea typeface="+mj-ea"/>
              </a:rPr>
              <a:t>≈</a:t>
            </a:r>
            <a:r>
              <a:rPr lang="zh-CN" altLang="en-US" sz="2800" b="1" dirty="0">
                <a:solidFill>
                  <a:schemeClr val="accent1"/>
                </a:solidFill>
                <a:latin typeface="+mj-ea"/>
                <a:ea typeface="+mj-ea"/>
              </a:rPr>
              <a:t>“知名商品”</a:t>
            </a:r>
            <a:endParaRPr lang="zh-CN" altLang="en-US" sz="2800" dirty="0">
              <a:solidFill>
                <a:schemeClr val="accent1"/>
              </a:solidFill>
              <a:latin typeface="+mj-ea"/>
              <a:ea typeface="+mj-ea"/>
            </a:endParaRPr>
          </a:p>
        </p:txBody>
      </p:sp>
      <p:sp>
        <p:nvSpPr>
          <p:cNvPr id="30" name="矩形 29"/>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1" name="流程图: 离页连接符 30"/>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3" name="直接连接符 32"/>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3191899" cy="461665"/>
          </a:xfrm>
          <a:prstGeom prst="rect">
            <a:avLst/>
          </a:prstGeom>
        </p:spPr>
        <p:txBody>
          <a:bodyPr wrap="none">
            <a:spAutoFit/>
          </a:bodyPr>
          <a:lstStyle/>
          <a:p>
            <a:pPr lvl="0"/>
            <a:r>
              <a:rPr lang="en-US" altLang="zh-CN" sz="2400" b="1" dirty="0"/>
              <a:t>2.</a:t>
            </a:r>
            <a:r>
              <a:rPr lang="zh-CN" altLang="en-US" sz="2400" b="1" dirty="0"/>
              <a:t>如何界定被混淆对象</a:t>
            </a:r>
            <a:endParaRPr lang="zh-CN" altLang="zh-CN" sz="2400" b="1" dirty="0"/>
          </a:p>
        </p:txBody>
      </p:sp>
      <p:sp>
        <p:nvSpPr>
          <p:cNvPr id="24" name="文本框 10"/>
          <p:cNvSpPr txBox="1"/>
          <p:nvPr/>
        </p:nvSpPr>
        <p:spPr>
          <a:xfrm>
            <a:off x="1418923" y="3679196"/>
            <a:ext cx="2253476" cy="369332"/>
          </a:xfrm>
          <a:prstGeom prst="rect">
            <a:avLst/>
          </a:prstGeom>
          <a:noFill/>
        </p:spPr>
        <p:txBody>
          <a:bodyPr wrap="square" rtlCol="0">
            <a:spAutoFit/>
          </a:bodyPr>
          <a:lstStyle>
            <a:defPPr>
              <a:defRPr lang="zh-CN"/>
            </a:defPPr>
            <a:lvl1pPr algn="ctr">
              <a:defRPr>
                <a:solidFill>
                  <a:schemeClr val="accent1"/>
                </a:solidFill>
                <a:latin typeface="+mj-ea"/>
                <a:ea typeface="+mj-ea"/>
              </a:defRPr>
            </a:lvl1pPr>
          </a:lstStyle>
          <a:p>
            <a:pPr algn="just"/>
            <a:r>
              <a:rPr lang="zh-CN" altLang="en-US" b="1" dirty="0"/>
              <a:t>商品标识和服务标识</a:t>
            </a:r>
            <a:endParaRPr lang="zh-CN" altLang="en-US" b="1" dirty="0"/>
          </a:p>
        </p:txBody>
      </p:sp>
      <p:sp>
        <p:nvSpPr>
          <p:cNvPr id="30" name="矩形 29"/>
          <p:cNvSpPr/>
          <p:nvPr/>
        </p:nvSpPr>
        <p:spPr>
          <a:xfrm>
            <a:off x="1581438" y="4014751"/>
            <a:ext cx="1929691" cy="549061"/>
          </a:xfrm>
          <a:prstGeom prst="rect">
            <a:avLst/>
          </a:prstGeom>
        </p:spPr>
        <p:txBody>
          <a:bodyPr wrap="square">
            <a:spAutoFit/>
          </a:bodyPr>
          <a:lstStyle/>
          <a:p>
            <a:pPr algn="just">
              <a:lnSpc>
                <a:spcPct val="130000"/>
              </a:lnSpc>
              <a:defRPr/>
            </a:pPr>
            <a:r>
              <a:rPr lang="zh-CN" altLang="en-US" sz="1200" dirty="0">
                <a:solidFill>
                  <a:schemeClr val="tx2"/>
                </a:solidFill>
                <a:latin typeface="+mn-ea"/>
              </a:rPr>
              <a:t>“商品名称、包装、装潢”等标识</a:t>
            </a:r>
            <a:endParaRPr lang="zh-CN" altLang="en-US" sz="1200" dirty="0">
              <a:solidFill>
                <a:schemeClr val="tx2"/>
              </a:solidFill>
              <a:latin typeface="+mn-ea"/>
            </a:endParaRPr>
          </a:p>
        </p:txBody>
      </p:sp>
      <p:sp>
        <p:nvSpPr>
          <p:cNvPr id="31" name="文本框 30"/>
          <p:cNvSpPr txBox="1"/>
          <p:nvPr/>
        </p:nvSpPr>
        <p:spPr>
          <a:xfrm>
            <a:off x="4368838" y="3679196"/>
            <a:ext cx="1103744" cy="369332"/>
          </a:xfrm>
          <a:prstGeom prst="rect">
            <a:avLst/>
          </a:prstGeom>
          <a:noFill/>
        </p:spPr>
        <p:txBody>
          <a:bodyPr wrap="square" rtlCol="0">
            <a:spAutoFit/>
          </a:bodyPr>
          <a:lstStyle>
            <a:defPPr>
              <a:defRPr lang="zh-CN"/>
            </a:defPPr>
            <a:lvl1pPr algn="ctr">
              <a:defRPr>
                <a:solidFill>
                  <a:schemeClr val="accent1"/>
                </a:solidFill>
                <a:latin typeface="+mj-ea"/>
                <a:ea typeface="+mj-ea"/>
              </a:defRPr>
            </a:lvl1pPr>
          </a:lstStyle>
          <a:p>
            <a:pPr algn="just"/>
            <a:r>
              <a:rPr lang="zh-CN" altLang="en-US" b="1" dirty="0">
                <a:solidFill>
                  <a:schemeClr val="accent2"/>
                </a:solidFill>
              </a:rPr>
              <a:t>主体标识</a:t>
            </a:r>
            <a:endParaRPr lang="zh-CN" altLang="en-US" b="1" dirty="0">
              <a:solidFill>
                <a:schemeClr val="accent2"/>
              </a:solidFill>
            </a:endParaRPr>
          </a:p>
        </p:txBody>
      </p:sp>
      <p:sp>
        <p:nvSpPr>
          <p:cNvPr id="33" name="矩形 32"/>
          <p:cNvSpPr/>
          <p:nvPr/>
        </p:nvSpPr>
        <p:spPr>
          <a:xfrm>
            <a:off x="3888012" y="4014751"/>
            <a:ext cx="2084142" cy="1029193"/>
          </a:xfrm>
          <a:prstGeom prst="rect">
            <a:avLst/>
          </a:prstGeom>
        </p:spPr>
        <p:txBody>
          <a:bodyPr wrap="square">
            <a:spAutoFit/>
          </a:bodyPr>
          <a:lstStyle/>
          <a:p>
            <a:pPr algn="just">
              <a:lnSpc>
                <a:spcPct val="130000"/>
              </a:lnSpc>
            </a:pPr>
            <a:r>
              <a:rPr lang="zh-CN" altLang="en-US" sz="1200" dirty="0">
                <a:solidFill>
                  <a:schemeClr val="tx2"/>
                </a:solidFill>
                <a:latin typeface="+mn-ea"/>
              </a:rPr>
              <a:t>“企业名称（包括简称、字号等）、社会组织名称（包括简称等）、姓名（包括笔名、艺名、译名等）”</a:t>
            </a:r>
            <a:endParaRPr lang="zh-CN" altLang="en-US" sz="1200" dirty="0">
              <a:solidFill>
                <a:schemeClr val="tx2"/>
              </a:solidFill>
              <a:latin typeface="+mn-ea"/>
            </a:endParaRPr>
          </a:p>
        </p:txBody>
      </p:sp>
      <p:sp>
        <p:nvSpPr>
          <p:cNvPr id="34" name="文本框 16"/>
          <p:cNvSpPr txBox="1"/>
          <p:nvPr/>
        </p:nvSpPr>
        <p:spPr>
          <a:xfrm>
            <a:off x="6075678" y="3679196"/>
            <a:ext cx="2483422" cy="369332"/>
          </a:xfrm>
          <a:prstGeom prst="rect">
            <a:avLst/>
          </a:prstGeom>
          <a:noFill/>
        </p:spPr>
        <p:txBody>
          <a:bodyPr wrap="square" rtlCol="0">
            <a:spAutoFit/>
          </a:bodyPr>
          <a:lstStyle>
            <a:defPPr>
              <a:defRPr lang="zh-CN"/>
            </a:defPPr>
            <a:lvl1pPr algn="ctr">
              <a:defRPr>
                <a:solidFill>
                  <a:schemeClr val="accent1"/>
                </a:solidFill>
                <a:latin typeface="+mj-ea"/>
                <a:ea typeface="+mj-ea"/>
              </a:defRPr>
            </a:lvl1pPr>
          </a:lstStyle>
          <a:p>
            <a:pPr algn="just"/>
            <a:r>
              <a:rPr lang="zh-CN" altLang="en-US" b="1" dirty="0">
                <a:solidFill>
                  <a:schemeClr val="accent3"/>
                </a:solidFill>
              </a:rPr>
              <a:t>网络活动中的特殊标识</a:t>
            </a:r>
            <a:endParaRPr lang="zh-CN" altLang="en-US" b="1" dirty="0">
              <a:solidFill>
                <a:schemeClr val="accent3"/>
              </a:solidFill>
            </a:endParaRPr>
          </a:p>
        </p:txBody>
      </p:sp>
      <p:sp>
        <p:nvSpPr>
          <p:cNvPr id="36" name="矩形 35"/>
          <p:cNvSpPr/>
          <p:nvPr/>
        </p:nvSpPr>
        <p:spPr>
          <a:xfrm>
            <a:off x="6353609" y="4014751"/>
            <a:ext cx="1929691" cy="549061"/>
          </a:xfrm>
          <a:prstGeom prst="rect">
            <a:avLst/>
          </a:prstGeom>
        </p:spPr>
        <p:txBody>
          <a:bodyPr wrap="square">
            <a:spAutoFit/>
          </a:bodyPr>
          <a:lstStyle/>
          <a:p>
            <a:pPr algn="just">
              <a:lnSpc>
                <a:spcPct val="130000"/>
              </a:lnSpc>
            </a:pPr>
            <a:r>
              <a:rPr lang="zh-CN" altLang="en-US" sz="1200" dirty="0">
                <a:solidFill>
                  <a:schemeClr val="tx2"/>
                </a:solidFill>
                <a:latin typeface="+mn-ea"/>
              </a:rPr>
              <a:t>“域名主体部分、网站名称、网页等”</a:t>
            </a:r>
            <a:endParaRPr lang="zh-CN" altLang="en-US" sz="1200" dirty="0">
              <a:solidFill>
                <a:schemeClr val="tx2"/>
              </a:solidFill>
              <a:latin typeface="+mn-ea"/>
            </a:endParaRPr>
          </a:p>
        </p:txBody>
      </p:sp>
      <p:sp>
        <p:nvSpPr>
          <p:cNvPr id="38" name="文本框 19"/>
          <p:cNvSpPr txBox="1"/>
          <p:nvPr/>
        </p:nvSpPr>
        <p:spPr>
          <a:xfrm>
            <a:off x="9334913" y="3679196"/>
            <a:ext cx="664609" cy="369332"/>
          </a:xfrm>
          <a:prstGeom prst="rect">
            <a:avLst/>
          </a:prstGeom>
          <a:noFill/>
        </p:spPr>
        <p:txBody>
          <a:bodyPr wrap="square" rtlCol="0">
            <a:spAutoFit/>
          </a:bodyPr>
          <a:lstStyle>
            <a:defPPr>
              <a:defRPr lang="zh-CN"/>
            </a:defPPr>
            <a:lvl1pPr algn="ctr">
              <a:defRPr>
                <a:solidFill>
                  <a:schemeClr val="accent1"/>
                </a:solidFill>
                <a:latin typeface="+mj-ea"/>
                <a:ea typeface="+mj-ea"/>
              </a:defRPr>
            </a:lvl1pPr>
          </a:lstStyle>
          <a:p>
            <a:pPr algn="just"/>
            <a:r>
              <a:rPr lang="zh-CN" altLang="en-US" b="1" dirty="0">
                <a:solidFill>
                  <a:schemeClr val="accent4"/>
                </a:solidFill>
              </a:rPr>
              <a:t>其他</a:t>
            </a:r>
            <a:endParaRPr lang="zh-CN" altLang="en-US" b="1" dirty="0">
              <a:solidFill>
                <a:schemeClr val="accent4"/>
              </a:solidFill>
            </a:endParaRPr>
          </a:p>
        </p:txBody>
      </p:sp>
      <p:sp>
        <p:nvSpPr>
          <p:cNvPr id="40" name="矩形 39"/>
          <p:cNvSpPr/>
          <p:nvPr/>
        </p:nvSpPr>
        <p:spPr>
          <a:xfrm>
            <a:off x="8699935" y="4014751"/>
            <a:ext cx="1929691" cy="812530"/>
          </a:xfrm>
          <a:prstGeom prst="rect">
            <a:avLst/>
          </a:prstGeom>
        </p:spPr>
        <p:txBody>
          <a:bodyPr wrap="square">
            <a:spAutoFit/>
          </a:bodyPr>
          <a:lstStyle/>
          <a:p>
            <a:pPr algn="just">
              <a:lnSpc>
                <a:spcPct val="130000"/>
              </a:lnSpc>
            </a:pPr>
            <a:r>
              <a:rPr lang="zh-CN" altLang="en-US" sz="1200" dirty="0">
                <a:solidFill>
                  <a:schemeClr val="tx2"/>
                </a:solidFill>
                <a:latin typeface="+mn-ea"/>
              </a:rPr>
              <a:t>“其他足以引人误认为是他人商品或者与他人存在特定联系的混淆行为”</a:t>
            </a:r>
            <a:endParaRPr lang="zh-CN" altLang="en-US" sz="1200" dirty="0">
              <a:solidFill>
                <a:schemeClr val="tx2"/>
              </a:solidFill>
              <a:latin typeface="+mn-ea"/>
            </a:endParaRPr>
          </a:p>
        </p:txBody>
      </p:sp>
      <p:grpSp>
        <p:nvGrpSpPr>
          <p:cNvPr id="41" name="组合 40"/>
          <p:cNvGrpSpPr/>
          <p:nvPr/>
        </p:nvGrpSpPr>
        <p:grpSpPr>
          <a:xfrm>
            <a:off x="1652374" y="2183161"/>
            <a:ext cx="1632251" cy="1169638"/>
            <a:chOff x="1162050" y="2580727"/>
            <a:chExt cx="1954278" cy="1400396"/>
          </a:xfrm>
        </p:grpSpPr>
        <p:sp>
          <p:nvSpPr>
            <p:cNvPr id="44" name="对角圆角矩形 1"/>
            <p:cNvSpPr/>
            <p:nvPr/>
          </p:nvSpPr>
          <p:spPr>
            <a:xfrm>
              <a:off x="1162050" y="2580727"/>
              <a:ext cx="1954278" cy="1400396"/>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7" name="任意多边形 42"/>
            <p:cNvSpPr/>
            <p:nvPr/>
          </p:nvSpPr>
          <p:spPr>
            <a:xfrm>
              <a:off x="1896699" y="3037303"/>
              <a:ext cx="484981" cy="487245"/>
            </a:xfrm>
            <a:custGeom>
              <a:avLst/>
              <a:gdLst>
                <a:gd name="connsiteX0" fmla="*/ 20267 w 325506"/>
                <a:gd name="connsiteY0" fmla="*/ 230187 h 327025"/>
                <a:gd name="connsiteX1" fmla="*/ 64006 w 325506"/>
                <a:gd name="connsiteY1" fmla="*/ 230187 h 327025"/>
                <a:gd name="connsiteX2" fmla="*/ 79443 w 325506"/>
                <a:gd name="connsiteY2" fmla="*/ 245681 h 327025"/>
                <a:gd name="connsiteX3" fmla="*/ 79443 w 325506"/>
                <a:gd name="connsiteY3" fmla="*/ 312822 h 327025"/>
                <a:gd name="connsiteX4" fmla="*/ 64006 w 325506"/>
                <a:gd name="connsiteY4" fmla="*/ 327025 h 327025"/>
                <a:gd name="connsiteX5" fmla="*/ 20267 w 325506"/>
                <a:gd name="connsiteY5" fmla="*/ 327025 h 327025"/>
                <a:gd name="connsiteX6" fmla="*/ 4830 w 325506"/>
                <a:gd name="connsiteY6" fmla="*/ 312822 h 327025"/>
                <a:gd name="connsiteX7" fmla="*/ 4830 w 325506"/>
                <a:gd name="connsiteY7" fmla="*/ 245681 h 327025"/>
                <a:gd name="connsiteX8" fmla="*/ 20267 w 325506"/>
                <a:gd name="connsiteY8" fmla="*/ 230187 h 327025"/>
                <a:gd name="connsiteX9" fmla="*/ 134896 w 325506"/>
                <a:gd name="connsiteY9" fmla="*/ 179387 h 327025"/>
                <a:gd name="connsiteX10" fmla="*/ 179565 w 325506"/>
                <a:gd name="connsiteY10" fmla="*/ 179387 h 327025"/>
                <a:gd name="connsiteX11" fmla="*/ 195330 w 325506"/>
                <a:gd name="connsiteY11" fmla="*/ 194793 h 327025"/>
                <a:gd name="connsiteX12" fmla="*/ 195330 w 325506"/>
                <a:gd name="connsiteY12" fmla="*/ 312903 h 327025"/>
                <a:gd name="connsiteX13" fmla="*/ 179565 w 325506"/>
                <a:gd name="connsiteY13" fmla="*/ 327025 h 327025"/>
                <a:gd name="connsiteX14" fmla="*/ 134896 w 325506"/>
                <a:gd name="connsiteY14" fmla="*/ 327025 h 327025"/>
                <a:gd name="connsiteX15" fmla="*/ 119130 w 325506"/>
                <a:gd name="connsiteY15" fmla="*/ 312903 h 327025"/>
                <a:gd name="connsiteX16" fmla="*/ 119130 w 325506"/>
                <a:gd name="connsiteY16" fmla="*/ 194793 h 327025"/>
                <a:gd name="connsiteX17" fmla="*/ 134896 w 325506"/>
                <a:gd name="connsiteY17" fmla="*/ 179387 h 327025"/>
                <a:gd name="connsiteX18" fmla="*/ 250698 w 325506"/>
                <a:gd name="connsiteY18" fmla="*/ 119062 h 327025"/>
                <a:gd name="connsiteX19" fmla="*/ 295538 w 325506"/>
                <a:gd name="connsiteY19" fmla="*/ 119062 h 327025"/>
                <a:gd name="connsiteX20" fmla="*/ 309630 w 325506"/>
                <a:gd name="connsiteY20" fmla="*/ 134562 h 327025"/>
                <a:gd name="connsiteX21" fmla="*/ 309630 w 325506"/>
                <a:gd name="connsiteY21" fmla="*/ 312816 h 327025"/>
                <a:gd name="connsiteX22" fmla="*/ 295538 w 325506"/>
                <a:gd name="connsiteY22" fmla="*/ 327025 h 327025"/>
                <a:gd name="connsiteX23" fmla="*/ 250698 w 325506"/>
                <a:gd name="connsiteY23" fmla="*/ 327025 h 327025"/>
                <a:gd name="connsiteX24" fmla="*/ 236605 w 325506"/>
                <a:gd name="connsiteY24" fmla="*/ 312816 h 327025"/>
                <a:gd name="connsiteX25" fmla="*/ 236605 w 325506"/>
                <a:gd name="connsiteY25" fmla="*/ 134562 h 327025"/>
                <a:gd name="connsiteX26" fmla="*/ 250698 w 325506"/>
                <a:gd name="connsiteY26" fmla="*/ 119062 h 327025"/>
                <a:gd name="connsiteX27" fmla="*/ 168401 w 325506"/>
                <a:gd name="connsiteY27" fmla="*/ 68262 h 327025"/>
                <a:gd name="connsiteX28" fmla="*/ 206017 w 325506"/>
                <a:gd name="connsiteY28" fmla="*/ 76019 h 327025"/>
                <a:gd name="connsiteX29" fmla="*/ 211205 w 325506"/>
                <a:gd name="connsiteY29" fmla="*/ 79898 h 327025"/>
                <a:gd name="connsiteX30" fmla="*/ 211205 w 325506"/>
                <a:gd name="connsiteY30" fmla="*/ 86363 h 327025"/>
                <a:gd name="connsiteX31" fmla="*/ 196937 w 325506"/>
                <a:gd name="connsiteY31" fmla="*/ 121272 h 327025"/>
                <a:gd name="connsiteX32" fmla="*/ 190452 w 325506"/>
                <a:gd name="connsiteY32" fmla="*/ 126443 h 327025"/>
                <a:gd name="connsiteX33" fmla="*/ 189154 w 325506"/>
                <a:gd name="connsiteY33" fmla="*/ 126443 h 327025"/>
                <a:gd name="connsiteX34" fmla="*/ 182669 w 325506"/>
                <a:gd name="connsiteY34" fmla="*/ 122564 h 327025"/>
                <a:gd name="connsiteX35" fmla="*/ 176183 w 325506"/>
                <a:gd name="connsiteY35" fmla="*/ 108342 h 327025"/>
                <a:gd name="connsiteX36" fmla="*/ 11451 w 325506"/>
                <a:gd name="connsiteY36" fmla="*/ 192382 h 327025"/>
                <a:gd name="connsiteX37" fmla="*/ 7559 w 325506"/>
                <a:gd name="connsiteY37" fmla="*/ 193675 h 327025"/>
                <a:gd name="connsiteX38" fmla="*/ 1074 w 325506"/>
                <a:gd name="connsiteY38" fmla="*/ 189796 h 327025"/>
                <a:gd name="connsiteX39" fmla="*/ 3668 w 325506"/>
                <a:gd name="connsiteY39" fmla="*/ 179453 h 327025"/>
                <a:gd name="connsiteX40" fmla="*/ 168401 w 325506"/>
                <a:gd name="connsiteY40" fmla="*/ 94120 h 327025"/>
                <a:gd name="connsiteX41" fmla="*/ 160618 w 325506"/>
                <a:gd name="connsiteY41" fmla="*/ 79898 h 327025"/>
                <a:gd name="connsiteX42" fmla="*/ 160618 w 325506"/>
                <a:gd name="connsiteY42" fmla="*/ 70848 h 327025"/>
                <a:gd name="connsiteX43" fmla="*/ 168401 w 325506"/>
                <a:gd name="connsiteY43" fmla="*/ 68262 h 327025"/>
                <a:gd name="connsiteX44" fmla="*/ 276293 w 325506"/>
                <a:gd name="connsiteY44" fmla="*/ 57150 h 327025"/>
                <a:gd name="connsiteX45" fmla="*/ 285818 w 325506"/>
                <a:gd name="connsiteY45" fmla="*/ 65210 h 327025"/>
                <a:gd name="connsiteX46" fmla="*/ 276293 w 325506"/>
                <a:gd name="connsiteY46" fmla="*/ 74613 h 327025"/>
                <a:gd name="connsiteX47" fmla="*/ 276293 w 325506"/>
                <a:gd name="connsiteY47" fmla="*/ 57150 h 327025"/>
                <a:gd name="connsiteX48" fmla="*/ 271531 w 325506"/>
                <a:gd name="connsiteY48" fmla="*/ 30162 h 327025"/>
                <a:gd name="connsiteX49" fmla="*/ 271531 w 325506"/>
                <a:gd name="connsiteY49" fmla="*/ 44450 h 327025"/>
                <a:gd name="connsiteX50" fmla="*/ 260418 w 325506"/>
                <a:gd name="connsiteY50" fmla="*/ 36656 h 327025"/>
                <a:gd name="connsiteX51" fmla="*/ 271531 w 325506"/>
                <a:gd name="connsiteY51" fmla="*/ 30162 h 327025"/>
                <a:gd name="connsiteX52" fmla="*/ 273761 w 325506"/>
                <a:gd name="connsiteY52" fmla="*/ 12700 h 327025"/>
                <a:gd name="connsiteX53" fmla="*/ 271187 w 325506"/>
                <a:gd name="connsiteY53" fmla="*/ 15293 h 327025"/>
                <a:gd name="connsiteX54" fmla="*/ 271187 w 325506"/>
                <a:gd name="connsiteY54" fmla="*/ 20479 h 327025"/>
                <a:gd name="connsiteX55" fmla="*/ 250592 w 325506"/>
                <a:gd name="connsiteY55" fmla="*/ 38629 h 327025"/>
                <a:gd name="connsiteX56" fmla="*/ 271187 w 325506"/>
                <a:gd name="connsiteY56" fmla="*/ 55483 h 327025"/>
                <a:gd name="connsiteX57" fmla="*/ 271187 w 325506"/>
                <a:gd name="connsiteY57" fmla="*/ 73634 h 327025"/>
                <a:gd name="connsiteX58" fmla="*/ 254454 w 325506"/>
                <a:gd name="connsiteY58" fmla="*/ 60669 h 327025"/>
                <a:gd name="connsiteX59" fmla="*/ 249305 w 325506"/>
                <a:gd name="connsiteY59" fmla="*/ 67152 h 327025"/>
                <a:gd name="connsiteX60" fmla="*/ 271187 w 325506"/>
                <a:gd name="connsiteY60" fmla="*/ 82709 h 327025"/>
                <a:gd name="connsiteX61" fmla="*/ 271187 w 325506"/>
                <a:gd name="connsiteY61" fmla="*/ 87895 h 327025"/>
                <a:gd name="connsiteX62" fmla="*/ 273761 w 325506"/>
                <a:gd name="connsiteY62" fmla="*/ 90488 h 327025"/>
                <a:gd name="connsiteX63" fmla="*/ 276336 w 325506"/>
                <a:gd name="connsiteY63" fmla="*/ 87895 h 327025"/>
                <a:gd name="connsiteX64" fmla="*/ 276336 w 325506"/>
                <a:gd name="connsiteY64" fmla="*/ 82709 h 327025"/>
                <a:gd name="connsiteX65" fmla="*/ 296930 w 325506"/>
                <a:gd name="connsiteY65" fmla="*/ 64559 h 327025"/>
                <a:gd name="connsiteX66" fmla="*/ 276336 w 325506"/>
                <a:gd name="connsiteY66" fmla="*/ 45112 h 327025"/>
                <a:gd name="connsiteX67" fmla="*/ 276336 w 325506"/>
                <a:gd name="connsiteY67" fmla="*/ 29554 h 327025"/>
                <a:gd name="connsiteX68" fmla="*/ 290494 w 325506"/>
                <a:gd name="connsiteY68" fmla="*/ 38629 h 327025"/>
                <a:gd name="connsiteX69" fmla="*/ 295643 w 325506"/>
                <a:gd name="connsiteY69" fmla="*/ 33443 h 327025"/>
                <a:gd name="connsiteX70" fmla="*/ 276336 w 325506"/>
                <a:gd name="connsiteY70" fmla="*/ 20479 h 327025"/>
                <a:gd name="connsiteX71" fmla="*/ 276336 w 325506"/>
                <a:gd name="connsiteY71" fmla="*/ 15293 h 327025"/>
                <a:gd name="connsiteX72" fmla="*/ 273761 w 325506"/>
                <a:gd name="connsiteY72" fmla="*/ 12700 h 327025"/>
                <a:gd name="connsiteX73" fmla="*/ 273118 w 325506"/>
                <a:gd name="connsiteY73" fmla="*/ 0 h 327025"/>
                <a:gd name="connsiteX74" fmla="*/ 325506 w 325506"/>
                <a:gd name="connsiteY74" fmla="*/ 51594 h 327025"/>
                <a:gd name="connsiteX75" fmla="*/ 273118 w 325506"/>
                <a:gd name="connsiteY75" fmla="*/ 103188 h 327025"/>
                <a:gd name="connsiteX76" fmla="*/ 220730 w 325506"/>
                <a:gd name="connsiteY76" fmla="*/ 51594 h 327025"/>
                <a:gd name="connsiteX77" fmla="*/ 273118 w 325506"/>
                <a:gd name="connsiteY77"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5506" h="327025">
                  <a:moveTo>
                    <a:pt x="20267" y="230187"/>
                  </a:moveTo>
                  <a:cubicBezTo>
                    <a:pt x="20267" y="230187"/>
                    <a:pt x="20267" y="230187"/>
                    <a:pt x="64006" y="230187"/>
                  </a:cubicBezTo>
                  <a:cubicBezTo>
                    <a:pt x="73011" y="230187"/>
                    <a:pt x="79443" y="237934"/>
                    <a:pt x="79443" y="245681"/>
                  </a:cubicBezTo>
                  <a:cubicBezTo>
                    <a:pt x="79443" y="245681"/>
                    <a:pt x="79443" y="245681"/>
                    <a:pt x="79443" y="312822"/>
                  </a:cubicBezTo>
                  <a:cubicBezTo>
                    <a:pt x="79443" y="320569"/>
                    <a:pt x="73011" y="327025"/>
                    <a:pt x="64006" y="327025"/>
                  </a:cubicBezTo>
                  <a:cubicBezTo>
                    <a:pt x="64006" y="327025"/>
                    <a:pt x="64006" y="327025"/>
                    <a:pt x="20267" y="327025"/>
                  </a:cubicBezTo>
                  <a:cubicBezTo>
                    <a:pt x="11262" y="327025"/>
                    <a:pt x="4830" y="320569"/>
                    <a:pt x="4830" y="312822"/>
                  </a:cubicBezTo>
                  <a:cubicBezTo>
                    <a:pt x="4830" y="312822"/>
                    <a:pt x="4830" y="312822"/>
                    <a:pt x="4830" y="245681"/>
                  </a:cubicBezTo>
                  <a:cubicBezTo>
                    <a:pt x="4830" y="237934"/>
                    <a:pt x="11262" y="230187"/>
                    <a:pt x="20267" y="230187"/>
                  </a:cubicBezTo>
                  <a:close/>
                  <a:moveTo>
                    <a:pt x="134896" y="179387"/>
                  </a:moveTo>
                  <a:cubicBezTo>
                    <a:pt x="134896" y="179387"/>
                    <a:pt x="134896" y="179387"/>
                    <a:pt x="179565" y="179387"/>
                  </a:cubicBezTo>
                  <a:cubicBezTo>
                    <a:pt x="188761" y="179387"/>
                    <a:pt x="195330" y="185806"/>
                    <a:pt x="195330" y="194793"/>
                  </a:cubicBezTo>
                  <a:cubicBezTo>
                    <a:pt x="195330" y="194793"/>
                    <a:pt x="195330" y="194793"/>
                    <a:pt x="195330" y="312903"/>
                  </a:cubicBezTo>
                  <a:cubicBezTo>
                    <a:pt x="195330" y="320606"/>
                    <a:pt x="188761" y="327025"/>
                    <a:pt x="179565" y="327025"/>
                  </a:cubicBezTo>
                  <a:cubicBezTo>
                    <a:pt x="179565" y="327025"/>
                    <a:pt x="179565" y="327025"/>
                    <a:pt x="134896" y="327025"/>
                  </a:cubicBezTo>
                  <a:cubicBezTo>
                    <a:pt x="127013" y="327025"/>
                    <a:pt x="119130" y="320606"/>
                    <a:pt x="119130" y="312903"/>
                  </a:cubicBezTo>
                  <a:cubicBezTo>
                    <a:pt x="119130" y="312903"/>
                    <a:pt x="119130" y="312903"/>
                    <a:pt x="119130" y="194793"/>
                  </a:cubicBezTo>
                  <a:cubicBezTo>
                    <a:pt x="119130" y="185806"/>
                    <a:pt x="127013" y="179387"/>
                    <a:pt x="134896" y="179387"/>
                  </a:cubicBezTo>
                  <a:close/>
                  <a:moveTo>
                    <a:pt x="250698" y="119062"/>
                  </a:moveTo>
                  <a:cubicBezTo>
                    <a:pt x="250698" y="119062"/>
                    <a:pt x="250698" y="119062"/>
                    <a:pt x="295538" y="119062"/>
                  </a:cubicBezTo>
                  <a:cubicBezTo>
                    <a:pt x="303225" y="119062"/>
                    <a:pt x="309630" y="125520"/>
                    <a:pt x="309630" y="134562"/>
                  </a:cubicBezTo>
                  <a:cubicBezTo>
                    <a:pt x="309630" y="134562"/>
                    <a:pt x="309630" y="134562"/>
                    <a:pt x="309630" y="312816"/>
                  </a:cubicBezTo>
                  <a:cubicBezTo>
                    <a:pt x="309630" y="320567"/>
                    <a:pt x="303225" y="327025"/>
                    <a:pt x="295538" y="327025"/>
                  </a:cubicBezTo>
                  <a:cubicBezTo>
                    <a:pt x="295538" y="327025"/>
                    <a:pt x="295538" y="327025"/>
                    <a:pt x="250698" y="327025"/>
                  </a:cubicBezTo>
                  <a:cubicBezTo>
                    <a:pt x="243011" y="327025"/>
                    <a:pt x="236605" y="320567"/>
                    <a:pt x="236605" y="312816"/>
                  </a:cubicBezTo>
                  <a:cubicBezTo>
                    <a:pt x="236605" y="312816"/>
                    <a:pt x="236605" y="312816"/>
                    <a:pt x="236605" y="134562"/>
                  </a:cubicBezTo>
                  <a:cubicBezTo>
                    <a:pt x="236605" y="125520"/>
                    <a:pt x="243011" y="119062"/>
                    <a:pt x="250698" y="119062"/>
                  </a:cubicBezTo>
                  <a:close/>
                  <a:moveTo>
                    <a:pt x="168401" y="68262"/>
                  </a:moveTo>
                  <a:cubicBezTo>
                    <a:pt x="168401" y="68262"/>
                    <a:pt x="168401" y="68262"/>
                    <a:pt x="206017" y="76019"/>
                  </a:cubicBezTo>
                  <a:cubicBezTo>
                    <a:pt x="207314" y="76019"/>
                    <a:pt x="209908" y="78605"/>
                    <a:pt x="211205" y="79898"/>
                  </a:cubicBezTo>
                  <a:cubicBezTo>
                    <a:pt x="211205" y="82484"/>
                    <a:pt x="211205" y="83777"/>
                    <a:pt x="211205" y="86363"/>
                  </a:cubicBezTo>
                  <a:cubicBezTo>
                    <a:pt x="211205" y="86363"/>
                    <a:pt x="211205" y="86363"/>
                    <a:pt x="196937" y="121272"/>
                  </a:cubicBezTo>
                  <a:cubicBezTo>
                    <a:pt x="195640" y="123857"/>
                    <a:pt x="193046" y="125150"/>
                    <a:pt x="190452" y="126443"/>
                  </a:cubicBezTo>
                  <a:cubicBezTo>
                    <a:pt x="190452" y="126443"/>
                    <a:pt x="190452" y="126443"/>
                    <a:pt x="189154" y="126443"/>
                  </a:cubicBezTo>
                  <a:cubicBezTo>
                    <a:pt x="186560" y="126443"/>
                    <a:pt x="183966" y="123857"/>
                    <a:pt x="182669" y="122564"/>
                  </a:cubicBezTo>
                  <a:cubicBezTo>
                    <a:pt x="182669" y="122564"/>
                    <a:pt x="182669" y="122564"/>
                    <a:pt x="176183" y="108342"/>
                  </a:cubicBezTo>
                  <a:cubicBezTo>
                    <a:pt x="176183" y="108342"/>
                    <a:pt x="176183" y="108342"/>
                    <a:pt x="11451" y="192382"/>
                  </a:cubicBezTo>
                  <a:cubicBezTo>
                    <a:pt x="10154" y="192382"/>
                    <a:pt x="8857" y="193675"/>
                    <a:pt x="7559" y="193675"/>
                  </a:cubicBezTo>
                  <a:cubicBezTo>
                    <a:pt x="4965" y="193675"/>
                    <a:pt x="2371" y="192382"/>
                    <a:pt x="1074" y="189796"/>
                  </a:cubicBezTo>
                  <a:cubicBezTo>
                    <a:pt x="-1520" y="185918"/>
                    <a:pt x="1074" y="180746"/>
                    <a:pt x="3668" y="179453"/>
                  </a:cubicBezTo>
                  <a:cubicBezTo>
                    <a:pt x="3668" y="179453"/>
                    <a:pt x="3668" y="179453"/>
                    <a:pt x="168401" y="94120"/>
                  </a:cubicBezTo>
                  <a:cubicBezTo>
                    <a:pt x="168401" y="94120"/>
                    <a:pt x="168401" y="94120"/>
                    <a:pt x="160618" y="79898"/>
                  </a:cubicBezTo>
                  <a:cubicBezTo>
                    <a:pt x="159321" y="77312"/>
                    <a:pt x="159321" y="73434"/>
                    <a:pt x="160618" y="70848"/>
                  </a:cubicBezTo>
                  <a:cubicBezTo>
                    <a:pt x="163212" y="69555"/>
                    <a:pt x="165807" y="68262"/>
                    <a:pt x="168401" y="68262"/>
                  </a:cubicBezTo>
                  <a:close/>
                  <a:moveTo>
                    <a:pt x="276293" y="57150"/>
                  </a:moveTo>
                  <a:cubicBezTo>
                    <a:pt x="279865" y="58493"/>
                    <a:pt x="285818" y="59837"/>
                    <a:pt x="285818" y="65210"/>
                  </a:cubicBezTo>
                  <a:cubicBezTo>
                    <a:pt x="285818" y="71926"/>
                    <a:pt x="281056" y="74613"/>
                    <a:pt x="276293" y="74613"/>
                  </a:cubicBezTo>
                  <a:cubicBezTo>
                    <a:pt x="276293" y="74613"/>
                    <a:pt x="276293" y="74613"/>
                    <a:pt x="276293" y="57150"/>
                  </a:cubicBezTo>
                  <a:close/>
                  <a:moveTo>
                    <a:pt x="271531" y="30162"/>
                  </a:moveTo>
                  <a:lnTo>
                    <a:pt x="271531" y="44450"/>
                  </a:lnTo>
                  <a:cubicBezTo>
                    <a:pt x="264586" y="43151"/>
                    <a:pt x="260418" y="41852"/>
                    <a:pt x="260418" y="36656"/>
                  </a:cubicBezTo>
                  <a:cubicBezTo>
                    <a:pt x="260418" y="32760"/>
                    <a:pt x="264586" y="30162"/>
                    <a:pt x="271531" y="30162"/>
                  </a:cubicBezTo>
                  <a:close/>
                  <a:moveTo>
                    <a:pt x="273761" y="12700"/>
                  </a:moveTo>
                  <a:cubicBezTo>
                    <a:pt x="271187" y="12700"/>
                    <a:pt x="271187" y="13996"/>
                    <a:pt x="271187" y="15293"/>
                  </a:cubicBezTo>
                  <a:cubicBezTo>
                    <a:pt x="271187" y="15293"/>
                    <a:pt x="271187" y="15293"/>
                    <a:pt x="271187" y="20479"/>
                  </a:cubicBezTo>
                  <a:cubicBezTo>
                    <a:pt x="259603" y="20479"/>
                    <a:pt x="250592" y="26961"/>
                    <a:pt x="250592" y="38629"/>
                  </a:cubicBezTo>
                  <a:cubicBezTo>
                    <a:pt x="250592" y="47705"/>
                    <a:pt x="258315" y="52890"/>
                    <a:pt x="271187" y="55483"/>
                  </a:cubicBezTo>
                  <a:cubicBezTo>
                    <a:pt x="271187" y="55483"/>
                    <a:pt x="271187" y="55483"/>
                    <a:pt x="271187" y="73634"/>
                  </a:cubicBezTo>
                  <a:cubicBezTo>
                    <a:pt x="257028" y="73634"/>
                    <a:pt x="263464" y="60669"/>
                    <a:pt x="254454" y="60669"/>
                  </a:cubicBezTo>
                  <a:cubicBezTo>
                    <a:pt x="250592" y="60669"/>
                    <a:pt x="249305" y="63262"/>
                    <a:pt x="249305" y="67152"/>
                  </a:cubicBezTo>
                  <a:cubicBezTo>
                    <a:pt x="249305" y="73634"/>
                    <a:pt x="255741" y="82709"/>
                    <a:pt x="271187" y="82709"/>
                  </a:cubicBezTo>
                  <a:cubicBezTo>
                    <a:pt x="271187" y="82709"/>
                    <a:pt x="271187" y="82709"/>
                    <a:pt x="271187" y="87895"/>
                  </a:cubicBezTo>
                  <a:cubicBezTo>
                    <a:pt x="271187" y="89191"/>
                    <a:pt x="271187" y="90488"/>
                    <a:pt x="273761" y="90488"/>
                  </a:cubicBezTo>
                  <a:cubicBezTo>
                    <a:pt x="275048" y="90488"/>
                    <a:pt x="276336" y="89191"/>
                    <a:pt x="276336" y="87895"/>
                  </a:cubicBezTo>
                  <a:cubicBezTo>
                    <a:pt x="276336" y="87895"/>
                    <a:pt x="276336" y="87895"/>
                    <a:pt x="276336" y="82709"/>
                  </a:cubicBezTo>
                  <a:cubicBezTo>
                    <a:pt x="287920" y="81413"/>
                    <a:pt x="296930" y="76227"/>
                    <a:pt x="296930" y="64559"/>
                  </a:cubicBezTo>
                  <a:cubicBezTo>
                    <a:pt x="296930" y="51594"/>
                    <a:pt x="286633" y="47705"/>
                    <a:pt x="276336" y="45112"/>
                  </a:cubicBezTo>
                  <a:cubicBezTo>
                    <a:pt x="276336" y="45112"/>
                    <a:pt x="276336" y="45112"/>
                    <a:pt x="276336" y="29554"/>
                  </a:cubicBezTo>
                  <a:cubicBezTo>
                    <a:pt x="285346" y="29554"/>
                    <a:pt x="285346" y="38629"/>
                    <a:pt x="290494" y="38629"/>
                  </a:cubicBezTo>
                  <a:cubicBezTo>
                    <a:pt x="293069" y="38629"/>
                    <a:pt x="295643" y="36036"/>
                    <a:pt x="295643" y="33443"/>
                  </a:cubicBezTo>
                  <a:cubicBezTo>
                    <a:pt x="295643" y="24368"/>
                    <a:pt x="282771" y="20479"/>
                    <a:pt x="276336" y="20479"/>
                  </a:cubicBezTo>
                  <a:cubicBezTo>
                    <a:pt x="276336" y="20479"/>
                    <a:pt x="276336" y="20479"/>
                    <a:pt x="276336" y="15293"/>
                  </a:cubicBezTo>
                  <a:cubicBezTo>
                    <a:pt x="276336" y="13996"/>
                    <a:pt x="275048" y="12700"/>
                    <a:pt x="273761" y="12700"/>
                  </a:cubicBezTo>
                  <a:close/>
                  <a:moveTo>
                    <a:pt x="273118" y="0"/>
                  </a:moveTo>
                  <a:cubicBezTo>
                    <a:pt x="302051" y="0"/>
                    <a:pt x="325506" y="23099"/>
                    <a:pt x="325506" y="51594"/>
                  </a:cubicBezTo>
                  <a:cubicBezTo>
                    <a:pt x="325506" y="80089"/>
                    <a:pt x="302051" y="103188"/>
                    <a:pt x="273118" y="103188"/>
                  </a:cubicBezTo>
                  <a:cubicBezTo>
                    <a:pt x="244185" y="103188"/>
                    <a:pt x="220730" y="80089"/>
                    <a:pt x="220730" y="51594"/>
                  </a:cubicBezTo>
                  <a:cubicBezTo>
                    <a:pt x="220730" y="23099"/>
                    <a:pt x="244185" y="0"/>
                    <a:pt x="2731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grpSp>
        <p:nvGrpSpPr>
          <p:cNvPr id="49" name="组合 48"/>
          <p:cNvGrpSpPr/>
          <p:nvPr/>
        </p:nvGrpSpPr>
        <p:grpSpPr>
          <a:xfrm>
            <a:off x="4025208" y="2183161"/>
            <a:ext cx="1632251" cy="1169638"/>
            <a:chOff x="3799924" y="2580727"/>
            <a:chExt cx="1954278" cy="1400396"/>
          </a:xfrm>
        </p:grpSpPr>
        <p:sp>
          <p:nvSpPr>
            <p:cNvPr id="51" name="对角圆角矩形 2"/>
            <p:cNvSpPr/>
            <p:nvPr/>
          </p:nvSpPr>
          <p:spPr>
            <a:xfrm>
              <a:off x="3799924" y="2580727"/>
              <a:ext cx="1954278" cy="140039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2" name="任意多边形 43"/>
            <p:cNvSpPr/>
            <p:nvPr/>
          </p:nvSpPr>
          <p:spPr>
            <a:xfrm>
              <a:off x="4555275" y="3037303"/>
              <a:ext cx="443577" cy="487245"/>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grpSp>
        <p:nvGrpSpPr>
          <p:cNvPr id="53" name="组合 52"/>
          <p:cNvGrpSpPr/>
          <p:nvPr/>
        </p:nvGrpSpPr>
        <p:grpSpPr>
          <a:xfrm>
            <a:off x="6424545" y="2183161"/>
            <a:ext cx="1632251" cy="1169638"/>
            <a:chOff x="6437797" y="2580727"/>
            <a:chExt cx="1954278" cy="1400396"/>
          </a:xfrm>
        </p:grpSpPr>
        <p:sp>
          <p:nvSpPr>
            <p:cNvPr id="54" name="对角圆角矩形 3"/>
            <p:cNvSpPr/>
            <p:nvPr/>
          </p:nvSpPr>
          <p:spPr>
            <a:xfrm>
              <a:off x="6437797" y="2580727"/>
              <a:ext cx="1954278" cy="1400396"/>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5" name="任意多边形 44"/>
            <p:cNvSpPr/>
            <p:nvPr/>
          </p:nvSpPr>
          <p:spPr>
            <a:xfrm>
              <a:off x="7228995" y="3037303"/>
              <a:ext cx="371883" cy="487245"/>
            </a:xfrm>
            <a:custGeom>
              <a:avLst/>
              <a:gdLst>
                <a:gd name="connsiteX0" fmla="*/ 127587 w 253233"/>
                <a:gd name="connsiteY0" fmla="*/ 141288 h 331788"/>
                <a:gd name="connsiteX1" fmla="*/ 117268 w 253233"/>
                <a:gd name="connsiteY1" fmla="*/ 151660 h 331788"/>
                <a:gd name="connsiteX2" fmla="*/ 117268 w 253233"/>
                <a:gd name="connsiteY2" fmla="*/ 159438 h 331788"/>
                <a:gd name="connsiteX3" fmla="*/ 86312 w 253233"/>
                <a:gd name="connsiteY3" fmla="*/ 193146 h 331788"/>
                <a:gd name="connsiteX4" fmla="*/ 119848 w 253233"/>
                <a:gd name="connsiteY4" fmla="*/ 228151 h 331788"/>
                <a:gd name="connsiteX5" fmla="*/ 140486 w 253233"/>
                <a:gd name="connsiteY5" fmla="*/ 245005 h 331788"/>
                <a:gd name="connsiteX6" fmla="*/ 122428 w 253233"/>
                <a:gd name="connsiteY6" fmla="*/ 256673 h 331788"/>
                <a:gd name="connsiteX7" fmla="*/ 100501 w 253233"/>
                <a:gd name="connsiteY7" fmla="*/ 252783 h 331788"/>
                <a:gd name="connsiteX8" fmla="*/ 92761 w 253233"/>
                <a:gd name="connsiteY8" fmla="*/ 254080 h 331788"/>
                <a:gd name="connsiteX9" fmla="*/ 87602 w 253233"/>
                <a:gd name="connsiteY9" fmla="*/ 259266 h 331788"/>
                <a:gd name="connsiteX10" fmla="*/ 87602 w 253233"/>
                <a:gd name="connsiteY10" fmla="*/ 260562 h 331788"/>
                <a:gd name="connsiteX11" fmla="*/ 95341 w 253233"/>
                <a:gd name="connsiteY11" fmla="*/ 274823 h 331788"/>
                <a:gd name="connsiteX12" fmla="*/ 117268 w 253233"/>
                <a:gd name="connsiteY12" fmla="*/ 278713 h 331788"/>
                <a:gd name="connsiteX13" fmla="*/ 117268 w 253233"/>
                <a:gd name="connsiteY13" fmla="*/ 287788 h 331788"/>
                <a:gd name="connsiteX14" fmla="*/ 126297 w 253233"/>
                <a:gd name="connsiteY14" fmla="*/ 296863 h 331788"/>
                <a:gd name="connsiteX15" fmla="*/ 135326 w 253233"/>
                <a:gd name="connsiteY15" fmla="*/ 287788 h 331788"/>
                <a:gd name="connsiteX16" fmla="*/ 135326 w 253233"/>
                <a:gd name="connsiteY16" fmla="*/ 277416 h 331788"/>
                <a:gd name="connsiteX17" fmla="*/ 168862 w 253233"/>
                <a:gd name="connsiteY17" fmla="*/ 242412 h 331788"/>
                <a:gd name="connsiteX18" fmla="*/ 137906 w 253233"/>
                <a:gd name="connsiteY18" fmla="*/ 207407 h 331788"/>
                <a:gd name="connsiteX19" fmla="*/ 114689 w 253233"/>
                <a:gd name="connsiteY19" fmla="*/ 190553 h 331788"/>
                <a:gd name="connsiteX20" fmla="*/ 131457 w 253233"/>
                <a:gd name="connsiteY20" fmla="*/ 180182 h 331788"/>
                <a:gd name="connsiteX21" fmla="*/ 148225 w 253233"/>
                <a:gd name="connsiteY21" fmla="*/ 182775 h 331788"/>
                <a:gd name="connsiteX22" fmla="*/ 155964 w 253233"/>
                <a:gd name="connsiteY22" fmla="*/ 181478 h 331788"/>
                <a:gd name="connsiteX23" fmla="*/ 161123 w 253233"/>
                <a:gd name="connsiteY23" fmla="*/ 174996 h 331788"/>
                <a:gd name="connsiteX24" fmla="*/ 161123 w 253233"/>
                <a:gd name="connsiteY24" fmla="*/ 173699 h 331788"/>
                <a:gd name="connsiteX25" fmla="*/ 153384 w 253233"/>
                <a:gd name="connsiteY25" fmla="*/ 160735 h 331788"/>
                <a:gd name="connsiteX26" fmla="*/ 136616 w 253233"/>
                <a:gd name="connsiteY26" fmla="*/ 158142 h 331788"/>
                <a:gd name="connsiteX27" fmla="*/ 136616 w 253233"/>
                <a:gd name="connsiteY27" fmla="*/ 151660 h 331788"/>
                <a:gd name="connsiteX28" fmla="*/ 127587 w 253233"/>
                <a:gd name="connsiteY28" fmla="*/ 141288 h 331788"/>
                <a:gd name="connsiteX29" fmla="*/ 71160 w 253233"/>
                <a:gd name="connsiteY29" fmla="*/ 103188 h 331788"/>
                <a:gd name="connsiteX30" fmla="*/ 181134 w 253233"/>
                <a:gd name="connsiteY30" fmla="*/ 103188 h 331788"/>
                <a:gd name="connsiteX31" fmla="*/ 200541 w 253233"/>
                <a:gd name="connsiteY31" fmla="*/ 118774 h 331788"/>
                <a:gd name="connsiteX32" fmla="*/ 249706 w 253233"/>
                <a:gd name="connsiteY32" fmla="*/ 260351 h 331788"/>
                <a:gd name="connsiteX33" fmla="*/ 243237 w 253233"/>
                <a:gd name="connsiteY33" fmla="*/ 309707 h 331788"/>
                <a:gd name="connsiteX34" fmla="*/ 199247 w 253233"/>
                <a:gd name="connsiteY34" fmla="*/ 331788 h 331788"/>
                <a:gd name="connsiteX35" fmla="*/ 54340 w 253233"/>
                <a:gd name="connsiteY35" fmla="*/ 331788 h 331788"/>
                <a:gd name="connsiteX36" fmla="*/ 10350 w 253233"/>
                <a:gd name="connsiteY36" fmla="*/ 309707 h 331788"/>
                <a:gd name="connsiteX37" fmla="*/ 2587 w 253233"/>
                <a:gd name="connsiteY37" fmla="*/ 260351 h 331788"/>
                <a:gd name="connsiteX38" fmla="*/ 51752 w 253233"/>
                <a:gd name="connsiteY38" fmla="*/ 118774 h 331788"/>
                <a:gd name="connsiteX39" fmla="*/ 71160 w 253233"/>
                <a:gd name="connsiteY39" fmla="*/ 103188 h 331788"/>
                <a:gd name="connsiteX40" fmla="*/ 60714 w 253233"/>
                <a:gd name="connsiteY40" fmla="*/ 0 h 331788"/>
                <a:gd name="connsiteX41" fmla="*/ 192874 w 253233"/>
                <a:gd name="connsiteY41" fmla="*/ 0 h 331788"/>
                <a:gd name="connsiteX42" fmla="*/ 209718 w 253233"/>
                <a:gd name="connsiteY42" fmla="*/ 9029 h 331788"/>
                <a:gd name="connsiteX43" fmla="*/ 212309 w 253233"/>
                <a:gd name="connsiteY43" fmla="*/ 29666 h 331788"/>
                <a:gd name="connsiteX44" fmla="*/ 196761 w 253233"/>
                <a:gd name="connsiteY44" fmla="*/ 68362 h 331788"/>
                <a:gd name="connsiteX45" fmla="*/ 176030 w 253233"/>
                <a:gd name="connsiteY45" fmla="*/ 82550 h 331788"/>
                <a:gd name="connsiteX46" fmla="*/ 77558 w 253233"/>
                <a:gd name="connsiteY46" fmla="*/ 82550 h 331788"/>
                <a:gd name="connsiteX47" fmla="*/ 56827 w 253233"/>
                <a:gd name="connsiteY47" fmla="*/ 68362 h 331788"/>
                <a:gd name="connsiteX48" fmla="*/ 41279 w 253233"/>
                <a:gd name="connsiteY48" fmla="*/ 29666 h 331788"/>
                <a:gd name="connsiteX49" fmla="*/ 43870 w 253233"/>
                <a:gd name="connsiteY49" fmla="*/ 9029 h 331788"/>
                <a:gd name="connsiteX50" fmla="*/ 60714 w 253233"/>
                <a:gd name="connsiteY5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3233" h="331788">
                  <a:moveTo>
                    <a:pt x="127587" y="141288"/>
                  </a:moveTo>
                  <a:cubicBezTo>
                    <a:pt x="122428" y="141288"/>
                    <a:pt x="117268" y="146474"/>
                    <a:pt x="117268" y="151660"/>
                  </a:cubicBezTo>
                  <a:cubicBezTo>
                    <a:pt x="117268" y="151660"/>
                    <a:pt x="117268" y="151660"/>
                    <a:pt x="117268" y="159438"/>
                  </a:cubicBezTo>
                  <a:cubicBezTo>
                    <a:pt x="97921" y="163328"/>
                    <a:pt x="86312" y="176292"/>
                    <a:pt x="86312" y="193146"/>
                  </a:cubicBezTo>
                  <a:cubicBezTo>
                    <a:pt x="86312" y="212593"/>
                    <a:pt x="99211" y="221668"/>
                    <a:pt x="119848" y="228151"/>
                  </a:cubicBezTo>
                  <a:cubicBezTo>
                    <a:pt x="134036" y="233337"/>
                    <a:pt x="140486" y="238522"/>
                    <a:pt x="140486" y="245005"/>
                  </a:cubicBezTo>
                  <a:cubicBezTo>
                    <a:pt x="140486" y="252783"/>
                    <a:pt x="132747" y="256673"/>
                    <a:pt x="122428" y="256673"/>
                  </a:cubicBezTo>
                  <a:cubicBezTo>
                    <a:pt x="114689" y="256673"/>
                    <a:pt x="106950" y="255376"/>
                    <a:pt x="100501" y="252783"/>
                  </a:cubicBezTo>
                  <a:cubicBezTo>
                    <a:pt x="97921" y="251487"/>
                    <a:pt x="95341" y="252783"/>
                    <a:pt x="92761" y="254080"/>
                  </a:cubicBezTo>
                  <a:cubicBezTo>
                    <a:pt x="90182" y="255376"/>
                    <a:pt x="87602" y="256673"/>
                    <a:pt x="87602" y="259266"/>
                  </a:cubicBezTo>
                  <a:cubicBezTo>
                    <a:pt x="87602" y="259266"/>
                    <a:pt x="87602" y="259266"/>
                    <a:pt x="87602" y="260562"/>
                  </a:cubicBezTo>
                  <a:cubicBezTo>
                    <a:pt x="86312" y="267044"/>
                    <a:pt x="88892" y="273527"/>
                    <a:pt x="95341" y="274823"/>
                  </a:cubicBezTo>
                  <a:cubicBezTo>
                    <a:pt x="101790" y="277416"/>
                    <a:pt x="109529" y="278713"/>
                    <a:pt x="117268" y="278713"/>
                  </a:cubicBezTo>
                  <a:cubicBezTo>
                    <a:pt x="117268" y="278713"/>
                    <a:pt x="117268" y="278713"/>
                    <a:pt x="117268" y="287788"/>
                  </a:cubicBezTo>
                  <a:cubicBezTo>
                    <a:pt x="117268" y="292974"/>
                    <a:pt x="121138" y="296863"/>
                    <a:pt x="126297" y="296863"/>
                  </a:cubicBezTo>
                  <a:cubicBezTo>
                    <a:pt x="131457" y="296863"/>
                    <a:pt x="135326" y="292974"/>
                    <a:pt x="135326" y="287788"/>
                  </a:cubicBezTo>
                  <a:cubicBezTo>
                    <a:pt x="135326" y="287788"/>
                    <a:pt x="135326" y="287788"/>
                    <a:pt x="135326" y="277416"/>
                  </a:cubicBezTo>
                  <a:cubicBezTo>
                    <a:pt x="157254" y="273527"/>
                    <a:pt x="168862" y="259266"/>
                    <a:pt x="168862" y="242412"/>
                  </a:cubicBezTo>
                  <a:cubicBezTo>
                    <a:pt x="168862" y="225558"/>
                    <a:pt x="159833" y="215186"/>
                    <a:pt x="137906" y="207407"/>
                  </a:cubicBezTo>
                  <a:cubicBezTo>
                    <a:pt x="121138" y="200925"/>
                    <a:pt x="114689" y="197036"/>
                    <a:pt x="114689" y="190553"/>
                  </a:cubicBezTo>
                  <a:cubicBezTo>
                    <a:pt x="114689" y="185368"/>
                    <a:pt x="118558" y="180182"/>
                    <a:pt x="131457" y="180182"/>
                  </a:cubicBezTo>
                  <a:cubicBezTo>
                    <a:pt x="137906" y="180182"/>
                    <a:pt x="144355" y="181478"/>
                    <a:pt x="148225" y="182775"/>
                  </a:cubicBezTo>
                  <a:cubicBezTo>
                    <a:pt x="150804" y="182775"/>
                    <a:pt x="153384" y="182775"/>
                    <a:pt x="155964" y="181478"/>
                  </a:cubicBezTo>
                  <a:cubicBezTo>
                    <a:pt x="158543" y="180182"/>
                    <a:pt x="161123" y="177589"/>
                    <a:pt x="161123" y="174996"/>
                  </a:cubicBezTo>
                  <a:cubicBezTo>
                    <a:pt x="161123" y="174996"/>
                    <a:pt x="161123" y="174996"/>
                    <a:pt x="161123" y="173699"/>
                  </a:cubicBezTo>
                  <a:cubicBezTo>
                    <a:pt x="162413" y="168514"/>
                    <a:pt x="159833" y="162031"/>
                    <a:pt x="153384" y="160735"/>
                  </a:cubicBezTo>
                  <a:cubicBezTo>
                    <a:pt x="149515" y="159438"/>
                    <a:pt x="143065" y="158142"/>
                    <a:pt x="136616" y="158142"/>
                  </a:cubicBezTo>
                  <a:cubicBezTo>
                    <a:pt x="136616" y="158142"/>
                    <a:pt x="136616" y="158142"/>
                    <a:pt x="136616" y="151660"/>
                  </a:cubicBezTo>
                  <a:cubicBezTo>
                    <a:pt x="136616" y="146474"/>
                    <a:pt x="132747" y="141288"/>
                    <a:pt x="127587" y="141288"/>
                  </a:cubicBezTo>
                  <a:close/>
                  <a:moveTo>
                    <a:pt x="71160" y="103188"/>
                  </a:moveTo>
                  <a:cubicBezTo>
                    <a:pt x="71160" y="103188"/>
                    <a:pt x="71160" y="103188"/>
                    <a:pt x="181134" y="103188"/>
                  </a:cubicBezTo>
                  <a:cubicBezTo>
                    <a:pt x="190191" y="103188"/>
                    <a:pt x="197954" y="109682"/>
                    <a:pt x="200541" y="118774"/>
                  </a:cubicBezTo>
                  <a:cubicBezTo>
                    <a:pt x="200541" y="118774"/>
                    <a:pt x="200541" y="118774"/>
                    <a:pt x="249706" y="260351"/>
                  </a:cubicBezTo>
                  <a:cubicBezTo>
                    <a:pt x="256175" y="275937"/>
                    <a:pt x="253588" y="295420"/>
                    <a:pt x="243237" y="309707"/>
                  </a:cubicBezTo>
                  <a:cubicBezTo>
                    <a:pt x="232887" y="322696"/>
                    <a:pt x="217361" y="331788"/>
                    <a:pt x="199247" y="331788"/>
                  </a:cubicBezTo>
                  <a:cubicBezTo>
                    <a:pt x="199247" y="331788"/>
                    <a:pt x="199247" y="331788"/>
                    <a:pt x="54340" y="331788"/>
                  </a:cubicBezTo>
                  <a:cubicBezTo>
                    <a:pt x="36226" y="331788"/>
                    <a:pt x="20700" y="323995"/>
                    <a:pt x="10350" y="309707"/>
                  </a:cubicBezTo>
                  <a:cubicBezTo>
                    <a:pt x="-1" y="295420"/>
                    <a:pt x="-2588" y="277236"/>
                    <a:pt x="2587" y="260351"/>
                  </a:cubicBezTo>
                  <a:cubicBezTo>
                    <a:pt x="2587" y="260351"/>
                    <a:pt x="2587" y="260351"/>
                    <a:pt x="51752" y="118774"/>
                  </a:cubicBezTo>
                  <a:cubicBezTo>
                    <a:pt x="54340" y="109682"/>
                    <a:pt x="62103" y="103188"/>
                    <a:pt x="71160" y="103188"/>
                  </a:cubicBezTo>
                  <a:close/>
                  <a:moveTo>
                    <a:pt x="60714" y="0"/>
                  </a:moveTo>
                  <a:cubicBezTo>
                    <a:pt x="60714" y="0"/>
                    <a:pt x="60714" y="0"/>
                    <a:pt x="192874" y="0"/>
                  </a:cubicBezTo>
                  <a:cubicBezTo>
                    <a:pt x="199352" y="0"/>
                    <a:pt x="205830" y="3870"/>
                    <a:pt x="209718" y="9029"/>
                  </a:cubicBezTo>
                  <a:cubicBezTo>
                    <a:pt x="214900" y="15478"/>
                    <a:pt x="214900" y="23217"/>
                    <a:pt x="212309" y="29666"/>
                  </a:cubicBezTo>
                  <a:cubicBezTo>
                    <a:pt x="212309" y="29666"/>
                    <a:pt x="212309" y="29666"/>
                    <a:pt x="196761" y="68362"/>
                  </a:cubicBezTo>
                  <a:cubicBezTo>
                    <a:pt x="192874" y="77391"/>
                    <a:pt x="185100" y="82550"/>
                    <a:pt x="176030" y="82550"/>
                  </a:cubicBezTo>
                  <a:cubicBezTo>
                    <a:pt x="176030" y="82550"/>
                    <a:pt x="176030" y="82550"/>
                    <a:pt x="77558" y="82550"/>
                  </a:cubicBezTo>
                  <a:cubicBezTo>
                    <a:pt x="68488" y="82550"/>
                    <a:pt x="60714" y="77391"/>
                    <a:pt x="56827" y="68362"/>
                  </a:cubicBezTo>
                  <a:lnTo>
                    <a:pt x="41279" y="29666"/>
                  </a:lnTo>
                  <a:cubicBezTo>
                    <a:pt x="38687" y="23217"/>
                    <a:pt x="38687" y="15478"/>
                    <a:pt x="43870" y="9029"/>
                  </a:cubicBezTo>
                  <a:cubicBezTo>
                    <a:pt x="47757" y="3870"/>
                    <a:pt x="54235" y="0"/>
                    <a:pt x="607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grpSp>
        <p:nvGrpSpPr>
          <p:cNvPr id="56" name="组合 55"/>
          <p:cNvGrpSpPr/>
          <p:nvPr/>
        </p:nvGrpSpPr>
        <p:grpSpPr>
          <a:xfrm>
            <a:off x="8770871" y="2183161"/>
            <a:ext cx="1632251" cy="1169638"/>
            <a:chOff x="9075670" y="2580727"/>
            <a:chExt cx="1954278" cy="1400396"/>
          </a:xfrm>
        </p:grpSpPr>
        <p:sp>
          <p:nvSpPr>
            <p:cNvPr id="57" name="对角圆角矩形 4"/>
            <p:cNvSpPr/>
            <p:nvPr/>
          </p:nvSpPr>
          <p:spPr>
            <a:xfrm>
              <a:off x="9075670" y="2580727"/>
              <a:ext cx="1954278" cy="1400396"/>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8" name="任意多边形 45"/>
            <p:cNvSpPr/>
            <p:nvPr/>
          </p:nvSpPr>
          <p:spPr>
            <a:xfrm>
              <a:off x="9814932" y="3037303"/>
              <a:ext cx="475754" cy="487245"/>
            </a:xfrm>
            <a:custGeom>
              <a:avLst/>
              <a:gdLst>
                <a:gd name="connsiteX0" fmla="*/ 166688 w 328613"/>
                <a:gd name="connsiteY0" fmla="*/ 266700 h 336550"/>
                <a:gd name="connsiteX1" fmla="*/ 212913 w 328613"/>
                <a:gd name="connsiteY1" fmla="*/ 266700 h 336550"/>
                <a:gd name="connsiteX2" fmla="*/ 212913 w 328613"/>
                <a:gd name="connsiteY2" fmla="*/ 278562 h 336550"/>
                <a:gd name="connsiteX3" fmla="*/ 186499 w 328613"/>
                <a:gd name="connsiteY3" fmla="*/ 278562 h 336550"/>
                <a:gd name="connsiteX4" fmla="*/ 249892 w 328613"/>
                <a:gd name="connsiteY4" fmla="*/ 324689 h 336550"/>
                <a:gd name="connsiteX5" fmla="*/ 311965 w 328613"/>
                <a:gd name="connsiteY5" fmla="*/ 271972 h 336550"/>
                <a:gd name="connsiteX6" fmla="*/ 318568 w 328613"/>
                <a:gd name="connsiteY6" fmla="*/ 266700 h 336550"/>
                <a:gd name="connsiteX7" fmla="*/ 323851 w 328613"/>
                <a:gd name="connsiteY7" fmla="*/ 273290 h 336550"/>
                <a:gd name="connsiteX8" fmla="*/ 249892 w 328613"/>
                <a:gd name="connsiteY8" fmla="*/ 336550 h 336550"/>
                <a:gd name="connsiteX9" fmla="*/ 178574 w 328613"/>
                <a:gd name="connsiteY9" fmla="*/ 290423 h 336550"/>
                <a:gd name="connsiteX10" fmla="*/ 178574 w 328613"/>
                <a:gd name="connsiteY10" fmla="*/ 312828 h 336550"/>
                <a:gd name="connsiteX11" fmla="*/ 166688 w 328613"/>
                <a:gd name="connsiteY11" fmla="*/ 312828 h 336550"/>
                <a:gd name="connsiteX12" fmla="*/ 166688 w 328613"/>
                <a:gd name="connsiteY12" fmla="*/ 266700 h 336550"/>
                <a:gd name="connsiteX13" fmla="*/ 0 w 328613"/>
                <a:gd name="connsiteY13" fmla="*/ 236537 h 336550"/>
                <a:gd name="connsiteX14" fmla="*/ 144874 w 328613"/>
                <a:gd name="connsiteY14" fmla="*/ 266804 h 336550"/>
                <a:gd name="connsiteX15" fmla="*/ 177800 w 328613"/>
                <a:gd name="connsiteY15" fmla="*/ 335234 h 336550"/>
                <a:gd name="connsiteX16" fmla="*/ 144874 w 328613"/>
                <a:gd name="connsiteY16" fmla="*/ 336550 h 336550"/>
                <a:gd name="connsiteX17" fmla="*/ 0 w 328613"/>
                <a:gd name="connsiteY17" fmla="*/ 286544 h 336550"/>
                <a:gd name="connsiteX18" fmla="*/ 0 w 328613"/>
                <a:gd name="connsiteY18" fmla="*/ 283912 h 336550"/>
                <a:gd name="connsiteX19" fmla="*/ 0 w 328613"/>
                <a:gd name="connsiteY19" fmla="*/ 236537 h 336550"/>
                <a:gd name="connsiteX20" fmla="*/ 250172 w 328613"/>
                <a:gd name="connsiteY20" fmla="*/ 179387 h 336550"/>
                <a:gd name="connsiteX21" fmla="*/ 318154 w 328613"/>
                <a:gd name="connsiteY21" fmla="*/ 221893 h 336550"/>
                <a:gd name="connsiteX22" fmla="*/ 318154 w 328613"/>
                <a:gd name="connsiteY22" fmla="*/ 196655 h 336550"/>
                <a:gd name="connsiteX23" fmla="*/ 328613 w 328613"/>
                <a:gd name="connsiteY23" fmla="*/ 196655 h 336550"/>
                <a:gd name="connsiteX24" fmla="*/ 328613 w 328613"/>
                <a:gd name="connsiteY24" fmla="*/ 244475 h 336550"/>
                <a:gd name="connsiteX25" fmla="*/ 282856 w 328613"/>
                <a:gd name="connsiteY25" fmla="*/ 244475 h 336550"/>
                <a:gd name="connsiteX26" fmla="*/ 282856 w 328613"/>
                <a:gd name="connsiteY26" fmla="*/ 232520 h 336550"/>
                <a:gd name="connsiteX27" fmla="*/ 309003 w 328613"/>
                <a:gd name="connsiteY27" fmla="*/ 232520 h 336550"/>
                <a:gd name="connsiteX28" fmla="*/ 250172 w 328613"/>
                <a:gd name="connsiteY28" fmla="*/ 191342 h 336550"/>
                <a:gd name="connsiteX29" fmla="*/ 184804 w 328613"/>
                <a:gd name="connsiteY29" fmla="*/ 239162 h 336550"/>
                <a:gd name="connsiteX30" fmla="*/ 178268 w 328613"/>
                <a:gd name="connsiteY30" fmla="*/ 243147 h 336550"/>
                <a:gd name="connsiteX31" fmla="*/ 174345 w 328613"/>
                <a:gd name="connsiteY31" fmla="*/ 236505 h 336550"/>
                <a:gd name="connsiteX32" fmla="*/ 250172 w 328613"/>
                <a:gd name="connsiteY32" fmla="*/ 179387 h 336550"/>
                <a:gd name="connsiteX33" fmla="*/ 0 w 328613"/>
                <a:gd name="connsiteY33" fmla="*/ 161925 h 336550"/>
                <a:gd name="connsiteX34" fmla="*/ 28885 w 328613"/>
                <a:gd name="connsiteY34" fmla="*/ 176260 h 336550"/>
                <a:gd name="connsiteX35" fmla="*/ 128671 w 328613"/>
                <a:gd name="connsiteY35" fmla="*/ 190595 h 336550"/>
                <a:gd name="connsiteX36" fmla="*/ 144427 w 328613"/>
                <a:gd name="connsiteY36" fmla="*/ 191898 h 336550"/>
                <a:gd name="connsiteX37" fmla="*/ 158869 w 328613"/>
                <a:gd name="connsiteY37" fmla="*/ 190595 h 336550"/>
                <a:gd name="connsiteX38" fmla="*/ 174625 w 328613"/>
                <a:gd name="connsiteY38" fmla="*/ 190595 h 336550"/>
                <a:gd name="connsiteX39" fmla="*/ 144427 w 328613"/>
                <a:gd name="connsiteY39" fmla="*/ 249238 h 336550"/>
                <a:gd name="connsiteX40" fmla="*/ 0 w 328613"/>
                <a:gd name="connsiteY40" fmla="*/ 216658 h 336550"/>
                <a:gd name="connsiteX41" fmla="*/ 0 w 328613"/>
                <a:gd name="connsiteY41" fmla="*/ 161925 h 336550"/>
                <a:gd name="connsiteX42" fmla="*/ 0 w 328613"/>
                <a:gd name="connsiteY42" fmla="*/ 84137 h 336550"/>
                <a:gd name="connsiteX43" fmla="*/ 144463 w 328613"/>
                <a:gd name="connsiteY43" fmla="*/ 114655 h 336550"/>
                <a:gd name="connsiteX44" fmla="*/ 288925 w 328613"/>
                <a:gd name="connsiteY44" fmla="*/ 84137 h 336550"/>
                <a:gd name="connsiteX45" fmla="*/ 288925 w 328613"/>
                <a:gd name="connsiteY45" fmla="*/ 139865 h 336550"/>
                <a:gd name="connsiteX46" fmla="*/ 160222 w 328613"/>
                <a:gd name="connsiteY46" fmla="*/ 173037 h 336550"/>
                <a:gd name="connsiteX47" fmla="*/ 157596 w 328613"/>
                <a:gd name="connsiteY47" fmla="*/ 173037 h 336550"/>
                <a:gd name="connsiteX48" fmla="*/ 152342 w 328613"/>
                <a:gd name="connsiteY48" fmla="*/ 173037 h 336550"/>
                <a:gd name="connsiteX49" fmla="*/ 144463 w 328613"/>
                <a:gd name="connsiteY49" fmla="*/ 173037 h 336550"/>
                <a:gd name="connsiteX50" fmla="*/ 136583 w 328613"/>
                <a:gd name="connsiteY50" fmla="*/ 173037 h 336550"/>
                <a:gd name="connsiteX51" fmla="*/ 130016 w 328613"/>
                <a:gd name="connsiteY51" fmla="*/ 173037 h 336550"/>
                <a:gd name="connsiteX52" fmla="*/ 128703 w 328613"/>
                <a:gd name="connsiteY52" fmla="*/ 173037 h 336550"/>
                <a:gd name="connsiteX53" fmla="*/ 0 w 328613"/>
                <a:gd name="connsiteY53" fmla="*/ 139865 h 336550"/>
                <a:gd name="connsiteX54" fmla="*/ 0 w 328613"/>
                <a:gd name="connsiteY54" fmla="*/ 84137 h 336550"/>
                <a:gd name="connsiteX55" fmla="*/ 144463 w 328613"/>
                <a:gd name="connsiteY55" fmla="*/ 0 h 336550"/>
                <a:gd name="connsiteX56" fmla="*/ 287612 w 328613"/>
                <a:gd name="connsiteY56" fmla="*/ 49868 h 336550"/>
                <a:gd name="connsiteX57" fmla="*/ 288925 w 328613"/>
                <a:gd name="connsiteY57" fmla="*/ 52493 h 336550"/>
                <a:gd name="connsiteX58" fmla="*/ 288925 w 328613"/>
                <a:gd name="connsiteY58" fmla="*/ 65616 h 336550"/>
                <a:gd name="connsiteX59" fmla="*/ 144463 w 328613"/>
                <a:gd name="connsiteY59" fmla="*/ 98425 h 336550"/>
                <a:gd name="connsiteX60" fmla="*/ 0 w 328613"/>
                <a:gd name="connsiteY60" fmla="*/ 65616 h 336550"/>
                <a:gd name="connsiteX61" fmla="*/ 0 w 328613"/>
                <a:gd name="connsiteY61" fmla="*/ 52493 h 336550"/>
                <a:gd name="connsiteX62" fmla="*/ 0 w 328613"/>
                <a:gd name="connsiteY62" fmla="*/ 48556 h 336550"/>
                <a:gd name="connsiteX63" fmla="*/ 144463 w 328613"/>
                <a:gd name="connsiteY6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28613" h="336550">
                  <a:moveTo>
                    <a:pt x="166688" y="266700"/>
                  </a:moveTo>
                  <a:cubicBezTo>
                    <a:pt x="166688" y="266700"/>
                    <a:pt x="166688" y="266700"/>
                    <a:pt x="212913" y="266700"/>
                  </a:cubicBezTo>
                  <a:cubicBezTo>
                    <a:pt x="212913" y="266700"/>
                    <a:pt x="212913" y="266700"/>
                    <a:pt x="212913" y="278562"/>
                  </a:cubicBezTo>
                  <a:cubicBezTo>
                    <a:pt x="212913" y="278562"/>
                    <a:pt x="212913" y="278562"/>
                    <a:pt x="186499" y="278562"/>
                  </a:cubicBezTo>
                  <a:cubicBezTo>
                    <a:pt x="194423" y="306238"/>
                    <a:pt x="220837" y="324689"/>
                    <a:pt x="249892" y="324689"/>
                  </a:cubicBezTo>
                  <a:cubicBezTo>
                    <a:pt x="280268" y="324689"/>
                    <a:pt x="305361" y="303602"/>
                    <a:pt x="311965" y="271972"/>
                  </a:cubicBezTo>
                  <a:cubicBezTo>
                    <a:pt x="313286" y="268018"/>
                    <a:pt x="315927" y="266700"/>
                    <a:pt x="318568" y="266700"/>
                  </a:cubicBezTo>
                  <a:cubicBezTo>
                    <a:pt x="322530" y="268018"/>
                    <a:pt x="323851" y="270654"/>
                    <a:pt x="323851" y="273290"/>
                  </a:cubicBezTo>
                  <a:cubicBezTo>
                    <a:pt x="315927" y="311510"/>
                    <a:pt x="286872" y="336550"/>
                    <a:pt x="249892" y="336550"/>
                  </a:cubicBezTo>
                  <a:cubicBezTo>
                    <a:pt x="218195" y="336550"/>
                    <a:pt x="191781" y="318099"/>
                    <a:pt x="178574" y="290423"/>
                  </a:cubicBezTo>
                  <a:cubicBezTo>
                    <a:pt x="178574" y="290423"/>
                    <a:pt x="178574" y="290423"/>
                    <a:pt x="178574" y="312828"/>
                  </a:cubicBezTo>
                  <a:cubicBezTo>
                    <a:pt x="178574" y="312828"/>
                    <a:pt x="178574" y="312828"/>
                    <a:pt x="166688" y="312828"/>
                  </a:cubicBezTo>
                  <a:cubicBezTo>
                    <a:pt x="166688" y="312828"/>
                    <a:pt x="166688" y="312828"/>
                    <a:pt x="166688" y="266700"/>
                  </a:cubicBezTo>
                  <a:close/>
                  <a:moveTo>
                    <a:pt x="0" y="236537"/>
                  </a:moveTo>
                  <a:cubicBezTo>
                    <a:pt x="23707" y="253645"/>
                    <a:pt x="72437" y="266804"/>
                    <a:pt x="144874" y="266804"/>
                  </a:cubicBezTo>
                  <a:cubicBezTo>
                    <a:pt x="146191" y="294440"/>
                    <a:pt x="159362" y="318127"/>
                    <a:pt x="177800" y="335234"/>
                  </a:cubicBezTo>
                  <a:cubicBezTo>
                    <a:pt x="167264" y="336550"/>
                    <a:pt x="155411" y="336550"/>
                    <a:pt x="144874" y="336550"/>
                  </a:cubicBezTo>
                  <a:cubicBezTo>
                    <a:pt x="68486" y="336550"/>
                    <a:pt x="6585" y="315495"/>
                    <a:pt x="0" y="286544"/>
                  </a:cubicBezTo>
                  <a:cubicBezTo>
                    <a:pt x="0" y="286544"/>
                    <a:pt x="0" y="285228"/>
                    <a:pt x="0" y="283912"/>
                  </a:cubicBezTo>
                  <a:cubicBezTo>
                    <a:pt x="0" y="283912"/>
                    <a:pt x="0" y="283912"/>
                    <a:pt x="0" y="236537"/>
                  </a:cubicBezTo>
                  <a:close/>
                  <a:moveTo>
                    <a:pt x="250172" y="179387"/>
                  </a:moveTo>
                  <a:cubicBezTo>
                    <a:pt x="278934" y="179387"/>
                    <a:pt x="305081" y="196655"/>
                    <a:pt x="318154" y="221893"/>
                  </a:cubicBezTo>
                  <a:cubicBezTo>
                    <a:pt x="318154" y="221893"/>
                    <a:pt x="318154" y="221893"/>
                    <a:pt x="318154" y="196655"/>
                  </a:cubicBezTo>
                  <a:lnTo>
                    <a:pt x="328613" y="196655"/>
                  </a:lnTo>
                  <a:cubicBezTo>
                    <a:pt x="328613" y="196655"/>
                    <a:pt x="328613" y="196655"/>
                    <a:pt x="328613" y="244475"/>
                  </a:cubicBezTo>
                  <a:cubicBezTo>
                    <a:pt x="328613" y="244475"/>
                    <a:pt x="328613" y="244475"/>
                    <a:pt x="282856" y="244475"/>
                  </a:cubicBezTo>
                  <a:cubicBezTo>
                    <a:pt x="282856" y="244475"/>
                    <a:pt x="282856" y="244475"/>
                    <a:pt x="282856" y="232520"/>
                  </a:cubicBezTo>
                  <a:cubicBezTo>
                    <a:pt x="282856" y="232520"/>
                    <a:pt x="282856" y="232520"/>
                    <a:pt x="309003" y="232520"/>
                  </a:cubicBezTo>
                  <a:cubicBezTo>
                    <a:pt x="299851" y="207282"/>
                    <a:pt x="276319" y="191342"/>
                    <a:pt x="250172" y="191342"/>
                  </a:cubicBezTo>
                  <a:cubicBezTo>
                    <a:pt x="220103" y="191342"/>
                    <a:pt x="192648" y="211267"/>
                    <a:pt x="184804" y="239162"/>
                  </a:cubicBezTo>
                  <a:cubicBezTo>
                    <a:pt x="184804" y="243147"/>
                    <a:pt x="180882" y="244475"/>
                    <a:pt x="178268" y="243147"/>
                  </a:cubicBezTo>
                  <a:cubicBezTo>
                    <a:pt x="174345" y="243147"/>
                    <a:pt x="173038" y="239162"/>
                    <a:pt x="174345" y="236505"/>
                  </a:cubicBezTo>
                  <a:cubicBezTo>
                    <a:pt x="183497" y="203297"/>
                    <a:pt x="214873" y="179387"/>
                    <a:pt x="250172" y="179387"/>
                  </a:cubicBezTo>
                  <a:close/>
                  <a:moveTo>
                    <a:pt x="0" y="161925"/>
                  </a:moveTo>
                  <a:cubicBezTo>
                    <a:pt x="6565" y="167137"/>
                    <a:pt x="17069" y="172350"/>
                    <a:pt x="28885" y="176260"/>
                  </a:cubicBezTo>
                  <a:cubicBezTo>
                    <a:pt x="52519" y="184079"/>
                    <a:pt x="86656" y="190595"/>
                    <a:pt x="128671" y="190595"/>
                  </a:cubicBezTo>
                  <a:cubicBezTo>
                    <a:pt x="133923" y="191898"/>
                    <a:pt x="139175" y="191898"/>
                    <a:pt x="144427" y="191898"/>
                  </a:cubicBezTo>
                  <a:cubicBezTo>
                    <a:pt x="148366" y="191898"/>
                    <a:pt x="153618" y="191898"/>
                    <a:pt x="158869" y="190595"/>
                  </a:cubicBezTo>
                  <a:cubicBezTo>
                    <a:pt x="164121" y="190595"/>
                    <a:pt x="169373" y="190595"/>
                    <a:pt x="174625" y="190595"/>
                  </a:cubicBezTo>
                  <a:cubicBezTo>
                    <a:pt x="158869" y="206233"/>
                    <a:pt x="147053" y="225781"/>
                    <a:pt x="144427" y="249238"/>
                  </a:cubicBezTo>
                  <a:cubicBezTo>
                    <a:pt x="70901" y="249238"/>
                    <a:pt x="15756" y="233600"/>
                    <a:pt x="0" y="216658"/>
                  </a:cubicBezTo>
                  <a:cubicBezTo>
                    <a:pt x="0" y="216658"/>
                    <a:pt x="0" y="216658"/>
                    <a:pt x="0" y="161925"/>
                  </a:cubicBezTo>
                  <a:close/>
                  <a:moveTo>
                    <a:pt x="0" y="84137"/>
                  </a:moveTo>
                  <a:cubicBezTo>
                    <a:pt x="27579" y="104040"/>
                    <a:pt x="86678" y="114655"/>
                    <a:pt x="144463" y="114655"/>
                  </a:cubicBezTo>
                  <a:cubicBezTo>
                    <a:pt x="200934" y="114655"/>
                    <a:pt x="260033" y="104040"/>
                    <a:pt x="288925" y="84137"/>
                  </a:cubicBezTo>
                  <a:cubicBezTo>
                    <a:pt x="288925" y="84137"/>
                    <a:pt x="288925" y="84137"/>
                    <a:pt x="288925" y="139865"/>
                  </a:cubicBezTo>
                  <a:cubicBezTo>
                    <a:pt x="273166" y="155788"/>
                    <a:pt x="224574" y="170383"/>
                    <a:pt x="160222" y="173037"/>
                  </a:cubicBezTo>
                  <a:cubicBezTo>
                    <a:pt x="158909" y="173037"/>
                    <a:pt x="158909" y="173037"/>
                    <a:pt x="157596" y="173037"/>
                  </a:cubicBezTo>
                  <a:cubicBezTo>
                    <a:pt x="156282" y="173037"/>
                    <a:pt x="153656" y="173037"/>
                    <a:pt x="152342" y="173037"/>
                  </a:cubicBezTo>
                  <a:cubicBezTo>
                    <a:pt x="149716" y="173037"/>
                    <a:pt x="147089" y="173037"/>
                    <a:pt x="144463" y="173037"/>
                  </a:cubicBezTo>
                  <a:cubicBezTo>
                    <a:pt x="141836" y="173037"/>
                    <a:pt x="139209" y="173037"/>
                    <a:pt x="136583" y="173037"/>
                  </a:cubicBezTo>
                  <a:cubicBezTo>
                    <a:pt x="133956" y="173037"/>
                    <a:pt x="132643" y="173037"/>
                    <a:pt x="130016" y="173037"/>
                  </a:cubicBezTo>
                  <a:cubicBezTo>
                    <a:pt x="130016" y="173037"/>
                    <a:pt x="128703" y="173037"/>
                    <a:pt x="128703" y="173037"/>
                  </a:cubicBezTo>
                  <a:cubicBezTo>
                    <a:pt x="63038" y="170383"/>
                    <a:pt x="14446" y="155788"/>
                    <a:pt x="0" y="139865"/>
                  </a:cubicBezTo>
                  <a:cubicBezTo>
                    <a:pt x="0" y="139865"/>
                    <a:pt x="0" y="139865"/>
                    <a:pt x="0" y="84137"/>
                  </a:cubicBezTo>
                  <a:close/>
                  <a:moveTo>
                    <a:pt x="144463" y="0"/>
                  </a:moveTo>
                  <a:cubicBezTo>
                    <a:pt x="231140" y="0"/>
                    <a:pt x="281045" y="24934"/>
                    <a:pt x="287612" y="49868"/>
                  </a:cubicBezTo>
                  <a:cubicBezTo>
                    <a:pt x="287612" y="49868"/>
                    <a:pt x="288925" y="51181"/>
                    <a:pt x="288925" y="52493"/>
                  </a:cubicBezTo>
                  <a:cubicBezTo>
                    <a:pt x="288925" y="52493"/>
                    <a:pt x="288925" y="52493"/>
                    <a:pt x="288925" y="65616"/>
                  </a:cubicBezTo>
                  <a:cubicBezTo>
                    <a:pt x="271852" y="82677"/>
                    <a:pt x="216694" y="98425"/>
                    <a:pt x="144463" y="98425"/>
                  </a:cubicBezTo>
                  <a:cubicBezTo>
                    <a:pt x="70918" y="98425"/>
                    <a:pt x="15760" y="82677"/>
                    <a:pt x="0" y="65616"/>
                  </a:cubicBezTo>
                  <a:cubicBezTo>
                    <a:pt x="0" y="65616"/>
                    <a:pt x="0" y="65616"/>
                    <a:pt x="0" y="52493"/>
                  </a:cubicBezTo>
                  <a:cubicBezTo>
                    <a:pt x="0" y="51181"/>
                    <a:pt x="0" y="49868"/>
                    <a:pt x="0" y="48556"/>
                  </a:cubicBezTo>
                  <a:cubicBezTo>
                    <a:pt x="6567" y="24934"/>
                    <a:pt x="56472" y="0"/>
                    <a:pt x="1444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3" name="箭头: 下 2"/>
          <p:cNvSpPr/>
          <p:nvPr/>
        </p:nvSpPr>
        <p:spPr>
          <a:xfrm>
            <a:off x="7122507" y="4827281"/>
            <a:ext cx="273465" cy="25254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5788778" y="5131261"/>
            <a:ext cx="3586238" cy="1092607"/>
          </a:xfrm>
          <a:prstGeom prst="rect">
            <a:avLst/>
          </a:prstGeom>
        </p:spPr>
        <p:txBody>
          <a:bodyPr wrap="none">
            <a:spAutoFit/>
          </a:bodyPr>
          <a:lstStyle/>
          <a:p>
            <a:pPr algn="just"/>
            <a:r>
              <a:rPr lang="en-US" altLang="zh-CN" kern="100" dirty="0">
                <a:solidFill>
                  <a:schemeClr val="accent1"/>
                </a:solidFill>
                <a:latin typeface="+mj-ea"/>
                <a:ea typeface="+mj-ea"/>
                <a:cs typeface="Times New Roman" panose="02020603050405020304" pitchFamily="18" charset="0"/>
              </a:rPr>
              <a:t>· </a:t>
            </a:r>
            <a:r>
              <a:rPr lang="zh-CN" altLang="en-US" kern="100" dirty="0">
                <a:solidFill>
                  <a:schemeClr val="accent1"/>
                </a:solidFill>
                <a:latin typeface="+mj-ea"/>
                <a:ea typeface="+mj-ea"/>
                <a:cs typeface="Times New Roman" panose="02020603050405020304" pitchFamily="18" charset="0"/>
              </a:rPr>
              <a:t>广义理解：</a:t>
            </a:r>
            <a:r>
              <a:rPr lang="zh-CN" altLang="zh-CN" kern="100" dirty="0">
                <a:solidFill>
                  <a:schemeClr val="accent1"/>
                </a:solidFill>
                <a:latin typeface="+mj-ea"/>
                <a:ea typeface="+mj-ea"/>
                <a:cs typeface="Times New Roman" panose="02020603050405020304" pitchFamily="18" charset="0"/>
              </a:rPr>
              <a:t>可被抽象归类为</a:t>
            </a:r>
            <a:endParaRPr lang="en-US" altLang="zh-CN" kern="100" dirty="0">
              <a:solidFill>
                <a:schemeClr val="accent1"/>
              </a:solidFill>
              <a:latin typeface="+mj-ea"/>
              <a:ea typeface="+mj-ea"/>
              <a:cs typeface="Times New Roman" panose="02020603050405020304" pitchFamily="18" charset="0"/>
            </a:endParaRPr>
          </a:p>
          <a:p>
            <a:pPr algn="just"/>
            <a:r>
              <a:rPr lang="en-US" altLang="zh-CN" kern="100" dirty="0">
                <a:solidFill>
                  <a:schemeClr val="accent1"/>
                </a:solidFill>
                <a:latin typeface="+mj-ea"/>
                <a:ea typeface="+mj-ea"/>
                <a:cs typeface="Times New Roman" panose="02020603050405020304" pitchFamily="18" charset="0"/>
              </a:rPr>
              <a:t>“</a:t>
            </a:r>
            <a:r>
              <a:rPr lang="zh-CN" altLang="zh-CN" kern="100" dirty="0">
                <a:solidFill>
                  <a:schemeClr val="accent1"/>
                </a:solidFill>
                <a:latin typeface="+mj-ea"/>
                <a:ea typeface="+mj-ea"/>
                <a:cs typeface="Times New Roman" panose="02020603050405020304" pitchFamily="18" charset="0"/>
              </a:rPr>
              <a:t>区分经营者的标识</a:t>
            </a:r>
            <a:r>
              <a:rPr lang="en-US" altLang="zh-CN" kern="100" dirty="0">
                <a:solidFill>
                  <a:schemeClr val="accent1"/>
                </a:solidFill>
                <a:latin typeface="+mj-ea"/>
                <a:ea typeface="+mj-ea"/>
                <a:cs typeface="Times New Roman" panose="02020603050405020304" pitchFamily="18" charset="0"/>
              </a:rPr>
              <a:t>” </a:t>
            </a:r>
            <a:r>
              <a:rPr lang="zh-CN" altLang="zh-CN" kern="100" dirty="0">
                <a:solidFill>
                  <a:schemeClr val="accent1"/>
                </a:solidFill>
                <a:latin typeface="+mj-ea"/>
                <a:ea typeface="+mj-ea"/>
                <a:cs typeface="Times New Roman" panose="02020603050405020304" pitchFamily="18" charset="0"/>
              </a:rPr>
              <a:t>的标识</a:t>
            </a:r>
            <a:endParaRPr lang="en-US" altLang="zh-CN" kern="100" dirty="0">
              <a:solidFill>
                <a:schemeClr val="accent1"/>
              </a:solidFill>
              <a:latin typeface="+mj-ea"/>
              <a:ea typeface="+mj-ea"/>
              <a:cs typeface="Times New Roman" panose="02020603050405020304" pitchFamily="18" charset="0"/>
            </a:endParaRPr>
          </a:p>
          <a:p>
            <a:pPr algn="just"/>
            <a:endParaRPr lang="en-US" altLang="zh-CN" sz="1100" kern="100" dirty="0">
              <a:solidFill>
                <a:schemeClr val="accent1"/>
              </a:solidFill>
              <a:latin typeface="+mj-ea"/>
              <a:ea typeface="+mj-ea"/>
              <a:cs typeface="Times New Roman" panose="02020603050405020304" pitchFamily="18" charset="0"/>
            </a:endParaRPr>
          </a:p>
          <a:p>
            <a:pPr algn="just"/>
            <a:r>
              <a:rPr lang="en-US" altLang="zh-CN" kern="100" dirty="0">
                <a:solidFill>
                  <a:schemeClr val="accent1"/>
                </a:solidFill>
                <a:latin typeface="+mj-ea"/>
                <a:ea typeface="+mj-ea"/>
                <a:cs typeface="Times New Roman" panose="02020603050405020304" pitchFamily="18" charset="0"/>
              </a:rPr>
              <a:t>· </a:t>
            </a:r>
            <a:r>
              <a:rPr lang="zh-CN" altLang="en-US" kern="100" dirty="0">
                <a:solidFill>
                  <a:schemeClr val="accent1"/>
                </a:solidFill>
                <a:latin typeface="+mj-ea"/>
                <a:ea typeface="+mj-ea"/>
                <a:cs typeface="Times New Roman" panose="02020603050405020304" pitchFamily="18" charset="0"/>
              </a:rPr>
              <a:t>不要求用于生产经营活动的标识</a:t>
            </a:r>
            <a:endParaRPr lang="zh-CN" altLang="en-US" dirty="0">
              <a:solidFill>
                <a:schemeClr val="accent1"/>
              </a:solidFill>
              <a:latin typeface="+mj-ea"/>
              <a:ea typeface="+mj-ea"/>
            </a:endParaRPr>
          </a:p>
        </p:txBody>
      </p:sp>
      <p:sp>
        <p:nvSpPr>
          <p:cNvPr id="29" name="箭头: 下 28"/>
          <p:cNvSpPr/>
          <p:nvPr/>
        </p:nvSpPr>
        <p:spPr>
          <a:xfrm>
            <a:off x="4754370" y="5217022"/>
            <a:ext cx="273465" cy="25254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3985245" y="5529600"/>
            <a:ext cx="1811714" cy="646331"/>
          </a:xfrm>
          <a:prstGeom prst="rect">
            <a:avLst/>
          </a:prstGeom>
        </p:spPr>
        <p:txBody>
          <a:bodyPr wrap="none">
            <a:spAutoFit/>
          </a:bodyPr>
          <a:lstStyle/>
          <a:p>
            <a:r>
              <a:rPr lang="zh-CN" altLang="zh-CN" kern="100" dirty="0">
                <a:solidFill>
                  <a:schemeClr val="accent1"/>
                </a:solidFill>
                <a:latin typeface="+mj-ea"/>
                <a:ea typeface="+mj-ea"/>
                <a:cs typeface="Times New Roman" panose="02020603050405020304" pitchFamily="18" charset="0"/>
              </a:rPr>
              <a:t>企业名称和姓名</a:t>
            </a:r>
            <a:endParaRPr lang="en-US" altLang="zh-CN" kern="100" dirty="0">
              <a:solidFill>
                <a:schemeClr val="accent1"/>
              </a:solidFill>
              <a:latin typeface="+mj-ea"/>
              <a:ea typeface="+mj-ea"/>
              <a:cs typeface="Times New Roman" panose="02020603050405020304" pitchFamily="18" charset="0"/>
            </a:endParaRPr>
          </a:p>
          <a:p>
            <a:r>
              <a:rPr lang="zh-CN" altLang="en-US" kern="100" dirty="0">
                <a:solidFill>
                  <a:schemeClr val="accent1"/>
                </a:solidFill>
                <a:latin typeface="+mj-ea"/>
                <a:ea typeface="+mj-ea"/>
                <a:cs typeface="Times New Roman" panose="02020603050405020304" pitchFamily="18" charset="0"/>
              </a:rPr>
              <a:t>需</a:t>
            </a:r>
            <a:r>
              <a:rPr lang="zh-CN" altLang="zh-CN" kern="100" dirty="0">
                <a:solidFill>
                  <a:schemeClr val="accent1"/>
                </a:solidFill>
                <a:latin typeface="+mj-ea"/>
                <a:ea typeface="+mj-ea"/>
                <a:cs typeface="Times New Roman" panose="02020603050405020304" pitchFamily="18" charset="0"/>
              </a:rPr>
              <a:t>具有商业意义</a:t>
            </a:r>
            <a:endParaRPr lang="zh-CN" altLang="en-US" dirty="0">
              <a:solidFill>
                <a:schemeClr val="accent1"/>
              </a:solidFill>
              <a:latin typeface="+mj-ea"/>
              <a:ea typeface="+mj-ea"/>
            </a:endParaRPr>
          </a:p>
        </p:txBody>
      </p:sp>
      <p:sp>
        <p:nvSpPr>
          <p:cNvPr id="32" name="矩形 31"/>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5" name="流程图: 离页连接符 34"/>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7" name="直接连接符 36"/>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up)">
                                      <p:cBhvr>
                                        <p:cTn id="59" dur="500"/>
                                        <p:tgtEl>
                                          <p:spTgt spid="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up)">
                                      <p:cBhvr>
                                        <p:cTn id="63" dur="500"/>
                                        <p:tgtEl>
                                          <p:spTgt spid="5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30" grpId="0"/>
      <p:bldP spid="31" grpId="0"/>
      <p:bldP spid="33" grpId="0"/>
      <p:bldP spid="34" grpId="0"/>
      <p:bldP spid="36" grpId="0"/>
      <p:bldP spid="38" grpId="0"/>
      <p:bldP spid="40" grpId="0"/>
      <p:bldP spid="3" grpId="0" animBg="1"/>
      <p:bldP spid="5" grpId="0"/>
      <p:bldP spid="29"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3191899" cy="461665"/>
          </a:xfrm>
          <a:prstGeom prst="rect">
            <a:avLst/>
          </a:prstGeom>
        </p:spPr>
        <p:txBody>
          <a:bodyPr wrap="none">
            <a:spAutoFit/>
          </a:bodyPr>
          <a:lstStyle/>
          <a:p>
            <a:pPr lvl="0"/>
            <a:r>
              <a:rPr lang="en-US" altLang="zh-CN" sz="2400" b="1" dirty="0"/>
              <a:t>2.</a:t>
            </a:r>
            <a:r>
              <a:rPr lang="zh-CN" altLang="en-US" sz="2400" b="1" dirty="0"/>
              <a:t>如何界定被混淆对象</a:t>
            </a:r>
            <a:endParaRPr lang="zh-CN" altLang="zh-CN" sz="2400" b="1" dirty="0"/>
          </a:p>
        </p:txBody>
      </p:sp>
      <p:sp>
        <p:nvSpPr>
          <p:cNvPr id="4" name="矩形 3"/>
          <p:cNvSpPr/>
          <p:nvPr/>
        </p:nvSpPr>
        <p:spPr>
          <a:xfrm>
            <a:off x="798992" y="2828835"/>
            <a:ext cx="11277599" cy="1200329"/>
          </a:xfrm>
          <a:prstGeom prst="rect">
            <a:avLst/>
          </a:prstGeom>
        </p:spPr>
        <p:txBody>
          <a:bodyPr wrap="square">
            <a:spAutoFit/>
          </a:bodyPr>
          <a:lstStyle/>
          <a:p>
            <a:r>
              <a:rPr lang="zh-CN" altLang="zh-CN" sz="2400" kern="100" dirty="0">
                <a:solidFill>
                  <a:schemeClr val="accent1"/>
                </a:solidFill>
                <a:latin typeface="+mj-ea"/>
                <a:ea typeface="+mj-ea"/>
                <a:cs typeface="Times New Roman" panose="02020603050405020304" pitchFamily="18" charset="0"/>
              </a:rPr>
              <a:t>作品名称</a:t>
            </a:r>
            <a:r>
              <a:rPr lang="zh-CN" altLang="en-US" sz="2400" kern="100" dirty="0">
                <a:solidFill>
                  <a:schemeClr val="accent1"/>
                </a:solidFill>
                <a:latin typeface="+mj-ea"/>
                <a:ea typeface="+mj-ea"/>
                <a:cs typeface="Times New Roman" panose="02020603050405020304" pitchFamily="18" charset="0"/>
              </a:rPr>
              <a:t>是否可以作为混淆条款调整的对象</a:t>
            </a:r>
            <a:r>
              <a:rPr lang="en-US" altLang="zh-CN" sz="2400" kern="100" dirty="0">
                <a:solidFill>
                  <a:schemeClr val="accent1"/>
                </a:solidFill>
                <a:latin typeface="+mj-ea"/>
                <a:ea typeface="+mj-ea"/>
                <a:cs typeface="Times New Roman" panose="02020603050405020304" pitchFamily="18" charset="0"/>
              </a:rPr>
              <a:t> </a:t>
            </a:r>
            <a:r>
              <a:rPr lang="en-US" altLang="zh-CN" sz="2400" b="1" kern="100" dirty="0">
                <a:solidFill>
                  <a:srgbClr val="FFC000"/>
                </a:solidFill>
                <a:latin typeface="+mj-ea"/>
                <a:ea typeface="+mj-ea"/>
                <a:cs typeface="Times New Roman" panose="02020603050405020304" pitchFamily="18" charset="0"/>
              </a:rPr>
              <a:t>?</a:t>
            </a:r>
            <a:endParaRPr lang="en-US" altLang="zh-CN" sz="2400" b="1" kern="100" dirty="0">
              <a:solidFill>
                <a:srgbClr val="FFC000"/>
              </a:solidFill>
              <a:latin typeface="+mj-ea"/>
              <a:ea typeface="+mj-ea"/>
              <a:cs typeface="Times New Roman" panose="02020603050405020304" pitchFamily="18" charset="0"/>
            </a:endParaRPr>
          </a:p>
          <a:p>
            <a:endParaRPr lang="en-US" altLang="zh-CN" sz="2400" b="1" kern="100" dirty="0">
              <a:solidFill>
                <a:srgbClr val="FFC000"/>
              </a:solidFill>
              <a:latin typeface="+mj-ea"/>
              <a:ea typeface="+mj-ea"/>
              <a:cs typeface="Times New Roman" panose="02020603050405020304" pitchFamily="18" charset="0"/>
            </a:endParaRPr>
          </a:p>
          <a:p>
            <a:r>
              <a:rPr lang="zh-CN" altLang="en-US" sz="2400" b="1" kern="100" dirty="0">
                <a:solidFill>
                  <a:srgbClr val="FFC000"/>
                </a:solidFill>
                <a:latin typeface="+mj-ea"/>
                <a:ea typeface="+mj-ea"/>
                <a:cs typeface="Times New Roman" panose="02020603050405020304" pitchFamily="18" charset="0"/>
              </a:rPr>
              <a:t>例：</a:t>
            </a:r>
            <a:r>
              <a:rPr lang="zh-CN" altLang="en-US" sz="2000" kern="100" dirty="0">
                <a:latin typeface="+mn-ea"/>
                <a:cs typeface="Times New Roman" panose="02020603050405020304" pitchFamily="18" charset="0"/>
              </a:rPr>
              <a:t>迪士尼企业公司、皮克斯诉厦门蓝火焰影视动漫有限公司等侵害著作权及不正当竞争纠纷一案</a:t>
            </a:r>
            <a:endParaRPr lang="en-US" altLang="zh-CN" sz="2000" kern="100" dirty="0">
              <a:latin typeface="+mn-ea"/>
              <a:cs typeface="Times New Roman" panose="02020603050405020304" pitchFamily="18" charset="0"/>
            </a:endParaRPr>
          </a:p>
        </p:txBody>
      </p:sp>
      <p:sp>
        <p:nvSpPr>
          <p:cNvPr id="35" name="矩形 34"/>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3191899" cy="461665"/>
          </a:xfrm>
          <a:prstGeom prst="rect">
            <a:avLst/>
          </a:prstGeom>
        </p:spPr>
        <p:txBody>
          <a:bodyPr wrap="none">
            <a:spAutoFit/>
          </a:bodyPr>
          <a:lstStyle/>
          <a:p>
            <a:pPr lvl="0"/>
            <a:r>
              <a:rPr lang="en-US" altLang="zh-CN" sz="2400" b="1" dirty="0"/>
              <a:t>2.</a:t>
            </a:r>
            <a:r>
              <a:rPr lang="zh-CN" altLang="en-US" sz="2400" b="1" dirty="0"/>
              <a:t>如何界定被混淆对象</a:t>
            </a:r>
            <a:endParaRPr lang="zh-CN" altLang="zh-CN" sz="2400" b="1" dirty="0"/>
          </a:p>
        </p:txBody>
      </p:sp>
      <p:sp>
        <p:nvSpPr>
          <p:cNvPr id="32" name="矩形 31"/>
          <p:cNvSpPr/>
          <p:nvPr/>
        </p:nvSpPr>
        <p:spPr>
          <a:xfrm>
            <a:off x="983157" y="2518963"/>
            <a:ext cx="10976010" cy="2646878"/>
          </a:xfrm>
          <a:prstGeom prst="rect">
            <a:avLst/>
          </a:prstGeom>
        </p:spPr>
        <p:txBody>
          <a:bodyPr wrap="square">
            <a:spAutoFit/>
          </a:bodyPr>
          <a:lstStyle/>
          <a:p>
            <a:r>
              <a:rPr lang="zh-CN" altLang="en-US" sz="2400" kern="100" dirty="0">
                <a:solidFill>
                  <a:schemeClr val="accent1"/>
                </a:solidFill>
                <a:latin typeface="+mn-ea"/>
                <a:cs typeface="Times New Roman" panose="02020603050405020304" pitchFamily="18" charset="0"/>
              </a:rPr>
              <a:t>作品人物名称或游戏元素是否可以构成知名商品特有名称，或包装、装潢</a:t>
            </a:r>
            <a:r>
              <a:rPr lang="zh-CN" altLang="en-US" sz="2400" b="1" kern="100" dirty="0">
                <a:solidFill>
                  <a:srgbClr val="FFC000"/>
                </a:solidFill>
                <a:latin typeface="+mn-ea"/>
                <a:cs typeface="Times New Roman" panose="02020603050405020304" pitchFamily="18" charset="0"/>
              </a:rPr>
              <a:t>？</a:t>
            </a:r>
            <a:endParaRPr lang="en-US" altLang="zh-CN" sz="2400" b="1" kern="100" dirty="0">
              <a:solidFill>
                <a:srgbClr val="FFC000"/>
              </a:solidFill>
              <a:latin typeface="+mn-ea"/>
              <a:cs typeface="Times New Roman" panose="02020603050405020304" pitchFamily="18" charset="0"/>
            </a:endParaRPr>
          </a:p>
          <a:p>
            <a:r>
              <a:rPr lang="en-US" altLang="zh-CN" sz="2000" kern="100" dirty="0">
                <a:solidFill>
                  <a:schemeClr val="accent1"/>
                </a:solidFill>
                <a:latin typeface="+mn-ea"/>
                <a:cs typeface="Times New Roman" panose="02020603050405020304" pitchFamily="18" charset="0"/>
              </a:rPr>
              <a:t>·</a:t>
            </a:r>
            <a:r>
              <a:rPr lang="zh-CN" altLang="en-US" sz="2000" kern="100" dirty="0">
                <a:solidFill>
                  <a:schemeClr val="accent1"/>
                </a:solidFill>
                <a:latin typeface="+mn-ea"/>
                <a:cs typeface="Times New Roman" panose="02020603050405020304" pitchFamily="18" charset="0"/>
              </a:rPr>
              <a:t> 是否具有商品名称、包装、装潢的属性</a:t>
            </a:r>
            <a:endParaRPr lang="en-US" altLang="zh-CN" sz="2000" kern="100" dirty="0">
              <a:solidFill>
                <a:schemeClr val="accent1"/>
              </a:solidFill>
              <a:latin typeface="+mn-ea"/>
              <a:cs typeface="Times New Roman" panose="02020603050405020304" pitchFamily="18" charset="0"/>
            </a:endParaRPr>
          </a:p>
          <a:p>
            <a:r>
              <a:rPr lang="en-US" altLang="zh-CN" sz="2000" kern="100" dirty="0">
                <a:solidFill>
                  <a:schemeClr val="accent1"/>
                </a:solidFill>
                <a:latin typeface="+mn-ea"/>
                <a:cs typeface="Times New Roman" panose="02020603050405020304" pitchFamily="18" charset="0"/>
              </a:rPr>
              <a:t>· </a:t>
            </a:r>
            <a:r>
              <a:rPr lang="zh-CN" altLang="en-US" sz="2000" kern="100" dirty="0">
                <a:solidFill>
                  <a:schemeClr val="accent1"/>
                </a:solidFill>
                <a:latin typeface="+mn-ea"/>
                <a:cs typeface="Times New Roman" panose="02020603050405020304" pitchFamily="18" charset="0"/>
              </a:rPr>
              <a:t>相关公众是否能根据该名称识别商品或服务的来源，且在识别来源时发生了混淆</a:t>
            </a:r>
            <a:endParaRPr lang="en-US" altLang="zh-CN" sz="2000" kern="100" dirty="0">
              <a:solidFill>
                <a:schemeClr val="accent1"/>
              </a:solidFill>
              <a:latin typeface="+mn-ea"/>
              <a:cs typeface="Times New Roman" panose="02020603050405020304" pitchFamily="18" charset="0"/>
            </a:endParaRPr>
          </a:p>
          <a:p>
            <a:endParaRPr lang="en-US" altLang="zh-CN" sz="2400" b="1" kern="100" dirty="0">
              <a:solidFill>
                <a:srgbClr val="FFC000"/>
              </a:solidFill>
              <a:latin typeface="+mn-ea"/>
              <a:cs typeface="Times New Roman" panose="02020603050405020304" pitchFamily="18" charset="0"/>
            </a:endParaRPr>
          </a:p>
          <a:p>
            <a:r>
              <a:rPr lang="zh-CN" altLang="en-US" sz="2400" b="1" kern="100" dirty="0">
                <a:solidFill>
                  <a:srgbClr val="FFC000"/>
                </a:solidFill>
                <a:latin typeface="+mn-ea"/>
                <a:cs typeface="Times New Roman" panose="02020603050405020304" pitchFamily="18" charset="0"/>
              </a:rPr>
              <a:t>例：</a:t>
            </a:r>
            <a:endParaRPr lang="en-US" altLang="zh-CN" sz="2400" b="1" kern="100" dirty="0">
              <a:solidFill>
                <a:srgbClr val="FFC000"/>
              </a:solidFill>
              <a:latin typeface="+mn-ea"/>
              <a:cs typeface="Times New Roman" panose="02020603050405020304" pitchFamily="18" charset="0"/>
            </a:endParaRPr>
          </a:p>
          <a:p>
            <a:r>
              <a:rPr lang="en-US" altLang="zh-CN" sz="2000" dirty="0">
                <a:latin typeface="+mn-ea"/>
              </a:rPr>
              <a:t>· </a:t>
            </a:r>
            <a:r>
              <a:rPr lang="zh-CN" altLang="en-US" sz="2000" dirty="0">
                <a:latin typeface="+mn-ea"/>
              </a:rPr>
              <a:t>上海数龙科技有限公司诉北京奇客创想信息技术有限公司等侵害著作权及不正当竞争纠纷一案</a:t>
            </a:r>
            <a:endParaRPr lang="en-US" altLang="zh-CN" sz="2000" dirty="0">
              <a:latin typeface="+mn-ea"/>
            </a:endParaRPr>
          </a:p>
          <a:p>
            <a:endParaRPr lang="en-US" altLang="zh-CN" sz="1400" dirty="0">
              <a:latin typeface="+mn-ea"/>
            </a:endParaRPr>
          </a:p>
          <a:p>
            <a:r>
              <a:rPr lang="en-US" altLang="zh-CN" sz="2000" dirty="0">
                <a:latin typeface="+mn-ea"/>
              </a:rPr>
              <a:t>· </a:t>
            </a:r>
            <a:r>
              <a:rPr lang="zh-CN" altLang="en-US" sz="2000" dirty="0">
                <a:latin typeface="+mn-ea"/>
              </a:rPr>
              <a:t>东阳正午阳光影视有限公司诉太平人寿保险有限公司不正当竞争纠纷一案</a:t>
            </a:r>
            <a:endParaRPr lang="en-US" altLang="zh-CN" sz="2000" dirty="0">
              <a:latin typeface="+mn-ea"/>
            </a:endParaRPr>
          </a:p>
        </p:txBody>
      </p:sp>
      <p:sp>
        <p:nvSpPr>
          <p:cNvPr id="8" name="矩形 7"/>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9" name="流程图: 离页连接符 8"/>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1" name="直接连接符 10"/>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5038559" cy="461665"/>
          </a:xfrm>
          <a:prstGeom prst="rect">
            <a:avLst/>
          </a:prstGeom>
        </p:spPr>
        <p:txBody>
          <a:bodyPr wrap="none">
            <a:spAutoFit/>
          </a:bodyPr>
          <a:lstStyle/>
          <a:p>
            <a:pPr lvl="0"/>
            <a:r>
              <a:rPr lang="en-US" altLang="zh-CN" sz="2400" b="1" dirty="0"/>
              <a:t>3.</a:t>
            </a:r>
            <a:r>
              <a:rPr lang="zh-CN" altLang="en-US" sz="2400" b="1" dirty="0"/>
              <a:t>如何理解商业标识“使用”的含义</a:t>
            </a:r>
            <a:endParaRPr lang="zh-CN" altLang="zh-CN" sz="2400" b="1" dirty="0"/>
          </a:p>
        </p:txBody>
      </p:sp>
      <p:sp>
        <p:nvSpPr>
          <p:cNvPr id="27" name="矩形 26"/>
          <p:cNvSpPr/>
          <p:nvPr/>
        </p:nvSpPr>
        <p:spPr>
          <a:xfrm>
            <a:off x="2727258" y="2662778"/>
            <a:ext cx="8135560" cy="400110"/>
          </a:xfrm>
          <a:prstGeom prst="rect">
            <a:avLst/>
          </a:prstGeom>
        </p:spPr>
        <p:txBody>
          <a:bodyPr wrap="none">
            <a:spAutoFit/>
          </a:bodyPr>
          <a:lstStyle/>
          <a:p>
            <a:r>
              <a:rPr lang="zh-CN" altLang="en-US" sz="2000" dirty="0">
                <a:solidFill>
                  <a:schemeClr val="accent1"/>
                </a:solidFill>
                <a:latin typeface="+mj-ea"/>
                <a:ea typeface="+mj-ea"/>
              </a:rPr>
              <a:t>对商业标识、主体标识或网络等特殊标识的使用进行相同或近似的使用</a:t>
            </a:r>
            <a:endParaRPr lang="zh-CN" altLang="en-US" sz="2000" dirty="0">
              <a:solidFill>
                <a:schemeClr val="accent1"/>
              </a:solidFill>
              <a:latin typeface="+mj-ea"/>
              <a:ea typeface="+mj-ea"/>
            </a:endParaRPr>
          </a:p>
        </p:txBody>
      </p:sp>
      <p:sp>
        <p:nvSpPr>
          <p:cNvPr id="28" name="Rounded Rectangle 14"/>
          <p:cNvSpPr>
            <a:spLocks noChangeAspect="1"/>
          </p:cNvSpPr>
          <p:nvPr/>
        </p:nvSpPr>
        <p:spPr>
          <a:xfrm>
            <a:off x="1816380" y="2488255"/>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9" name="矩形 28"/>
          <p:cNvSpPr/>
          <p:nvPr/>
        </p:nvSpPr>
        <p:spPr>
          <a:xfrm>
            <a:off x="2727258" y="3804128"/>
            <a:ext cx="7802136" cy="1138773"/>
          </a:xfrm>
          <a:prstGeom prst="rect">
            <a:avLst/>
          </a:prstGeom>
        </p:spPr>
        <p:txBody>
          <a:bodyPr wrap="none">
            <a:spAutoFit/>
          </a:bodyPr>
          <a:lstStyle/>
          <a:p>
            <a:r>
              <a:rPr lang="zh-CN" altLang="en-US" sz="2000" dirty="0">
                <a:solidFill>
                  <a:schemeClr val="accent1"/>
                </a:solidFill>
                <a:latin typeface="+mj-ea"/>
                <a:ea typeface="+mj-ea"/>
              </a:rPr>
              <a:t>“擅自使用”不限于以相同或近似的方式进行使用</a:t>
            </a:r>
            <a:endParaRPr lang="en-US" altLang="zh-CN" sz="2000" dirty="0">
              <a:solidFill>
                <a:schemeClr val="accent1"/>
              </a:solidFill>
              <a:latin typeface="+mj-ea"/>
              <a:ea typeface="+mj-ea"/>
            </a:endParaRPr>
          </a:p>
          <a:p>
            <a:endParaRPr lang="en-US" altLang="zh-CN" sz="1000" dirty="0">
              <a:solidFill>
                <a:schemeClr val="accent1"/>
              </a:solidFill>
              <a:latin typeface="+mj-ea"/>
              <a:ea typeface="+mj-ea"/>
            </a:endParaRPr>
          </a:p>
          <a:p>
            <a:r>
              <a:rPr lang="zh-CN" altLang="en-US" dirty="0">
                <a:solidFill>
                  <a:schemeClr val="accent1"/>
                </a:solidFill>
                <a:latin typeface="+mj-ea"/>
                <a:ea typeface="+mj-ea"/>
              </a:rPr>
              <a:t>只要其能在经营活动中起到识别商品或服务来源，或市场主体等商业关系，</a:t>
            </a:r>
            <a:endParaRPr lang="en-US" altLang="zh-CN" dirty="0">
              <a:solidFill>
                <a:schemeClr val="accent1"/>
              </a:solidFill>
              <a:latin typeface="+mj-ea"/>
              <a:ea typeface="+mj-ea"/>
            </a:endParaRPr>
          </a:p>
          <a:p>
            <a:r>
              <a:rPr lang="zh-CN" altLang="en-US" dirty="0">
                <a:solidFill>
                  <a:schemeClr val="accent1"/>
                </a:solidFill>
                <a:latin typeface="+mj-ea"/>
                <a:ea typeface="+mj-ea"/>
              </a:rPr>
              <a:t>且造成混淆的，即是混淆条款中的“使用”</a:t>
            </a:r>
            <a:endParaRPr lang="zh-CN" altLang="en-US" dirty="0">
              <a:solidFill>
                <a:schemeClr val="accent1"/>
              </a:solidFill>
              <a:latin typeface="+mj-ea"/>
              <a:ea typeface="+mj-ea"/>
            </a:endParaRPr>
          </a:p>
        </p:txBody>
      </p:sp>
      <p:sp>
        <p:nvSpPr>
          <p:cNvPr id="32" name="Rounded Rectangle 14"/>
          <p:cNvSpPr>
            <a:spLocks noChangeAspect="1"/>
          </p:cNvSpPr>
          <p:nvPr/>
        </p:nvSpPr>
        <p:spPr>
          <a:xfrm>
            <a:off x="1816380" y="3788735"/>
            <a:ext cx="760664" cy="760664"/>
          </a:xfrm>
          <a:prstGeom prst="roundRect">
            <a:avLst/>
          </a:prstGeom>
          <a:solidFill>
            <a:schemeClr val="accent2"/>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2</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35" name="矩形 34"/>
          <p:cNvSpPr/>
          <p:nvPr/>
        </p:nvSpPr>
        <p:spPr>
          <a:xfrm>
            <a:off x="1950568" y="5107481"/>
            <a:ext cx="8787962" cy="738664"/>
          </a:xfrm>
          <a:prstGeom prst="rect">
            <a:avLst/>
          </a:prstGeom>
        </p:spPr>
        <p:txBody>
          <a:bodyPr wrap="square">
            <a:spAutoFit/>
          </a:bodyPr>
          <a:lstStyle/>
          <a:p>
            <a:r>
              <a:rPr lang="zh-CN" altLang="en-US" sz="2400" b="1" kern="100" dirty="0">
                <a:solidFill>
                  <a:srgbClr val="FFC000"/>
                </a:solidFill>
                <a:latin typeface="+mn-ea"/>
                <a:cs typeface="Times New Roman" panose="02020603050405020304" pitchFamily="18" charset="0"/>
              </a:rPr>
              <a:t>例：</a:t>
            </a:r>
            <a:endParaRPr lang="en-US" altLang="zh-CN" sz="2400" b="1" kern="100" dirty="0">
              <a:solidFill>
                <a:srgbClr val="FFC000"/>
              </a:solidFill>
              <a:latin typeface="+mn-ea"/>
              <a:cs typeface="Times New Roman" panose="02020603050405020304" pitchFamily="18" charset="0"/>
            </a:endParaRPr>
          </a:p>
          <a:p>
            <a:r>
              <a:rPr lang="en-US" altLang="zh-CN" b="1" kern="100" dirty="0">
                <a:latin typeface="+mn-ea"/>
                <a:cs typeface="Times New Roman" panose="02020603050405020304" pitchFamily="18" charset="0"/>
              </a:rPr>
              <a:t>· </a:t>
            </a:r>
            <a:r>
              <a:rPr lang="zh-CN" altLang="en-US" b="1" kern="100" dirty="0">
                <a:latin typeface="+mn-ea"/>
                <a:cs typeface="Times New Roman" panose="02020603050405020304" pitchFamily="18" charset="0"/>
              </a:rPr>
              <a:t>中国机械设备工程股份有限公司诉中设设计集团股份有限公司不正当竞争纠纷一案</a:t>
            </a:r>
            <a:endParaRPr lang="zh-CN" altLang="en-US" b="1" kern="100" dirty="0">
              <a:latin typeface="+mn-ea"/>
              <a:cs typeface="Times New Roman" panose="02020603050405020304" pitchFamily="18" charset="0"/>
            </a:endParaRPr>
          </a:p>
        </p:txBody>
      </p:sp>
      <p:sp>
        <p:nvSpPr>
          <p:cNvPr id="11" name="矩形 10"/>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2" name="流程图: 离页连接符 11"/>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3" name="直接连接符 12"/>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animBg="1"/>
      <p:bldP spid="29" grpId="0"/>
      <p:bldP spid="32"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4423006" cy="461665"/>
          </a:xfrm>
          <a:prstGeom prst="rect">
            <a:avLst/>
          </a:prstGeom>
        </p:spPr>
        <p:txBody>
          <a:bodyPr wrap="none">
            <a:spAutoFit/>
          </a:bodyPr>
          <a:lstStyle/>
          <a:p>
            <a:pPr lvl="0"/>
            <a:r>
              <a:rPr lang="en-US" altLang="zh-CN" sz="2400" b="1" dirty="0"/>
              <a:t>4.</a:t>
            </a:r>
            <a:r>
              <a:rPr lang="zh-CN" altLang="en-US" sz="2400" b="1" dirty="0"/>
              <a:t>如何理解并适用“引人误认”</a:t>
            </a:r>
            <a:endParaRPr lang="zh-CN" altLang="zh-CN" sz="2400" b="1" dirty="0"/>
          </a:p>
        </p:txBody>
      </p:sp>
      <p:sp>
        <p:nvSpPr>
          <p:cNvPr id="27" name="矩形 26"/>
          <p:cNvSpPr/>
          <p:nvPr/>
        </p:nvSpPr>
        <p:spPr>
          <a:xfrm>
            <a:off x="2727258" y="2424240"/>
            <a:ext cx="9417963" cy="400110"/>
          </a:xfrm>
          <a:prstGeom prst="rect">
            <a:avLst/>
          </a:prstGeom>
        </p:spPr>
        <p:txBody>
          <a:bodyPr wrap="none">
            <a:spAutoFit/>
          </a:bodyPr>
          <a:lstStyle/>
          <a:p>
            <a:r>
              <a:rPr lang="zh-CN" altLang="en-US" sz="2000" dirty="0">
                <a:solidFill>
                  <a:schemeClr val="accent1"/>
                </a:solidFill>
                <a:latin typeface="+mj-ea"/>
                <a:ea typeface="+mj-ea"/>
              </a:rPr>
              <a:t>不要求相关公众实际发生混淆，只要“使用”行为达到足以引起混淆的程度即可</a:t>
            </a:r>
            <a:endParaRPr lang="zh-CN" altLang="en-US" sz="2000" dirty="0">
              <a:solidFill>
                <a:schemeClr val="accent1"/>
              </a:solidFill>
              <a:latin typeface="+mj-ea"/>
              <a:ea typeface="+mj-ea"/>
            </a:endParaRPr>
          </a:p>
        </p:txBody>
      </p:sp>
      <p:sp>
        <p:nvSpPr>
          <p:cNvPr id="28" name="Rounded Rectangle 14"/>
          <p:cNvSpPr>
            <a:spLocks noChangeAspect="1"/>
          </p:cNvSpPr>
          <p:nvPr/>
        </p:nvSpPr>
        <p:spPr>
          <a:xfrm>
            <a:off x="1816380" y="2249717"/>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9" name="矩形 28"/>
          <p:cNvSpPr/>
          <p:nvPr/>
        </p:nvSpPr>
        <p:spPr>
          <a:xfrm>
            <a:off x="2727258" y="3725390"/>
            <a:ext cx="1210588" cy="400110"/>
          </a:xfrm>
          <a:prstGeom prst="rect">
            <a:avLst/>
          </a:prstGeom>
        </p:spPr>
        <p:txBody>
          <a:bodyPr wrap="none">
            <a:spAutoFit/>
          </a:bodyPr>
          <a:lstStyle/>
          <a:p>
            <a:r>
              <a:rPr lang="zh-CN" altLang="en-US" sz="2000" dirty="0">
                <a:solidFill>
                  <a:schemeClr val="accent1"/>
                </a:solidFill>
                <a:latin typeface="+mj-ea"/>
                <a:ea typeface="+mj-ea"/>
              </a:rPr>
              <a:t>混淆结果</a:t>
            </a:r>
            <a:endParaRPr lang="zh-CN" altLang="en-US" sz="2000" dirty="0">
              <a:solidFill>
                <a:schemeClr val="accent1"/>
              </a:solidFill>
              <a:latin typeface="+mj-ea"/>
              <a:ea typeface="+mj-ea"/>
            </a:endParaRPr>
          </a:p>
        </p:txBody>
      </p:sp>
      <p:sp>
        <p:nvSpPr>
          <p:cNvPr id="32" name="Rounded Rectangle 14"/>
          <p:cNvSpPr>
            <a:spLocks noChangeAspect="1"/>
          </p:cNvSpPr>
          <p:nvPr/>
        </p:nvSpPr>
        <p:spPr>
          <a:xfrm>
            <a:off x="1816380" y="3550197"/>
            <a:ext cx="760664" cy="760664"/>
          </a:xfrm>
          <a:prstGeom prst="roundRect">
            <a:avLst/>
          </a:prstGeom>
          <a:solidFill>
            <a:schemeClr val="accent2"/>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2</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35" name="矩形 34"/>
          <p:cNvSpPr/>
          <p:nvPr/>
        </p:nvSpPr>
        <p:spPr>
          <a:xfrm>
            <a:off x="574081" y="4720212"/>
            <a:ext cx="11330609" cy="1846659"/>
          </a:xfrm>
          <a:prstGeom prst="rect">
            <a:avLst/>
          </a:prstGeom>
        </p:spPr>
        <p:txBody>
          <a:bodyPr wrap="square">
            <a:spAutoFit/>
          </a:bodyPr>
          <a:lstStyle/>
          <a:p>
            <a:r>
              <a:rPr lang="zh-CN" altLang="en-US" sz="2400" b="1" kern="100" dirty="0">
                <a:solidFill>
                  <a:srgbClr val="FFC000"/>
                </a:solidFill>
                <a:latin typeface="+mn-ea"/>
                <a:cs typeface="Times New Roman" panose="02020603050405020304" pitchFamily="18" charset="0"/>
              </a:rPr>
              <a:t>例：</a:t>
            </a:r>
            <a:endParaRPr lang="en-US" altLang="zh-CN" b="1" kern="100" dirty="0">
              <a:latin typeface="+mn-ea"/>
              <a:cs typeface="Times New Roman" panose="02020603050405020304" pitchFamily="18" charset="0"/>
            </a:endParaRPr>
          </a:p>
          <a:p>
            <a:r>
              <a:rPr lang="en-US" altLang="zh-CN" b="1" kern="100" dirty="0">
                <a:latin typeface="+mn-ea"/>
                <a:cs typeface="Times New Roman" panose="02020603050405020304" pitchFamily="18" charset="0"/>
              </a:rPr>
              <a:t>· </a:t>
            </a:r>
            <a:r>
              <a:rPr lang="zh-CN" altLang="en-US" b="1" kern="100" dirty="0">
                <a:latin typeface="+mn-ea"/>
                <a:cs typeface="Times New Roman" panose="02020603050405020304" pitchFamily="18" charset="0"/>
              </a:rPr>
              <a:t>中国机械设备工程股份有限公司诉中设设计集团股份有限公司不正当竞争纠纷一案</a:t>
            </a:r>
            <a:endParaRPr lang="en-US" altLang="zh-CN" b="1" kern="100" dirty="0">
              <a:latin typeface="+mn-ea"/>
              <a:cs typeface="Times New Roman" panose="02020603050405020304" pitchFamily="18" charset="0"/>
            </a:endParaRPr>
          </a:p>
          <a:p>
            <a:endParaRPr lang="en-US" altLang="zh-CN" b="1" kern="100" dirty="0">
              <a:latin typeface="+mn-ea"/>
              <a:cs typeface="Times New Roman" panose="02020603050405020304" pitchFamily="18" charset="0"/>
            </a:endParaRPr>
          </a:p>
          <a:p>
            <a:r>
              <a:rPr lang="en-US" altLang="zh-CN" b="1" kern="100" dirty="0">
                <a:latin typeface="+mn-ea"/>
                <a:cs typeface="Times New Roman" panose="02020603050405020304" pitchFamily="18" charset="0"/>
              </a:rPr>
              <a:t>· </a:t>
            </a:r>
            <a:r>
              <a:rPr lang="zh-CN" altLang="en-US" b="1" kern="100" dirty="0">
                <a:latin typeface="+mn-ea"/>
                <a:cs typeface="Times New Roman" panose="02020603050405020304" pitchFamily="18" charset="0"/>
              </a:rPr>
              <a:t>金佰利（中国）有限公司诉福建省南安市天天纸业有限公司、北京知行锐景科技有限公司不正当竞争纠纷一案</a:t>
            </a:r>
            <a:endParaRPr lang="en-US" altLang="zh-CN" b="1" kern="100" dirty="0">
              <a:latin typeface="+mn-ea"/>
              <a:cs typeface="Times New Roman" panose="02020603050405020304" pitchFamily="18" charset="0"/>
            </a:endParaRPr>
          </a:p>
          <a:p>
            <a:endParaRPr lang="en-US" altLang="zh-CN" b="1" kern="100" dirty="0">
              <a:latin typeface="+mn-ea"/>
              <a:cs typeface="Times New Roman" panose="02020603050405020304" pitchFamily="18" charset="0"/>
            </a:endParaRPr>
          </a:p>
          <a:p>
            <a:r>
              <a:rPr lang="en-US" altLang="zh-CN" b="1" kern="100" dirty="0">
                <a:latin typeface="+mn-ea"/>
                <a:cs typeface="Times New Roman" panose="02020603050405020304" pitchFamily="18" charset="0"/>
              </a:rPr>
              <a:t>·</a:t>
            </a:r>
            <a:r>
              <a:rPr lang="zh-CN" altLang="en-US" b="1" kern="100" dirty="0">
                <a:latin typeface="+mn-ea"/>
                <a:cs typeface="Times New Roman" panose="02020603050405020304" pitchFamily="18" charset="0"/>
              </a:rPr>
              <a:t> “永和豆浆”商标权纠纷案</a:t>
            </a:r>
            <a:endParaRPr lang="zh-CN" altLang="en-US" b="1" kern="100" dirty="0">
              <a:latin typeface="+mn-ea"/>
              <a:cs typeface="Times New Roman" panose="02020603050405020304" pitchFamily="18" charset="0"/>
            </a:endParaRPr>
          </a:p>
        </p:txBody>
      </p:sp>
      <p:sp>
        <p:nvSpPr>
          <p:cNvPr id="3" name="标注: 弯曲线形(带强调线) 2"/>
          <p:cNvSpPr/>
          <p:nvPr/>
        </p:nvSpPr>
        <p:spPr>
          <a:xfrm>
            <a:off x="4823791" y="3416588"/>
            <a:ext cx="1789044" cy="378344"/>
          </a:xfrm>
          <a:prstGeom prst="accentCallout2">
            <a:avLst>
              <a:gd name="adj1" fmla="val 15247"/>
              <a:gd name="adj2" fmla="val -926"/>
              <a:gd name="adj3" fmla="val 18750"/>
              <a:gd name="adj4" fmla="val -16667"/>
              <a:gd name="adj5" fmla="val 112500"/>
              <a:gd name="adj6" fmla="val -4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mj-ea"/>
              </a:rPr>
              <a:t>商品来源的混淆</a:t>
            </a:r>
            <a:endParaRPr lang="zh-CN" altLang="en-US" dirty="0">
              <a:solidFill>
                <a:schemeClr val="accent1"/>
              </a:solidFill>
            </a:endParaRPr>
          </a:p>
        </p:txBody>
      </p:sp>
      <p:sp>
        <p:nvSpPr>
          <p:cNvPr id="12" name="标注: 弯曲线形(带强调线) 11"/>
          <p:cNvSpPr/>
          <p:nvPr/>
        </p:nvSpPr>
        <p:spPr>
          <a:xfrm>
            <a:off x="4823791" y="4173231"/>
            <a:ext cx="1789044" cy="378344"/>
          </a:xfrm>
          <a:prstGeom prst="accentCallout2">
            <a:avLst>
              <a:gd name="adj1" fmla="val 15247"/>
              <a:gd name="adj2" fmla="val -926"/>
              <a:gd name="adj3" fmla="val 18750"/>
              <a:gd name="adj4" fmla="val -16667"/>
              <a:gd name="adj5" fmla="val -55628"/>
              <a:gd name="adj6" fmla="val -4740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accent1"/>
                </a:solidFill>
                <a:latin typeface="+mj-ea"/>
              </a:rPr>
              <a:t>特定联系的混淆</a:t>
            </a:r>
            <a:endParaRPr lang="zh-CN" altLang="en-US" dirty="0">
              <a:solidFill>
                <a:schemeClr val="accent1"/>
              </a:solidFill>
              <a:latin typeface="+mj-ea"/>
            </a:endParaRPr>
          </a:p>
        </p:txBody>
      </p:sp>
      <p:sp>
        <p:nvSpPr>
          <p:cNvPr id="13" name="矩形 12"/>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4" name="流程图: 离页连接符 13"/>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5" name="直接连接符 14"/>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animBg="1"/>
      <p:bldP spid="29" grpId="0"/>
      <p:bldP spid="32" grpId="0" animBg="1"/>
      <p:bldP spid="35" grpId="0"/>
      <p:bldP spid="3"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380792" y="2824642"/>
            <a:ext cx="10341293" cy="461665"/>
          </a:xfrm>
          <a:prstGeom prst="rect">
            <a:avLst/>
          </a:prstGeom>
        </p:spPr>
        <p:txBody>
          <a:bodyPr wrap="none">
            <a:spAutoFit/>
          </a:bodyPr>
          <a:lstStyle/>
          <a:p>
            <a:r>
              <a:rPr lang="zh-CN" altLang="en-US" sz="2400" dirty="0">
                <a:solidFill>
                  <a:schemeClr val="accent1"/>
                </a:solidFill>
                <a:latin typeface="+mj-ea"/>
                <a:ea typeface="+mj-ea"/>
              </a:rPr>
              <a:t>必须以其侵害的对象是他人标识且该种标识可以带来一定的商业利益为前提</a:t>
            </a:r>
            <a:endParaRPr lang="zh-CN" altLang="en-US" sz="2400" dirty="0">
              <a:solidFill>
                <a:schemeClr val="accent1"/>
              </a:solidFill>
              <a:latin typeface="+mj-ea"/>
              <a:ea typeface="+mj-ea"/>
            </a:endParaRPr>
          </a:p>
        </p:txBody>
      </p:sp>
      <p:sp>
        <p:nvSpPr>
          <p:cNvPr id="2" name="矩形 1"/>
          <p:cNvSpPr/>
          <p:nvPr/>
        </p:nvSpPr>
        <p:spPr>
          <a:xfrm>
            <a:off x="1816380" y="1295064"/>
            <a:ext cx="946093" cy="461665"/>
          </a:xfrm>
          <a:prstGeom prst="rect">
            <a:avLst/>
          </a:prstGeom>
        </p:spPr>
        <p:txBody>
          <a:bodyPr wrap="none">
            <a:spAutoFit/>
          </a:bodyPr>
          <a:lstStyle/>
          <a:p>
            <a:pPr lvl="0"/>
            <a:r>
              <a:rPr lang="en-US" altLang="zh-CN" sz="2400" b="1" dirty="0"/>
              <a:t>· </a:t>
            </a:r>
            <a:r>
              <a:rPr lang="zh-CN" altLang="zh-CN" sz="2400" b="1" dirty="0"/>
              <a:t>混淆</a:t>
            </a:r>
            <a:endParaRPr lang="zh-CN" altLang="zh-CN" sz="2400" b="1" dirty="0"/>
          </a:p>
        </p:txBody>
      </p:sp>
      <p:sp>
        <p:nvSpPr>
          <p:cNvPr id="4" name="矩形 3"/>
          <p:cNvSpPr/>
          <p:nvPr/>
        </p:nvSpPr>
        <p:spPr>
          <a:xfrm>
            <a:off x="1351881" y="1885695"/>
            <a:ext cx="4544834" cy="400110"/>
          </a:xfrm>
          <a:prstGeom prst="rect">
            <a:avLst/>
          </a:prstGeom>
        </p:spPr>
        <p:txBody>
          <a:bodyPr wrap="none">
            <a:spAutoFit/>
          </a:bodyPr>
          <a:lstStyle/>
          <a:p>
            <a:r>
              <a:rPr lang="zh-CN" altLang="en-US" sz="2000" dirty="0">
                <a:solidFill>
                  <a:schemeClr val="accent1"/>
                </a:solidFill>
                <a:latin typeface="+mj-ea"/>
                <a:ea typeface="+mj-ea"/>
              </a:rPr>
              <a:t>（三）混淆条款第（四）项的法律适用</a:t>
            </a:r>
            <a:endParaRPr lang="zh-CN" altLang="zh-CN" sz="2000" b="1" dirty="0">
              <a:solidFill>
                <a:srgbClr val="FFC000"/>
              </a:solidFill>
              <a:latin typeface="+mj-ea"/>
              <a:ea typeface="+mj-ea"/>
            </a:endParaRPr>
          </a:p>
        </p:txBody>
      </p:sp>
      <p:sp>
        <p:nvSpPr>
          <p:cNvPr id="9" name="矩形 8"/>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1" name="流程图: 离页连接符 10"/>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2" name="直接连接符 11"/>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946093" cy="461665"/>
          </a:xfrm>
          <a:prstGeom prst="rect">
            <a:avLst/>
          </a:prstGeom>
        </p:spPr>
        <p:txBody>
          <a:bodyPr wrap="none">
            <a:spAutoFit/>
          </a:bodyPr>
          <a:lstStyle/>
          <a:p>
            <a:pPr lvl="0"/>
            <a:r>
              <a:rPr lang="en-US" altLang="zh-CN" sz="2400" b="1" dirty="0"/>
              <a:t>· </a:t>
            </a:r>
            <a:r>
              <a:rPr lang="zh-CN" altLang="zh-CN" sz="2400" b="1" dirty="0"/>
              <a:t>混淆</a:t>
            </a:r>
            <a:endParaRPr lang="zh-CN" altLang="zh-CN" sz="2400" b="1" dirty="0"/>
          </a:p>
        </p:txBody>
      </p:sp>
      <p:sp>
        <p:nvSpPr>
          <p:cNvPr id="4" name="矩形 3"/>
          <p:cNvSpPr/>
          <p:nvPr/>
        </p:nvSpPr>
        <p:spPr>
          <a:xfrm>
            <a:off x="1351881" y="1885695"/>
            <a:ext cx="5057795" cy="400110"/>
          </a:xfrm>
          <a:prstGeom prst="rect">
            <a:avLst/>
          </a:prstGeom>
        </p:spPr>
        <p:txBody>
          <a:bodyPr wrap="none">
            <a:spAutoFit/>
          </a:bodyPr>
          <a:lstStyle/>
          <a:p>
            <a:r>
              <a:rPr lang="zh-CN" altLang="en-US" sz="2000" dirty="0">
                <a:solidFill>
                  <a:schemeClr val="accent1"/>
                </a:solidFill>
                <a:latin typeface="+mj-ea"/>
                <a:ea typeface="+mj-ea"/>
              </a:rPr>
              <a:t>（四）混淆条款所调整的法益是否可以转让</a:t>
            </a:r>
            <a:endParaRPr lang="zh-CN" altLang="zh-CN" sz="2000" b="1" dirty="0">
              <a:solidFill>
                <a:srgbClr val="FFC000"/>
              </a:solidFill>
              <a:latin typeface="+mj-ea"/>
              <a:ea typeface="+mj-ea"/>
            </a:endParaRPr>
          </a:p>
        </p:txBody>
      </p:sp>
      <p:sp>
        <p:nvSpPr>
          <p:cNvPr id="38" name="矩形 37"/>
          <p:cNvSpPr/>
          <p:nvPr/>
        </p:nvSpPr>
        <p:spPr>
          <a:xfrm>
            <a:off x="2308101" y="5225444"/>
            <a:ext cx="7116418" cy="738664"/>
          </a:xfrm>
          <a:prstGeom prst="rect">
            <a:avLst/>
          </a:prstGeom>
        </p:spPr>
        <p:txBody>
          <a:bodyPr wrap="square">
            <a:spAutoFit/>
          </a:bodyPr>
          <a:lstStyle/>
          <a:p>
            <a:r>
              <a:rPr lang="zh-CN" altLang="en-US" sz="2400" b="1" kern="100" dirty="0">
                <a:solidFill>
                  <a:srgbClr val="FFC000"/>
                </a:solidFill>
                <a:latin typeface="+mn-ea"/>
                <a:cs typeface="Times New Roman" panose="02020603050405020304" pitchFamily="18" charset="0"/>
              </a:rPr>
              <a:t>例：</a:t>
            </a:r>
            <a:endParaRPr lang="en-US" altLang="zh-CN" sz="2400" b="1" kern="100" dirty="0">
              <a:solidFill>
                <a:srgbClr val="FFC000"/>
              </a:solidFill>
              <a:latin typeface="+mn-ea"/>
              <a:cs typeface="Times New Roman" panose="02020603050405020304" pitchFamily="18" charset="0"/>
            </a:endParaRPr>
          </a:p>
          <a:p>
            <a:r>
              <a:rPr lang="en-US" altLang="zh-CN" b="1" kern="100" dirty="0">
                <a:latin typeface="+mn-ea"/>
                <a:cs typeface="Times New Roman" panose="02020603050405020304" pitchFamily="18" charset="0"/>
              </a:rPr>
              <a:t>·</a:t>
            </a:r>
            <a:r>
              <a:rPr lang="zh-CN" altLang="en-US" b="1" kern="100" dirty="0">
                <a:latin typeface="+mn-ea"/>
                <a:cs typeface="Times New Roman" panose="02020603050405020304" pitchFamily="18" charset="0"/>
              </a:rPr>
              <a:t>瑞思科雷征信有限公司与穆迪质量管理公司网络域名权属纠纷一案</a:t>
            </a:r>
            <a:endParaRPr lang="en-US" altLang="zh-CN" b="1" kern="100" dirty="0">
              <a:latin typeface="+mn-ea"/>
              <a:cs typeface="Times New Roman" panose="02020603050405020304" pitchFamily="18" charset="0"/>
            </a:endParaRPr>
          </a:p>
        </p:txBody>
      </p:sp>
      <p:grpSp>
        <p:nvGrpSpPr>
          <p:cNvPr id="26" name="组合 25"/>
          <p:cNvGrpSpPr/>
          <p:nvPr/>
        </p:nvGrpSpPr>
        <p:grpSpPr>
          <a:xfrm>
            <a:off x="4080361" y="2605904"/>
            <a:ext cx="1782540" cy="2257643"/>
            <a:chOff x="1155700" y="1943100"/>
            <a:chExt cx="1782540" cy="3442303"/>
          </a:xfrm>
        </p:grpSpPr>
        <p:sp>
          <p:nvSpPr>
            <p:cNvPr id="30" name="圆角矩形 61"/>
            <p:cNvSpPr/>
            <p:nvPr/>
          </p:nvSpPr>
          <p:spPr>
            <a:xfrm>
              <a:off x="1155700" y="1943100"/>
              <a:ext cx="1782540" cy="3442300"/>
            </a:xfrm>
            <a:prstGeom prst="roundRect">
              <a:avLst>
                <a:gd name="adj" fmla="val 34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0" bIns="216000" anchor="t" anchorCtr="1">
              <a:normAutofit/>
            </a:bodyPr>
            <a:lstStyle/>
            <a:p>
              <a:pPr algn="ctr"/>
              <a:endParaRPr lang="zh-CN" altLang="en-US" sz="2400" b="1" dirty="0">
                <a:latin typeface="+mj-ea"/>
                <a:ea typeface="+mj-ea"/>
              </a:endParaRPr>
            </a:p>
          </p:txBody>
        </p:sp>
        <p:sp>
          <p:nvSpPr>
            <p:cNvPr id="34" name="任意多边形 62"/>
            <p:cNvSpPr/>
            <p:nvPr/>
          </p:nvSpPr>
          <p:spPr>
            <a:xfrm>
              <a:off x="1155700" y="2671781"/>
              <a:ext cx="1782540" cy="271362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b="1" dirty="0"/>
            </a:p>
          </p:txBody>
        </p:sp>
        <p:sp>
          <p:nvSpPr>
            <p:cNvPr id="36" name="文本框 63"/>
            <p:cNvSpPr txBox="1"/>
            <p:nvPr/>
          </p:nvSpPr>
          <p:spPr>
            <a:xfrm>
              <a:off x="1748595" y="2089055"/>
              <a:ext cx="596749" cy="559261"/>
            </a:xfrm>
            <a:prstGeom prst="rect">
              <a:avLst/>
            </a:prstGeom>
            <a:noFill/>
          </p:spPr>
          <p:txBody>
            <a:bodyPr wrap="none">
              <a:noAutofit/>
            </a:bodyPr>
            <a:lstStyle/>
            <a:p>
              <a:pPr algn="ctr"/>
              <a:r>
                <a:rPr lang="en-US" sz="3200" b="1" dirty="0">
                  <a:solidFill>
                    <a:schemeClr val="bg2"/>
                  </a:solidFill>
                  <a:latin typeface="Agency FB" panose="020B0503020202020204" pitchFamily="34" charset="0"/>
                </a:rPr>
                <a:t>01</a:t>
              </a:r>
              <a:endParaRPr lang="en-US" sz="3200" b="1" dirty="0">
                <a:solidFill>
                  <a:schemeClr val="bg2"/>
                </a:solidFill>
                <a:latin typeface="Agency FB" panose="020B0503020202020204" pitchFamily="34" charset="0"/>
              </a:endParaRPr>
            </a:p>
          </p:txBody>
        </p:sp>
        <p:sp>
          <p:nvSpPr>
            <p:cNvPr id="37" name="矩形 36"/>
            <p:cNvSpPr/>
            <p:nvPr/>
          </p:nvSpPr>
          <p:spPr>
            <a:xfrm>
              <a:off x="1223376" y="3247750"/>
              <a:ext cx="1647186" cy="2045461"/>
            </a:xfrm>
            <a:prstGeom prst="rect">
              <a:avLst/>
            </a:prstGeom>
          </p:spPr>
          <p:txBody>
            <a:bodyPr wrap="square">
              <a:spAutoFit/>
            </a:bodyPr>
            <a:lstStyle/>
            <a:p>
              <a:pPr algn="just">
                <a:lnSpc>
                  <a:spcPct val="130000"/>
                </a:lnSpc>
                <a:defRPr/>
              </a:pPr>
              <a:r>
                <a:rPr lang="zh-CN" altLang="en-US" sz="1600" b="1" dirty="0">
                  <a:solidFill>
                    <a:schemeClr val="tx2"/>
                  </a:solidFill>
                  <a:latin typeface="+mn-ea"/>
                </a:rPr>
                <a:t>商业标识的价值应当在市场交易和流通中保值和增值</a:t>
              </a:r>
              <a:endParaRPr lang="zh-CN" altLang="en-US" sz="1600" b="1" dirty="0">
                <a:solidFill>
                  <a:schemeClr val="tx2"/>
                </a:solidFill>
                <a:latin typeface="+mn-ea"/>
              </a:endParaRPr>
            </a:p>
          </p:txBody>
        </p:sp>
      </p:grpSp>
      <p:grpSp>
        <p:nvGrpSpPr>
          <p:cNvPr id="39" name="组合 38"/>
          <p:cNvGrpSpPr/>
          <p:nvPr/>
        </p:nvGrpSpPr>
        <p:grpSpPr>
          <a:xfrm>
            <a:off x="6104876" y="2605905"/>
            <a:ext cx="1782540" cy="2257643"/>
            <a:chOff x="3180215" y="1943100"/>
            <a:chExt cx="1782540" cy="3442303"/>
          </a:xfrm>
        </p:grpSpPr>
        <p:sp>
          <p:nvSpPr>
            <p:cNvPr id="40" name="圆角矩形 56"/>
            <p:cNvSpPr/>
            <p:nvPr/>
          </p:nvSpPr>
          <p:spPr>
            <a:xfrm>
              <a:off x="3180215" y="1943100"/>
              <a:ext cx="1782540" cy="3442300"/>
            </a:xfrm>
            <a:prstGeom prst="roundRect">
              <a:avLst>
                <a:gd name="adj" fmla="val 34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0" bIns="216000" anchor="t" anchorCtr="1">
              <a:normAutofit/>
            </a:bodyPr>
            <a:lstStyle/>
            <a:p>
              <a:pPr algn="ctr"/>
              <a:endParaRPr lang="zh-CN" altLang="en-US" sz="2400" b="1" dirty="0">
                <a:latin typeface="+mj-ea"/>
                <a:ea typeface="+mj-ea"/>
              </a:endParaRPr>
            </a:p>
          </p:txBody>
        </p:sp>
        <p:sp>
          <p:nvSpPr>
            <p:cNvPr id="41" name="任意多边形 57"/>
            <p:cNvSpPr/>
            <p:nvPr/>
          </p:nvSpPr>
          <p:spPr>
            <a:xfrm>
              <a:off x="3180215" y="2671781"/>
              <a:ext cx="1782540" cy="271362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b="1" dirty="0"/>
            </a:p>
          </p:txBody>
        </p:sp>
        <p:sp>
          <p:nvSpPr>
            <p:cNvPr id="42" name="文本框 58"/>
            <p:cNvSpPr txBox="1"/>
            <p:nvPr/>
          </p:nvSpPr>
          <p:spPr>
            <a:xfrm>
              <a:off x="3773110" y="2089054"/>
              <a:ext cx="596749" cy="559261"/>
            </a:xfrm>
            <a:prstGeom prst="rect">
              <a:avLst/>
            </a:prstGeom>
            <a:noFill/>
          </p:spPr>
          <p:txBody>
            <a:bodyPr wrap="none">
              <a:noAutofit/>
            </a:bodyPr>
            <a:lstStyle/>
            <a:p>
              <a:pPr algn="ctr"/>
              <a:r>
                <a:rPr lang="en-US" sz="3200" b="1" dirty="0">
                  <a:solidFill>
                    <a:schemeClr val="bg2"/>
                  </a:solidFill>
                  <a:latin typeface="Agency FB" panose="020B0503020202020204" pitchFamily="34" charset="0"/>
                </a:rPr>
                <a:t>02</a:t>
              </a:r>
              <a:endParaRPr lang="en-US" sz="3200" b="1" dirty="0">
                <a:solidFill>
                  <a:schemeClr val="bg2"/>
                </a:solidFill>
                <a:latin typeface="Agency FB" panose="020B0503020202020204" pitchFamily="34" charset="0"/>
              </a:endParaRPr>
            </a:p>
          </p:txBody>
        </p:sp>
        <p:sp>
          <p:nvSpPr>
            <p:cNvPr id="43" name="矩形 42"/>
            <p:cNvSpPr/>
            <p:nvPr/>
          </p:nvSpPr>
          <p:spPr>
            <a:xfrm>
              <a:off x="3247893" y="3792264"/>
              <a:ext cx="1647186" cy="581317"/>
            </a:xfrm>
            <a:prstGeom prst="rect">
              <a:avLst/>
            </a:prstGeom>
          </p:spPr>
          <p:txBody>
            <a:bodyPr wrap="square">
              <a:spAutoFit/>
            </a:bodyPr>
            <a:lstStyle/>
            <a:p>
              <a:pPr algn="ctr">
                <a:lnSpc>
                  <a:spcPct val="130000"/>
                </a:lnSpc>
                <a:defRPr/>
              </a:pPr>
              <a:r>
                <a:rPr lang="zh-CN" altLang="en-US" sz="1600" b="1" dirty="0">
                  <a:solidFill>
                    <a:schemeClr val="tx2"/>
                  </a:solidFill>
                  <a:latin typeface="+mn-ea"/>
                </a:rPr>
                <a:t>公示亦可实现</a:t>
              </a:r>
              <a:endParaRPr lang="zh-CN" altLang="en-US" sz="1600" b="1" dirty="0">
                <a:solidFill>
                  <a:schemeClr val="tx2"/>
                </a:solidFill>
                <a:latin typeface="+mn-ea"/>
              </a:endParaRPr>
            </a:p>
          </p:txBody>
        </p:sp>
      </p:grpSp>
      <p:sp>
        <p:nvSpPr>
          <p:cNvPr id="18" name="矩形 17"/>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9" name="流程图: 离页连接符 18"/>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20" name="直接连接符 19"/>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p:nvPr/>
        </p:nvSpPr>
        <p:spPr>
          <a:xfrm>
            <a:off x="814918" y="234950"/>
            <a:ext cx="3757082" cy="505883"/>
          </a:xfrm>
          <a:prstGeom prst="rect">
            <a:avLst/>
          </a:prstGeom>
        </p:spPr>
        <p:txBody>
          <a:bodyPr lIns="0" tIns="60958" rIns="0" bIns="60958"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defRPr/>
            </a:pPr>
            <a:r>
              <a:rPr lang="zh-CN" altLang="en-US" sz="2400" dirty="0" smtClean="0">
                <a:solidFill>
                  <a:schemeClr val="tx1">
                    <a:lumMod val="65000"/>
                    <a:lumOff val="35000"/>
                  </a:schemeClr>
                </a:solidFill>
                <a:latin typeface="+mn-lt"/>
                <a:ea typeface="+mn-ea"/>
                <a:cs typeface="+mn-ea"/>
                <a:sym typeface="+mn-lt"/>
              </a:rPr>
              <a:t>网络不正当竞争案件类型</a:t>
            </a:r>
            <a:endParaRPr lang="zh-CN" altLang="en-US" sz="2400" dirty="0">
              <a:solidFill>
                <a:schemeClr val="tx1">
                  <a:lumMod val="65000"/>
                  <a:lumOff val="35000"/>
                </a:schemeClr>
              </a:solidFill>
              <a:latin typeface="+mn-lt"/>
              <a:ea typeface="+mn-ea"/>
              <a:cs typeface="+mn-ea"/>
              <a:sym typeface="+mn-lt"/>
            </a:endParaRPr>
          </a:p>
        </p:txBody>
      </p:sp>
      <p:grpSp>
        <p:nvGrpSpPr>
          <p:cNvPr id="47" name="组合 46"/>
          <p:cNvGrpSpPr/>
          <p:nvPr/>
        </p:nvGrpSpPr>
        <p:grpSpPr>
          <a:xfrm>
            <a:off x="893827" y="1271525"/>
            <a:ext cx="10945199" cy="4536017"/>
            <a:chOff x="893827" y="1271525"/>
            <a:chExt cx="10945199" cy="4536017"/>
          </a:xfrm>
        </p:grpSpPr>
        <p:sp>
          <p:nvSpPr>
            <p:cNvPr id="45" name="Freeform: Shape 8"/>
            <p:cNvSpPr/>
            <p:nvPr/>
          </p:nvSpPr>
          <p:spPr bwMode="auto">
            <a:xfrm rot="18704549">
              <a:off x="6755472" y="3819655"/>
              <a:ext cx="1244600" cy="1769533"/>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solidFill>
              <a:schemeClr val="tx2">
                <a:lumMod val="20000"/>
                <a:lumOff val="80000"/>
              </a:schemeClr>
            </a:solidFill>
            <a:ln>
              <a:noFill/>
            </a:ln>
          </p:spPr>
          <p:txBody>
            <a:bodyPr anchor="ctr"/>
            <a:lstStyle/>
            <a:p>
              <a:pPr algn="ctr">
                <a:defRPr/>
              </a:pPr>
              <a:endParaRPr sz="3200" dirty="0">
                <a:cs typeface="+mn-ea"/>
                <a:sym typeface="+mn-lt"/>
              </a:endParaRPr>
            </a:p>
          </p:txBody>
        </p:sp>
        <p:grpSp>
          <p:nvGrpSpPr>
            <p:cNvPr id="40" name="组合 39"/>
            <p:cNvGrpSpPr/>
            <p:nvPr/>
          </p:nvGrpSpPr>
          <p:grpSpPr>
            <a:xfrm>
              <a:off x="893827" y="1271525"/>
              <a:ext cx="10945199" cy="4536017"/>
              <a:chOff x="857251" y="1308101"/>
              <a:chExt cx="10945199" cy="4536017"/>
            </a:xfrm>
          </p:grpSpPr>
          <p:grpSp>
            <p:nvGrpSpPr>
              <p:cNvPr id="2" name="9e6a05ed-7dd9-4a70-81f7-a256eee13ee3"/>
              <p:cNvGrpSpPr>
                <a:grpSpLocks noChangeAspect="1"/>
              </p:cNvGrpSpPr>
              <p:nvPr/>
            </p:nvGrpSpPr>
            <p:grpSpPr bwMode="auto">
              <a:xfrm>
                <a:off x="857251" y="1308101"/>
                <a:ext cx="10945199" cy="4536017"/>
                <a:chOff x="909641" y="1142156"/>
                <a:chExt cx="10945749" cy="4535072"/>
              </a:xfrm>
            </p:grpSpPr>
            <p:grpSp>
              <p:nvGrpSpPr>
                <p:cNvPr id="3" name="Group 3"/>
                <p:cNvGrpSpPr/>
                <p:nvPr/>
              </p:nvGrpSpPr>
              <p:grpSpPr bwMode="auto">
                <a:xfrm rot="5400000">
                  <a:off x="7617736" y="2627875"/>
                  <a:ext cx="988278" cy="1632031"/>
                  <a:chOff x="5636426" y="1073452"/>
                  <a:chExt cx="1016245" cy="1678212"/>
                </a:xfrm>
              </p:grpSpPr>
              <p:sp>
                <p:nvSpPr>
                  <p:cNvPr id="65" name="Freeform: Shape 4"/>
                  <p:cNvSpPr/>
                  <p:nvPr/>
                </p:nvSpPr>
                <p:spPr bwMode="auto">
                  <a:xfrm rot="704822">
                    <a:off x="5660364" y="1084334"/>
                    <a:ext cx="961841" cy="16237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solidFill>
                    <a:schemeClr val="accent1"/>
                  </a:solidFill>
                  <a:ln>
                    <a:noFill/>
                  </a:ln>
                </p:spPr>
                <p:txBody>
                  <a:bodyPr anchor="ctr"/>
                  <a:lstStyle/>
                  <a:p>
                    <a:pPr algn="ctr">
                      <a:defRPr/>
                    </a:pPr>
                    <a:endParaRPr sz="3200" dirty="0">
                      <a:cs typeface="+mn-ea"/>
                      <a:sym typeface="+mn-lt"/>
                    </a:endParaRPr>
                  </a:p>
                </p:txBody>
              </p:sp>
              <p:sp>
                <p:nvSpPr>
                  <p:cNvPr id="66" name="Freeform: Shape 5"/>
                  <p:cNvSpPr/>
                  <p:nvPr/>
                </p:nvSpPr>
                <p:spPr bwMode="auto">
                  <a:xfrm rot="592906">
                    <a:off x="5636426" y="1073452"/>
                    <a:ext cx="1016245" cy="1678212"/>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solidFill>
                    <a:schemeClr val="tx2">
                      <a:lumMod val="20000"/>
                      <a:lumOff val="80000"/>
                    </a:schemeClr>
                  </a:solidFill>
                  <a:ln>
                    <a:noFill/>
                  </a:ln>
                </p:spPr>
                <p:txBody>
                  <a:bodyPr anchor="ctr"/>
                  <a:lstStyle/>
                  <a:p>
                    <a:pPr algn="ctr">
                      <a:defRPr/>
                    </a:pPr>
                    <a:endParaRPr sz="3200" dirty="0">
                      <a:cs typeface="+mn-ea"/>
                      <a:sym typeface="+mn-lt"/>
                    </a:endParaRPr>
                  </a:p>
                </p:txBody>
              </p:sp>
            </p:grpSp>
            <p:grpSp>
              <p:nvGrpSpPr>
                <p:cNvPr id="4" name="Group 6"/>
                <p:cNvGrpSpPr/>
                <p:nvPr/>
              </p:nvGrpSpPr>
              <p:grpSpPr bwMode="auto">
                <a:xfrm rot="5400000">
                  <a:off x="3839391" y="2513700"/>
                  <a:ext cx="1243434" cy="1768896"/>
                  <a:chOff x="5458202" y="4757161"/>
                  <a:chExt cx="1278621" cy="1818953"/>
                </a:xfrm>
              </p:grpSpPr>
              <p:sp>
                <p:nvSpPr>
                  <p:cNvPr id="63" name="Freeform: Shape 7"/>
                  <p:cNvSpPr/>
                  <p:nvPr/>
                </p:nvSpPr>
                <p:spPr bwMode="auto">
                  <a:xfrm>
                    <a:off x="5481576" y="4780239"/>
                    <a:ext cx="1231679" cy="1771813"/>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solidFill>
                    <a:schemeClr val="accent4"/>
                  </a:solidFill>
                  <a:ln>
                    <a:noFill/>
                  </a:ln>
                </p:spPr>
                <p:txBody>
                  <a:bodyPr anchor="ctr"/>
                  <a:lstStyle/>
                  <a:p>
                    <a:pPr algn="ctr">
                      <a:defRPr/>
                    </a:pPr>
                    <a:endParaRPr sz="3200" dirty="0">
                      <a:cs typeface="+mn-ea"/>
                      <a:sym typeface="+mn-lt"/>
                    </a:endParaRPr>
                  </a:p>
                </p:txBody>
              </p:sp>
              <p:sp>
                <p:nvSpPr>
                  <p:cNvPr id="64" name="Freeform: Shape 8"/>
                  <p:cNvSpPr/>
                  <p:nvPr/>
                </p:nvSpPr>
                <p:spPr bwMode="auto">
                  <a:xfrm>
                    <a:off x="5457638" y="4756295"/>
                    <a:ext cx="1279553" cy="1819700"/>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solidFill>
                    <a:schemeClr val="tx2">
                      <a:lumMod val="20000"/>
                      <a:lumOff val="80000"/>
                    </a:schemeClr>
                  </a:solidFill>
                  <a:ln>
                    <a:noFill/>
                  </a:ln>
                </p:spPr>
                <p:txBody>
                  <a:bodyPr anchor="ctr"/>
                  <a:lstStyle/>
                  <a:p>
                    <a:pPr algn="ctr">
                      <a:defRPr/>
                    </a:pPr>
                    <a:endParaRPr sz="3200" dirty="0">
                      <a:cs typeface="+mn-ea"/>
                      <a:sym typeface="+mn-lt"/>
                    </a:endParaRPr>
                  </a:p>
                </p:txBody>
              </p:sp>
            </p:grpSp>
            <p:grpSp>
              <p:nvGrpSpPr>
                <p:cNvPr id="5" name="Group 12"/>
                <p:cNvGrpSpPr/>
                <p:nvPr/>
              </p:nvGrpSpPr>
              <p:grpSpPr bwMode="auto">
                <a:xfrm rot="5400000">
                  <a:off x="4799182" y="1253142"/>
                  <a:ext cx="1693271" cy="1471300"/>
                  <a:chOff x="3777680" y="3691935"/>
                  <a:chExt cx="1741186" cy="1512933"/>
                </a:xfrm>
              </p:grpSpPr>
              <p:sp>
                <p:nvSpPr>
                  <p:cNvPr id="59" name="Freeform: Shape 13"/>
                  <p:cNvSpPr/>
                  <p:nvPr/>
                </p:nvSpPr>
                <p:spPr bwMode="auto">
                  <a:xfrm>
                    <a:off x="3803792" y="3722377"/>
                    <a:ext cx="1682133" cy="1480136"/>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solidFill>
                    <a:schemeClr val="accent5"/>
                  </a:solidFill>
                  <a:ln>
                    <a:noFill/>
                  </a:ln>
                </p:spPr>
                <p:txBody>
                  <a:bodyPr anchor="ctr"/>
                  <a:lstStyle/>
                  <a:p>
                    <a:pPr algn="ctr">
                      <a:defRPr/>
                    </a:pPr>
                    <a:endParaRPr sz="3200" dirty="0">
                      <a:cs typeface="+mn-ea"/>
                      <a:sym typeface="+mn-lt"/>
                    </a:endParaRPr>
                  </a:p>
                </p:txBody>
              </p:sp>
              <p:sp>
                <p:nvSpPr>
                  <p:cNvPr id="60" name="Freeform: Shape 14"/>
                  <p:cNvSpPr/>
                  <p:nvPr/>
                </p:nvSpPr>
                <p:spPr bwMode="auto">
                  <a:xfrm>
                    <a:off x="3777679" y="3689726"/>
                    <a:ext cx="1740887" cy="1471429"/>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solidFill>
                    <a:schemeClr val="tx2">
                      <a:lumMod val="20000"/>
                      <a:lumOff val="80000"/>
                    </a:schemeClr>
                  </a:solidFill>
                  <a:ln>
                    <a:noFill/>
                  </a:ln>
                </p:spPr>
                <p:txBody>
                  <a:bodyPr anchor="ctr"/>
                  <a:lstStyle/>
                  <a:p>
                    <a:pPr algn="ctr">
                      <a:defRPr/>
                    </a:pPr>
                    <a:endParaRPr sz="3200" dirty="0">
                      <a:cs typeface="+mn-ea"/>
                      <a:sym typeface="+mn-lt"/>
                    </a:endParaRPr>
                  </a:p>
                </p:txBody>
              </p:sp>
            </p:grpSp>
            <p:sp>
              <p:nvSpPr>
                <p:cNvPr id="8" name="Freeform: Shape 16"/>
                <p:cNvSpPr/>
                <p:nvPr/>
              </p:nvSpPr>
              <p:spPr bwMode="auto">
                <a:xfrm rot="5400000">
                  <a:off x="5026368" y="4040798"/>
                  <a:ext cx="1362050" cy="1022572"/>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solidFill>
                  <a:schemeClr val="accent3"/>
                </a:solidFill>
                <a:ln>
                  <a:noFill/>
                </a:ln>
              </p:spPr>
              <p:txBody>
                <a:bodyPr anchor="ctr"/>
                <a:lstStyle/>
                <a:p>
                  <a:pPr algn="ctr">
                    <a:defRPr/>
                  </a:pPr>
                  <a:endParaRPr sz="3200" dirty="0">
                    <a:cs typeface="+mn-ea"/>
                    <a:sym typeface="+mn-lt"/>
                  </a:endParaRPr>
                </a:p>
              </p:txBody>
            </p:sp>
            <p:sp>
              <p:nvSpPr>
                <p:cNvPr id="9" name="Freeform: Shape 17"/>
                <p:cNvSpPr/>
                <p:nvPr/>
              </p:nvSpPr>
              <p:spPr bwMode="auto">
                <a:xfrm rot="5400000">
                  <a:off x="4957462" y="3959507"/>
                  <a:ext cx="1599177" cy="1145688"/>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solidFill>
                  <a:schemeClr val="tx2">
                    <a:lumMod val="20000"/>
                    <a:lumOff val="80000"/>
                  </a:schemeClr>
                </a:solidFill>
                <a:ln>
                  <a:noFill/>
                </a:ln>
              </p:spPr>
              <p:txBody>
                <a:bodyPr anchor="ctr"/>
                <a:lstStyle/>
                <a:p>
                  <a:pPr algn="ctr">
                    <a:defRPr/>
                  </a:pPr>
                  <a:endParaRPr sz="3200" dirty="0">
                    <a:cs typeface="+mn-ea"/>
                    <a:sym typeface="+mn-lt"/>
                  </a:endParaRPr>
                </a:p>
              </p:txBody>
            </p:sp>
            <p:grpSp>
              <p:nvGrpSpPr>
                <p:cNvPr id="6" name="Group 18"/>
                <p:cNvGrpSpPr/>
                <p:nvPr/>
              </p:nvGrpSpPr>
              <p:grpSpPr bwMode="auto">
                <a:xfrm rot="5400000">
                  <a:off x="6812283" y="1877400"/>
                  <a:ext cx="1445382" cy="1110545"/>
                  <a:chOff x="4361575" y="1934802"/>
                  <a:chExt cx="1486285" cy="1141971"/>
                </a:xfrm>
              </p:grpSpPr>
              <p:sp>
                <p:nvSpPr>
                  <p:cNvPr id="57" name="Freeform: Shape 19"/>
                  <p:cNvSpPr/>
                  <p:nvPr/>
                </p:nvSpPr>
                <p:spPr bwMode="auto">
                  <a:xfrm rot="1297116">
                    <a:off x="4380370" y="1934802"/>
                    <a:ext cx="1453642" cy="1090513"/>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solidFill>
                    <a:schemeClr val="accent6"/>
                  </a:solidFill>
                  <a:ln>
                    <a:noFill/>
                  </a:ln>
                </p:spPr>
                <p:txBody>
                  <a:bodyPr anchor="ctr"/>
                  <a:lstStyle/>
                  <a:p>
                    <a:pPr algn="ctr">
                      <a:defRPr/>
                    </a:pPr>
                    <a:endParaRPr sz="3200" dirty="0">
                      <a:cs typeface="+mn-ea"/>
                      <a:sym typeface="+mn-lt"/>
                    </a:endParaRPr>
                  </a:p>
                </p:txBody>
              </p:sp>
              <p:sp>
                <p:nvSpPr>
                  <p:cNvPr id="58" name="Freeform: Shape 20"/>
                  <p:cNvSpPr/>
                  <p:nvPr/>
                </p:nvSpPr>
                <p:spPr bwMode="auto">
                  <a:xfrm rot="1297116">
                    <a:off x="4361575" y="1994968"/>
                    <a:ext cx="1486285" cy="1081805"/>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solidFill>
                    <a:schemeClr val="tx2">
                      <a:lumMod val="20000"/>
                      <a:lumOff val="80000"/>
                    </a:schemeClr>
                  </a:solidFill>
                  <a:ln>
                    <a:noFill/>
                  </a:ln>
                </p:spPr>
                <p:txBody>
                  <a:bodyPr anchor="ctr"/>
                  <a:lstStyle/>
                  <a:p>
                    <a:pPr algn="ctr">
                      <a:defRPr/>
                    </a:pPr>
                    <a:endParaRPr sz="3200" dirty="0">
                      <a:cs typeface="+mn-ea"/>
                      <a:sym typeface="+mn-lt"/>
                    </a:endParaRPr>
                  </a:p>
                </p:txBody>
              </p:sp>
            </p:grpSp>
            <p:sp>
              <p:nvSpPr>
                <p:cNvPr id="11" name="Freeform: Shape 21"/>
                <p:cNvSpPr/>
                <p:nvPr/>
              </p:nvSpPr>
              <p:spPr bwMode="auto">
                <a:xfrm>
                  <a:off x="3862539" y="3137757"/>
                  <a:ext cx="651966" cy="543869"/>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anchor="ctr"/>
                <a:lstStyle/>
                <a:p>
                  <a:pPr algn="ctr">
                    <a:defRPr/>
                  </a:pPr>
                  <a:endParaRPr sz="3200" dirty="0">
                    <a:cs typeface="+mn-ea"/>
                    <a:sym typeface="+mn-lt"/>
                  </a:endParaRPr>
                </a:p>
              </p:txBody>
            </p:sp>
            <p:sp>
              <p:nvSpPr>
                <p:cNvPr id="13" name="Freeform: Shape 27"/>
                <p:cNvSpPr>
                  <a:spLocks noChangeAspect="1"/>
                </p:cNvSpPr>
                <p:nvPr/>
              </p:nvSpPr>
              <p:spPr bwMode="auto">
                <a:xfrm rot="1386626">
                  <a:off x="8170087" y="3347601"/>
                  <a:ext cx="486858" cy="35975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anchor="ctr"/>
                <a:lstStyle/>
                <a:p>
                  <a:pPr algn="ctr">
                    <a:defRPr/>
                  </a:pPr>
                  <a:endParaRPr sz="3200" dirty="0">
                    <a:cs typeface="+mn-ea"/>
                    <a:sym typeface="+mn-lt"/>
                  </a:endParaRPr>
                </a:p>
              </p:txBody>
            </p:sp>
            <p:sp>
              <p:nvSpPr>
                <p:cNvPr id="15" name="Freeform: Shape 29"/>
                <p:cNvSpPr>
                  <a:spLocks noChangeAspect="1"/>
                </p:cNvSpPr>
                <p:nvPr/>
              </p:nvSpPr>
              <p:spPr bwMode="auto">
                <a:xfrm rot="9371344">
                  <a:off x="7395942" y="2015311"/>
                  <a:ext cx="493207" cy="493080"/>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anchor="ctr"/>
                <a:lstStyle/>
                <a:p>
                  <a:pPr algn="ctr">
                    <a:defRPr/>
                  </a:pPr>
                  <a:endParaRPr sz="3200" dirty="0">
                    <a:cs typeface="+mn-ea"/>
                    <a:sym typeface="+mn-lt"/>
                  </a:endParaRPr>
                </a:p>
              </p:txBody>
            </p:sp>
            <p:sp>
              <p:nvSpPr>
                <p:cNvPr id="16" name="Freeform: Shape 30"/>
                <p:cNvSpPr>
                  <a:spLocks noChangeAspect="1"/>
                </p:cNvSpPr>
                <p:nvPr/>
              </p:nvSpPr>
              <p:spPr bwMode="auto">
                <a:xfrm>
                  <a:off x="5196106" y="1358011"/>
                  <a:ext cx="516493" cy="495197"/>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anchor="ctr"/>
                <a:lstStyle/>
                <a:p>
                  <a:pPr algn="ctr">
                    <a:defRPr/>
                  </a:pPr>
                  <a:endParaRPr sz="3200" dirty="0">
                    <a:cs typeface="+mn-ea"/>
                    <a:sym typeface="+mn-lt"/>
                  </a:endParaRPr>
                </a:p>
              </p:txBody>
            </p:sp>
            <p:sp>
              <p:nvSpPr>
                <p:cNvPr id="17" name="Freeform: Shape 50"/>
                <p:cNvSpPr/>
                <p:nvPr/>
              </p:nvSpPr>
              <p:spPr bwMode="auto">
                <a:xfrm>
                  <a:off x="5102968" y="2507122"/>
                  <a:ext cx="2379253" cy="1705678"/>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solidFill>
                  <a:schemeClr val="tx2"/>
                </a:solidFill>
                <a:ln>
                  <a:noFill/>
                </a:ln>
              </p:spPr>
              <p:txBody>
                <a:bodyPr anchor="ctr"/>
                <a:lstStyle/>
                <a:p>
                  <a:pPr algn="ctr">
                    <a:defRPr/>
                  </a:pPr>
                  <a:endParaRPr sz="1500" dirty="0">
                    <a:cs typeface="+mn-ea"/>
                    <a:sym typeface="+mn-lt"/>
                  </a:endParaRPr>
                </a:p>
              </p:txBody>
            </p:sp>
            <p:sp>
              <p:nvSpPr>
                <p:cNvPr id="18" name="Freeform: Shape 51"/>
                <p:cNvSpPr/>
                <p:nvPr/>
              </p:nvSpPr>
              <p:spPr bwMode="auto">
                <a:xfrm>
                  <a:off x="5229974" y="2617166"/>
                  <a:ext cx="2127358" cy="1460196"/>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chemeClr val="bg1"/>
                </a:solidFill>
                <a:ln>
                  <a:noFill/>
                </a:ln>
              </p:spPr>
              <p:txBody>
                <a:bodyPr wrap="none" bIns="576000" anchor="b" anchorCtr="1">
                  <a:normAutofit/>
                </a:bodyPr>
                <a:lstStyle/>
                <a:p>
                  <a:pPr algn="ctr">
                    <a:defRPr/>
                  </a:pPr>
                  <a:r>
                    <a:rPr lang="zh-CN" altLang="en-US" b="1" dirty="0">
                      <a:solidFill>
                        <a:schemeClr val="tx2"/>
                      </a:solidFill>
                      <a:latin typeface="+mn-lt"/>
                      <a:ea typeface="+mn-ea"/>
                      <a:cs typeface="+mn-ea"/>
                      <a:sym typeface="+mn-lt"/>
                    </a:rPr>
                    <a:t>案由</a:t>
                  </a:r>
                  <a:endParaRPr lang="en-US" altLang="zh-CN" b="1" dirty="0">
                    <a:solidFill>
                      <a:schemeClr val="tx2"/>
                    </a:solidFill>
                    <a:latin typeface="+mn-lt"/>
                    <a:ea typeface="+mn-ea"/>
                    <a:cs typeface="+mn-ea"/>
                    <a:sym typeface="+mn-lt"/>
                  </a:endParaRPr>
                </a:p>
              </p:txBody>
            </p:sp>
            <p:grpSp>
              <p:nvGrpSpPr>
                <p:cNvPr id="7" name="Group 84"/>
                <p:cNvGrpSpPr/>
                <p:nvPr/>
              </p:nvGrpSpPr>
              <p:grpSpPr bwMode="auto">
                <a:xfrm>
                  <a:off x="909641" y="3262222"/>
                  <a:ext cx="2514615" cy="319492"/>
                  <a:chOff x="909640" y="3262221"/>
                  <a:chExt cx="2514615" cy="319492"/>
                </a:xfrm>
              </p:grpSpPr>
              <p:sp>
                <p:nvSpPr>
                  <p:cNvPr id="46" name="Oval 44"/>
                  <p:cNvSpPr/>
                  <p:nvPr/>
                </p:nvSpPr>
                <p:spPr>
                  <a:xfrm>
                    <a:off x="3195755" y="3262613"/>
                    <a:ext cx="228612" cy="228552"/>
                  </a:xfrm>
                  <a:prstGeom prst="ellipse">
                    <a:avLst/>
                  </a:prstGeom>
                  <a:solidFill>
                    <a:schemeClr val="accent4">
                      <a:lumMod val="10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3200" dirty="0">
                      <a:cs typeface="+mn-ea"/>
                      <a:sym typeface="+mn-lt"/>
                    </a:endParaRPr>
                  </a:p>
                </p:txBody>
              </p:sp>
              <p:sp>
                <p:nvSpPr>
                  <p:cNvPr id="48" name="TextBox 59"/>
                  <p:cNvSpPr txBox="1"/>
                  <p:nvPr/>
                </p:nvSpPr>
                <p:spPr bwMode="auto">
                  <a:xfrm>
                    <a:off x="909640" y="3357844"/>
                    <a:ext cx="2385603" cy="224320"/>
                  </a:xfrm>
                  <a:prstGeom prst="rect">
                    <a:avLst/>
                  </a:prstGeom>
                  <a:noFill/>
                </p:spPr>
                <p:txBody>
                  <a:bodyPr wrap="none" lIns="0" tIns="0" rIns="288000" bIns="0" anchor="b"/>
                  <a:lstStyle/>
                  <a:p>
                    <a:pPr algn="ctr">
                      <a:defRPr/>
                    </a:pPr>
                    <a:r>
                      <a:rPr lang="zh-CN" altLang="en-US" sz="2100" b="1" dirty="0">
                        <a:solidFill>
                          <a:srgbClr val="FFC000"/>
                        </a:solidFill>
                        <a:latin typeface="+mj-ea"/>
                      </a:rPr>
                      <a:t>虚假宣传</a:t>
                    </a:r>
                    <a:endParaRPr lang="zh-CN" altLang="en-US" sz="2100" b="1" dirty="0">
                      <a:solidFill>
                        <a:srgbClr val="FFC000"/>
                      </a:solidFill>
                      <a:latin typeface="+mj-ea"/>
                    </a:endParaRPr>
                  </a:p>
                </p:txBody>
              </p:sp>
            </p:grpSp>
            <p:grpSp>
              <p:nvGrpSpPr>
                <p:cNvPr id="10" name="Group 88"/>
                <p:cNvGrpSpPr/>
                <p:nvPr/>
              </p:nvGrpSpPr>
              <p:grpSpPr bwMode="auto">
                <a:xfrm>
                  <a:off x="7955447" y="1516474"/>
                  <a:ext cx="2260037" cy="354425"/>
                  <a:chOff x="7955450" y="1481363"/>
                  <a:chExt cx="2260037" cy="354425"/>
                </a:xfrm>
              </p:grpSpPr>
              <p:sp>
                <p:nvSpPr>
                  <p:cNvPr id="42" name="Oval 46"/>
                  <p:cNvSpPr/>
                  <p:nvPr/>
                </p:nvSpPr>
                <p:spPr>
                  <a:xfrm>
                    <a:off x="7955450" y="1609352"/>
                    <a:ext cx="228612" cy="226436"/>
                  </a:xfrm>
                  <a:prstGeom prst="ellipse">
                    <a:avLst/>
                  </a:prstGeom>
                  <a:solidFill>
                    <a:schemeClr val="accent6">
                      <a:lumMod val="100000"/>
                    </a:schemeClr>
                  </a:solidFill>
                  <a:ln w="12700" cap="flat" cmpd="sng" algn="ctr">
                    <a:solidFill>
                      <a:schemeClr val="accent6">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3200" dirty="0">
                      <a:cs typeface="+mn-ea"/>
                      <a:sym typeface="+mn-lt"/>
                    </a:endParaRPr>
                  </a:p>
                </p:txBody>
              </p:sp>
              <p:sp>
                <p:nvSpPr>
                  <p:cNvPr id="44" name="TextBox 62"/>
                  <p:cNvSpPr txBox="1"/>
                  <p:nvPr/>
                </p:nvSpPr>
                <p:spPr bwMode="auto">
                  <a:xfrm>
                    <a:off x="8373807" y="1481363"/>
                    <a:ext cx="1841680" cy="182841"/>
                  </a:xfrm>
                  <a:prstGeom prst="rect">
                    <a:avLst/>
                  </a:prstGeom>
                  <a:noFill/>
                </p:spPr>
                <p:txBody>
                  <a:bodyPr wrap="none" lIns="288000" tIns="0" rIns="288000" bIns="0" anchor="b"/>
                  <a:lstStyle/>
                  <a:p>
                    <a:pPr algn="ctr">
                      <a:defRPr/>
                    </a:pPr>
                    <a:r>
                      <a:rPr lang="zh-CN" altLang="en-US" sz="2100" b="1" dirty="0">
                        <a:solidFill>
                          <a:srgbClr val="FFC000"/>
                        </a:solidFill>
                        <a:latin typeface="+mj-ea"/>
                      </a:rPr>
                      <a:t>商业诋毁</a:t>
                    </a:r>
                    <a:endParaRPr lang="zh-CN" altLang="en-US" sz="2100" b="1" dirty="0">
                      <a:solidFill>
                        <a:srgbClr val="FFC000"/>
                      </a:solidFill>
                      <a:latin typeface="+mj-ea"/>
                    </a:endParaRPr>
                  </a:p>
                </p:txBody>
              </p:sp>
            </p:grpSp>
            <p:grpSp>
              <p:nvGrpSpPr>
                <p:cNvPr id="12" name="Group 85"/>
                <p:cNvGrpSpPr/>
                <p:nvPr/>
              </p:nvGrpSpPr>
              <p:grpSpPr bwMode="auto">
                <a:xfrm>
                  <a:off x="2528902" y="5262484"/>
                  <a:ext cx="2800368" cy="414744"/>
                  <a:chOff x="2528901" y="5262482"/>
                  <a:chExt cx="2800367" cy="414744"/>
                </a:xfrm>
              </p:grpSpPr>
              <p:sp>
                <p:nvSpPr>
                  <p:cNvPr id="34" name="Oval 45"/>
                  <p:cNvSpPr/>
                  <p:nvPr/>
                </p:nvSpPr>
                <p:spPr>
                  <a:xfrm>
                    <a:off x="5100850" y="5262446"/>
                    <a:ext cx="228611" cy="228552"/>
                  </a:xfrm>
                  <a:prstGeom prst="ellipse">
                    <a:avLst/>
                  </a:prstGeom>
                  <a:solidFill>
                    <a:schemeClr val="accent3">
                      <a:lumMod val="10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3200" dirty="0">
                      <a:cs typeface="+mn-ea"/>
                      <a:sym typeface="+mn-lt"/>
                    </a:endParaRPr>
                  </a:p>
                </p:txBody>
              </p:sp>
              <p:sp>
                <p:nvSpPr>
                  <p:cNvPr id="36" name="TextBox 68"/>
                  <p:cNvSpPr txBox="1"/>
                  <p:nvPr/>
                </p:nvSpPr>
                <p:spPr bwMode="auto">
                  <a:xfrm>
                    <a:off x="2528970" y="5452906"/>
                    <a:ext cx="2550712" cy="224320"/>
                  </a:xfrm>
                  <a:prstGeom prst="rect">
                    <a:avLst/>
                  </a:prstGeom>
                  <a:noFill/>
                </p:spPr>
                <p:txBody>
                  <a:bodyPr wrap="none" lIns="0" tIns="0" rIns="288000" bIns="0" anchor="b"/>
                  <a:lstStyle/>
                  <a:p>
                    <a:pPr algn="ctr">
                      <a:defRPr/>
                    </a:pPr>
                    <a:r>
                      <a:rPr lang="zh-CN" altLang="en-US" sz="2100" b="1" dirty="0">
                        <a:solidFill>
                          <a:schemeClr val="accent1"/>
                        </a:solidFill>
                        <a:latin typeface="+mj-ea"/>
                      </a:rPr>
                      <a:t>侵害商业秘密</a:t>
                    </a:r>
                    <a:endParaRPr lang="zh-CN" altLang="en-US" sz="2100" b="1" dirty="0">
                      <a:solidFill>
                        <a:schemeClr val="accent1"/>
                      </a:solidFill>
                      <a:latin typeface="+mj-ea"/>
                    </a:endParaRPr>
                  </a:p>
                </p:txBody>
              </p:sp>
            </p:grpSp>
            <p:grpSp>
              <p:nvGrpSpPr>
                <p:cNvPr id="14" name="Group 87"/>
                <p:cNvGrpSpPr/>
                <p:nvPr/>
              </p:nvGrpSpPr>
              <p:grpSpPr bwMode="auto">
                <a:xfrm>
                  <a:off x="9071833" y="3552876"/>
                  <a:ext cx="2783557" cy="423243"/>
                  <a:chOff x="9071834" y="3552874"/>
                  <a:chExt cx="2783557" cy="423243"/>
                </a:xfrm>
              </p:grpSpPr>
              <p:sp>
                <p:nvSpPr>
                  <p:cNvPr id="30" name="Oval 47"/>
                  <p:cNvSpPr/>
                  <p:nvPr/>
                </p:nvSpPr>
                <p:spPr>
                  <a:xfrm>
                    <a:off x="9071834" y="3552874"/>
                    <a:ext cx="228611" cy="228552"/>
                  </a:xfrm>
                  <a:prstGeom prst="ellipse">
                    <a:avLst/>
                  </a:prstGeom>
                  <a:solidFill>
                    <a:schemeClr val="accent1">
                      <a:lumMod val="10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3200" dirty="0">
                      <a:cs typeface="+mn-ea"/>
                      <a:sym typeface="+mn-lt"/>
                    </a:endParaRPr>
                  </a:p>
                </p:txBody>
              </p:sp>
              <p:sp>
                <p:nvSpPr>
                  <p:cNvPr id="32" name="TextBox 78"/>
                  <p:cNvSpPr txBox="1"/>
                  <p:nvPr/>
                </p:nvSpPr>
                <p:spPr bwMode="auto">
                  <a:xfrm>
                    <a:off x="9357599" y="3743334"/>
                    <a:ext cx="2497792" cy="232783"/>
                  </a:xfrm>
                  <a:prstGeom prst="rect">
                    <a:avLst/>
                  </a:prstGeom>
                  <a:noFill/>
                </p:spPr>
                <p:txBody>
                  <a:bodyPr wrap="none" lIns="288000" tIns="0" rIns="288000" bIns="0" anchor="b"/>
                  <a:lstStyle/>
                  <a:p>
                    <a:pPr algn="ctr">
                      <a:defRPr/>
                    </a:pPr>
                    <a:r>
                      <a:rPr lang="zh-CN" altLang="en-US" sz="2100" b="1" dirty="0" smtClean="0">
                        <a:solidFill>
                          <a:schemeClr val="accent1"/>
                        </a:solidFill>
                        <a:latin typeface="+mj-ea"/>
                      </a:rPr>
                      <a:t>其他不</a:t>
                    </a:r>
                    <a:r>
                      <a:rPr lang="zh-CN" altLang="en-US" sz="2100" b="1" dirty="0">
                        <a:solidFill>
                          <a:schemeClr val="accent1"/>
                        </a:solidFill>
                        <a:latin typeface="+mj-ea"/>
                      </a:rPr>
                      <a:t>正当竞争</a:t>
                    </a:r>
                    <a:r>
                      <a:rPr lang="zh-CN" altLang="en-US" sz="2100" b="1" dirty="0" smtClean="0">
                        <a:solidFill>
                          <a:schemeClr val="accent1"/>
                        </a:solidFill>
                        <a:latin typeface="+mj-ea"/>
                      </a:rPr>
                      <a:t>行为</a:t>
                    </a:r>
                    <a:endParaRPr lang="en-US" altLang="zh-CN" sz="2100" b="1" dirty="0" smtClean="0">
                      <a:solidFill>
                        <a:schemeClr val="accent1"/>
                      </a:solidFill>
                      <a:latin typeface="+mj-ea"/>
                    </a:endParaRPr>
                  </a:p>
                  <a:p>
                    <a:pPr algn="ctr">
                      <a:defRPr/>
                    </a:pPr>
                    <a:r>
                      <a:rPr lang="zh-CN" altLang="en-US" sz="2100" b="1" dirty="0" smtClean="0">
                        <a:solidFill>
                          <a:schemeClr val="accent1"/>
                        </a:solidFill>
                        <a:latin typeface="+mj-ea"/>
                      </a:rPr>
                      <a:t>（二条）</a:t>
                    </a:r>
                    <a:endParaRPr lang="zh-CN" altLang="en-US" sz="2100" b="1" dirty="0">
                      <a:solidFill>
                        <a:schemeClr val="accent1"/>
                      </a:solidFill>
                      <a:latin typeface="+mj-ea"/>
                    </a:endParaRPr>
                  </a:p>
                </p:txBody>
              </p:sp>
            </p:grpSp>
            <p:grpSp>
              <p:nvGrpSpPr>
                <p:cNvPr id="19" name="Group 83"/>
                <p:cNvGrpSpPr/>
                <p:nvPr/>
              </p:nvGrpSpPr>
              <p:grpSpPr bwMode="auto">
                <a:xfrm>
                  <a:off x="2147899" y="1357211"/>
                  <a:ext cx="2609866" cy="319494"/>
                  <a:chOff x="2147897" y="1357211"/>
                  <a:chExt cx="2609866" cy="319494"/>
                </a:xfrm>
              </p:grpSpPr>
              <p:sp>
                <p:nvSpPr>
                  <p:cNvPr id="26" name="Oval 43"/>
                  <p:cNvSpPr/>
                  <p:nvPr/>
                </p:nvSpPr>
                <p:spPr>
                  <a:xfrm>
                    <a:off x="4529321" y="1358011"/>
                    <a:ext cx="228612" cy="228553"/>
                  </a:xfrm>
                  <a:prstGeom prst="ellipse">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3200" dirty="0">
                      <a:cs typeface="+mn-ea"/>
                      <a:sym typeface="+mn-lt"/>
                    </a:endParaRPr>
                  </a:p>
                </p:txBody>
              </p:sp>
              <p:sp>
                <p:nvSpPr>
                  <p:cNvPr id="28" name="TextBox 81"/>
                  <p:cNvSpPr txBox="1"/>
                  <p:nvPr/>
                </p:nvSpPr>
                <p:spPr bwMode="auto">
                  <a:xfrm>
                    <a:off x="2147950" y="1453242"/>
                    <a:ext cx="2385604" cy="224320"/>
                  </a:xfrm>
                  <a:prstGeom prst="rect">
                    <a:avLst/>
                  </a:prstGeom>
                  <a:noFill/>
                </p:spPr>
                <p:txBody>
                  <a:bodyPr wrap="none" lIns="0" tIns="0" rIns="288000" bIns="0" anchor="b"/>
                  <a:lstStyle/>
                  <a:p>
                    <a:pPr algn="ctr">
                      <a:defRPr/>
                    </a:pPr>
                    <a:r>
                      <a:rPr lang="zh-CN" altLang="en-US" sz="2100" b="1" dirty="0">
                        <a:solidFill>
                          <a:schemeClr val="accent1"/>
                        </a:solidFill>
                        <a:latin typeface="+mj-ea"/>
                      </a:rPr>
                      <a:t>仿冒（混淆）</a:t>
                    </a:r>
                    <a:endParaRPr lang="zh-CN" altLang="en-US" sz="2100" b="1" dirty="0">
                      <a:solidFill>
                        <a:schemeClr val="accent1"/>
                      </a:solidFill>
                      <a:latin typeface="+mj-ea"/>
                    </a:endParaRPr>
                  </a:p>
                </p:txBody>
              </p:sp>
            </p:grpSp>
          </p:grpSp>
          <p:sp>
            <p:nvSpPr>
              <p:cNvPr id="68" name="Freeform: Shape 28"/>
              <p:cNvSpPr>
                <a:spLocks noChangeAspect="1"/>
              </p:cNvSpPr>
              <p:nvPr/>
            </p:nvSpPr>
            <p:spPr bwMode="auto">
              <a:xfrm>
                <a:off x="5341037" y="4667251"/>
                <a:ext cx="539749" cy="5418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21917" tIns="60958" rIns="121917" bIns="60958" anchor="ctr"/>
              <a:lstStyle/>
              <a:p>
                <a:pPr algn="ctr">
                  <a:defRPr/>
                </a:pPr>
                <a:endParaRPr dirty="0">
                  <a:latin typeface="+mn-lt"/>
                  <a:ea typeface="+mn-ea"/>
                  <a:cs typeface="+mn-ea"/>
                  <a:sym typeface="+mn-lt"/>
                </a:endParaRPr>
              </a:p>
            </p:txBody>
          </p:sp>
        </p:grpSp>
        <p:sp>
          <p:nvSpPr>
            <p:cNvPr id="43" name="Freeform: Shape 7"/>
            <p:cNvSpPr/>
            <p:nvPr/>
          </p:nvSpPr>
          <p:spPr bwMode="auto">
            <a:xfrm rot="18704549">
              <a:off x="6778754" y="3842940"/>
              <a:ext cx="1198033" cy="1722967"/>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solidFill>
              <a:schemeClr val="accent4"/>
            </a:solidFill>
            <a:ln>
              <a:noFill/>
            </a:ln>
          </p:spPr>
          <p:txBody>
            <a:bodyPr anchor="ctr"/>
            <a:lstStyle/>
            <a:p>
              <a:pPr algn="ctr">
                <a:defRPr/>
              </a:pPr>
              <a:endParaRPr sz="3200" dirty="0">
                <a:cs typeface="+mn-ea"/>
                <a:sym typeface="+mn-lt"/>
              </a:endParaRPr>
            </a:p>
          </p:txBody>
        </p:sp>
        <p:sp>
          <p:nvSpPr>
            <p:cNvPr id="49" name="Oval 44"/>
            <p:cNvSpPr/>
            <p:nvPr/>
          </p:nvSpPr>
          <p:spPr bwMode="auto">
            <a:xfrm>
              <a:off x="8178549" y="5282186"/>
              <a:ext cx="228601" cy="228600"/>
            </a:xfrm>
            <a:prstGeom prst="ellipse">
              <a:avLst/>
            </a:prstGeom>
            <a:solidFill>
              <a:schemeClr val="accent4">
                <a:lumMod val="10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3200" dirty="0">
                <a:cs typeface="+mn-ea"/>
                <a:sym typeface="+mn-lt"/>
              </a:endParaRPr>
            </a:p>
          </p:txBody>
        </p:sp>
        <p:sp>
          <p:nvSpPr>
            <p:cNvPr id="50" name="TextBox 59"/>
            <p:cNvSpPr txBox="1"/>
            <p:nvPr/>
          </p:nvSpPr>
          <p:spPr bwMode="auto">
            <a:xfrm>
              <a:off x="8635749" y="5432301"/>
              <a:ext cx="2385483" cy="224367"/>
            </a:xfrm>
            <a:prstGeom prst="rect">
              <a:avLst/>
            </a:prstGeom>
            <a:noFill/>
          </p:spPr>
          <p:txBody>
            <a:bodyPr wrap="none" lIns="0" tIns="0" rIns="288000" bIns="0" anchor="b"/>
            <a:lstStyle/>
            <a:p>
              <a:pPr algn="ctr">
                <a:defRPr/>
              </a:pPr>
              <a:r>
                <a:rPr lang="zh-CN" altLang="en-US" sz="2100" b="1" dirty="0" smtClean="0">
                  <a:solidFill>
                    <a:srgbClr val="FFC000"/>
                  </a:solidFill>
                  <a:latin typeface="+mj-ea"/>
                </a:rPr>
                <a:t>适用互联网专条</a:t>
              </a:r>
              <a:endParaRPr lang="en-US" altLang="zh-CN" sz="2100" b="1" dirty="0" smtClean="0">
                <a:solidFill>
                  <a:srgbClr val="FFC000"/>
                </a:solidFill>
                <a:latin typeface="+mj-ea"/>
              </a:endParaRPr>
            </a:p>
            <a:p>
              <a:pPr algn="ctr">
                <a:defRPr/>
              </a:pPr>
              <a:r>
                <a:rPr lang="zh-CN" altLang="en-US" sz="2100" b="1" dirty="0" smtClean="0">
                  <a:solidFill>
                    <a:srgbClr val="FFC000"/>
                  </a:solidFill>
                  <a:latin typeface="+mj-ea"/>
                </a:rPr>
                <a:t>的行为</a:t>
              </a:r>
              <a:endParaRPr lang="zh-CN" altLang="en-US" sz="2100" b="1" dirty="0">
                <a:solidFill>
                  <a:srgbClr val="FFC000"/>
                </a:solidFill>
                <a:latin typeface="+mj-ea"/>
              </a:endParaRPr>
            </a:p>
          </p:txBody>
        </p:sp>
        <p:sp>
          <p:nvSpPr>
            <p:cNvPr id="51" name="Freeform: Shape 29"/>
            <p:cNvSpPr>
              <a:spLocks noChangeAspect="1"/>
            </p:cNvSpPr>
            <p:nvPr/>
          </p:nvSpPr>
          <p:spPr bwMode="auto">
            <a:xfrm rot="1072128">
              <a:off x="7283317" y="4489371"/>
              <a:ext cx="652855" cy="652856"/>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anchor="ctr"/>
            <a:lstStyle/>
            <a:p>
              <a:pPr algn="ctr">
                <a:defRPr/>
              </a:pPr>
              <a:endParaRPr sz="3200" dirty="0">
                <a:cs typeface="+mn-ea"/>
                <a:sym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1566454" cy="461665"/>
          </a:xfrm>
          <a:prstGeom prst="rect">
            <a:avLst/>
          </a:prstGeom>
        </p:spPr>
        <p:txBody>
          <a:bodyPr wrap="none">
            <a:spAutoFit/>
          </a:bodyPr>
          <a:lstStyle/>
          <a:p>
            <a:pPr lvl="0"/>
            <a:r>
              <a:rPr lang="en-US" altLang="zh-CN" sz="2400" b="1" dirty="0"/>
              <a:t>· </a:t>
            </a:r>
            <a:r>
              <a:rPr lang="zh-CN" altLang="en-US" sz="2400" b="1" dirty="0"/>
              <a:t>虚假宣传</a:t>
            </a:r>
            <a:endParaRPr lang="zh-CN" altLang="zh-CN" sz="2400" b="1" dirty="0"/>
          </a:p>
        </p:txBody>
      </p:sp>
      <p:sp>
        <p:nvSpPr>
          <p:cNvPr id="4" name="矩形 3"/>
          <p:cNvSpPr/>
          <p:nvPr/>
        </p:nvSpPr>
        <p:spPr>
          <a:xfrm>
            <a:off x="1351881" y="1885695"/>
            <a:ext cx="4288353" cy="400110"/>
          </a:xfrm>
          <a:prstGeom prst="rect">
            <a:avLst/>
          </a:prstGeom>
        </p:spPr>
        <p:txBody>
          <a:bodyPr wrap="none">
            <a:spAutoFit/>
          </a:bodyPr>
          <a:lstStyle/>
          <a:p>
            <a:r>
              <a:rPr lang="zh-CN" altLang="en-US" sz="2000" dirty="0" smtClean="0">
                <a:solidFill>
                  <a:schemeClr val="accent1"/>
                </a:solidFill>
                <a:latin typeface="+mj-ea"/>
                <a:ea typeface="+mj-ea"/>
              </a:rPr>
              <a:t>（一）</a:t>
            </a:r>
            <a:r>
              <a:rPr lang="zh-CN" altLang="en-US" sz="2000" dirty="0">
                <a:solidFill>
                  <a:schemeClr val="accent1"/>
                </a:solidFill>
                <a:latin typeface="+mj-ea"/>
                <a:ea typeface="+mj-ea"/>
              </a:rPr>
              <a:t>通过虚假交易进行的虚假宣传</a:t>
            </a:r>
            <a:endParaRPr lang="zh-CN" altLang="zh-CN" sz="2000" b="1" dirty="0">
              <a:solidFill>
                <a:srgbClr val="FFC000"/>
              </a:solidFill>
              <a:latin typeface="+mj-ea"/>
              <a:ea typeface="+mj-ea"/>
            </a:endParaRPr>
          </a:p>
        </p:txBody>
      </p:sp>
      <p:sp>
        <p:nvSpPr>
          <p:cNvPr id="38" name="矩形 37"/>
          <p:cNvSpPr/>
          <p:nvPr/>
        </p:nvSpPr>
        <p:spPr>
          <a:xfrm>
            <a:off x="2268344" y="3063538"/>
            <a:ext cx="7631030" cy="1754326"/>
          </a:xfrm>
          <a:prstGeom prst="rect">
            <a:avLst/>
          </a:prstGeom>
        </p:spPr>
        <p:txBody>
          <a:bodyPr wrap="square">
            <a:spAutoFit/>
          </a:bodyPr>
          <a:lstStyle/>
          <a:p>
            <a:r>
              <a:rPr lang="zh-CN" altLang="en-US" sz="2800" b="1" kern="100" dirty="0">
                <a:solidFill>
                  <a:srgbClr val="FFC000"/>
                </a:solidFill>
                <a:latin typeface="+mn-ea"/>
                <a:cs typeface="Times New Roman" panose="02020603050405020304" pitchFamily="18" charset="0"/>
              </a:rPr>
              <a:t>例：</a:t>
            </a:r>
            <a:endParaRPr lang="en-US" altLang="zh-CN" sz="2800" b="1" kern="100" dirty="0">
              <a:solidFill>
                <a:srgbClr val="FFC000"/>
              </a:solidFill>
              <a:latin typeface="+mn-ea"/>
              <a:cs typeface="Times New Roman" panose="02020603050405020304" pitchFamily="18" charset="0"/>
            </a:endParaRPr>
          </a:p>
          <a:p>
            <a:endParaRPr lang="en-US" altLang="zh-CN" sz="2000" b="1" kern="100" dirty="0">
              <a:latin typeface="+mn-ea"/>
              <a:cs typeface="Times New Roman" panose="02020603050405020304" pitchFamily="18" charset="0"/>
            </a:endParaRPr>
          </a:p>
          <a:p>
            <a:r>
              <a:rPr lang="en-US" altLang="zh-CN" sz="2000" b="1" kern="100" dirty="0">
                <a:latin typeface="+mn-ea"/>
                <a:cs typeface="Times New Roman" panose="02020603050405020304" pitchFamily="18" charset="0"/>
              </a:rPr>
              <a:t>· </a:t>
            </a:r>
            <a:r>
              <a:rPr lang="zh-CN" altLang="en-US" sz="2000" b="1" kern="100" dirty="0">
                <a:latin typeface="+mn-ea"/>
                <a:cs typeface="Times New Roman" panose="02020603050405020304" pitchFamily="18" charset="0"/>
              </a:rPr>
              <a:t>淘宝公司、天猫公司诉杭州简世公司不正当竞争纠纷一案</a:t>
            </a:r>
            <a:endParaRPr lang="en-US" altLang="zh-CN" sz="2000" b="1" kern="100" dirty="0">
              <a:latin typeface="+mn-ea"/>
              <a:cs typeface="Times New Roman" panose="02020603050405020304" pitchFamily="18" charset="0"/>
            </a:endParaRPr>
          </a:p>
          <a:p>
            <a:endParaRPr lang="en-US" altLang="zh-CN" sz="2000" b="1" kern="100" dirty="0">
              <a:latin typeface="+mn-ea"/>
              <a:cs typeface="Times New Roman" panose="02020603050405020304" pitchFamily="18" charset="0"/>
            </a:endParaRPr>
          </a:p>
          <a:p>
            <a:r>
              <a:rPr lang="en-US" altLang="zh-CN" sz="2000" b="1" kern="100" dirty="0">
                <a:latin typeface="+mn-ea"/>
                <a:cs typeface="Times New Roman" panose="02020603050405020304" pitchFamily="18" charset="0"/>
              </a:rPr>
              <a:t>· </a:t>
            </a:r>
            <a:r>
              <a:rPr lang="zh-CN" altLang="zh-CN" sz="2000" b="1" dirty="0"/>
              <a:t>爱奇艺公司诉杭州飞益公司视频刷量引发的竞争纠纷一案</a:t>
            </a:r>
            <a:endParaRPr lang="en-US" altLang="zh-CN" sz="2000" b="1" kern="100" dirty="0">
              <a:latin typeface="+mn-ea"/>
              <a:cs typeface="Times New Roman" panose="02020603050405020304" pitchFamily="18" charset="0"/>
            </a:endParaRPr>
          </a:p>
        </p:txBody>
      </p:sp>
      <p:sp>
        <p:nvSpPr>
          <p:cNvPr id="18" name="矩形 17"/>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9" name="流程图: 离页连接符 18"/>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20" name="直接连接符 19"/>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1566454" cy="461665"/>
          </a:xfrm>
          <a:prstGeom prst="rect">
            <a:avLst/>
          </a:prstGeom>
        </p:spPr>
        <p:txBody>
          <a:bodyPr wrap="none">
            <a:spAutoFit/>
          </a:bodyPr>
          <a:lstStyle/>
          <a:p>
            <a:pPr lvl="0"/>
            <a:r>
              <a:rPr lang="en-US" altLang="zh-CN" sz="2400" b="1" dirty="0"/>
              <a:t>· </a:t>
            </a:r>
            <a:r>
              <a:rPr lang="zh-CN" altLang="en-US" sz="2400" b="1" dirty="0"/>
              <a:t>虚假宣传</a:t>
            </a:r>
            <a:endParaRPr lang="zh-CN" altLang="zh-CN" sz="2400" b="1" dirty="0"/>
          </a:p>
        </p:txBody>
      </p:sp>
      <p:sp>
        <p:nvSpPr>
          <p:cNvPr id="4" name="矩形 3"/>
          <p:cNvSpPr/>
          <p:nvPr/>
        </p:nvSpPr>
        <p:spPr>
          <a:xfrm>
            <a:off x="1351881" y="1885695"/>
            <a:ext cx="3775393" cy="400110"/>
          </a:xfrm>
          <a:prstGeom prst="rect">
            <a:avLst/>
          </a:prstGeom>
        </p:spPr>
        <p:txBody>
          <a:bodyPr wrap="none">
            <a:spAutoFit/>
          </a:bodyPr>
          <a:lstStyle/>
          <a:p>
            <a:r>
              <a:rPr lang="zh-CN" altLang="en-US" sz="2000" dirty="0" smtClean="0">
                <a:solidFill>
                  <a:schemeClr val="accent1"/>
                </a:solidFill>
                <a:latin typeface="+mj-ea"/>
                <a:ea typeface="+mj-ea"/>
              </a:rPr>
              <a:t>（二）</a:t>
            </a:r>
            <a:r>
              <a:rPr lang="zh-CN" altLang="en-US" sz="2000" dirty="0">
                <a:solidFill>
                  <a:schemeClr val="accent1"/>
                </a:solidFill>
                <a:latin typeface="+mj-ea"/>
                <a:ea typeface="+mj-ea"/>
              </a:rPr>
              <a:t>提起虚假宣传的诉讼主体</a:t>
            </a:r>
            <a:endParaRPr lang="zh-CN" altLang="zh-CN" sz="2000" b="1" dirty="0">
              <a:solidFill>
                <a:srgbClr val="FFC000"/>
              </a:solidFill>
              <a:latin typeface="+mj-ea"/>
              <a:ea typeface="+mj-ea"/>
            </a:endParaRPr>
          </a:p>
        </p:txBody>
      </p:sp>
      <p:sp>
        <p:nvSpPr>
          <p:cNvPr id="38" name="矩形 37"/>
          <p:cNvSpPr/>
          <p:nvPr/>
        </p:nvSpPr>
        <p:spPr>
          <a:xfrm>
            <a:off x="2268343" y="3063538"/>
            <a:ext cx="8200873" cy="1200329"/>
          </a:xfrm>
          <a:prstGeom prst="rect">
            <a:avLst/>
          </a:prstGeom>
        </p:spPr>
        <p:txBody>
          <a:bodyPr wrap="square">
            <a:spAutoFit/>
          </a:bodyPr>
          <a:lstStyle/>
          <a:p>
            <a:r>
              <a:rPr lang="zh-CN" altLang="en-US" sz="2400" b="1" kern="100" dirty="0">
                <a:solidFill>
                  <a:schemeClr val="accent1"/>
                </a:solidFill>
                <a:latin typeface="+mn-ea"/>
                <a:cs typeface="Times New Roman" panose="02020603050405020304" pitchFamily="18" charset="0"/>
              </a:rPr>
              <a:t>使用最高级别宣传用语</a:t>
            </a:r>
            <a:r>
              <a:rPr lang="en-US" altLang="zh-CN" sz="2400" b="1" kern="100" dirty="0">
                <a:solidFill>
                  <a:schemeClr val="accent1"/>
                </a:solidFill>
                <a:latin typeface="+mn-ea"/>
                <a:cs typeface="Times New Roman" panose="02020603050405020304" pitchFamily="18" charset="0"/>
              </a:rPr>
              <a:t>——</a:t>
            </a:r>
            <a:r>
              <a:rPr lang="zh-CN" altLang="en-US" sz="2400" b="1" kern="100" dirty="0">
                <a:solidFill>
                  <a:schemeClr val="accent1"/>
                </a:solidFill>
                <a:latin typeface="+mn-ea"/>
                <a:cs typeface="Times New Roman" panose="02020603050405020304" pitchFamily="18" charset="0"/>
              </a:rPr>
              <a:t>行业内其他经营者均有权起诉</a:t>
            </a:r>
            <a:endParaRPr lang="en-US" altLang="zh-CN" sz="2400" b="1" kern="100" dirty="0">
              <a:solidFill>
                <a:schemeClr val="accent1"/>
              </a:solidFill>
              <a:latin typeface="+mn-ea"/>
              <a:cs typeface="Times New Roman" panose="02020603050405020304" pitchFamily="18" charset="0"/>
            </a:endParaRPr>
          </a:p>
          <a:p>
            <a:endParaRPr lang="en-US" altLang="zh-CN" sz="2400" b="1" kern="100" dirty="0">
              <a:solidFill>
                <a:schemeClr val="accent1"/>
              </a:solidFill>
              <a:latin typeface="+mn-ea"/>
              <a:cs typeface="Times New Roman" panose="02020603050405020304" pitchFamily="18" charset="0"/>
            </a:endParaRPr>
          </a:p>
          <a:p>
            <a:r>
              <a:rPr lang="zh-CN" altLang="en-US" sz="2400" b="1" kern="100" dirty="0">
                <a:solidFill>
                  <a:srgbClr val="FFC000"/>
                </a:solidFill>
                <a:latin typeface="+mn-ea"/>
                <a:cs typeface="Times New Roman" panose="02020603050405020304" pitchFamily="18" charset="0"/>
              </a:rPr>
              <a:t>注：</a:t>
            </a:r>
            <a:r>
              <a:rPr lang="zh-CN" altLang="en-US" sz="2400" b="1" kern="100" dirty="0">
                <a:solidFill>
                  <a:schemeClr val="accent1"/>
                </a:solidFill>
                <a:latin typeface="+mn-ea"/>
                <a:cs typeface="Times New Roman" panose="02020603050405020304" pitchFamily="18" charset="0"/>
              </a:rPr>
              <a:t>如无法证明损失，则仅判停止而不判赔偿</a:t>
            </a:r>
            <a:endParaRPr lang="en-US" altLang="zh-CN" sz="2400" b="1" kern="100" dirty="0">
              <a:solidFill>
                <a:schemeClr val="accent1"/>
              </a:solidFill>
              <a:latin typeface="+mn-ea"/>
              <a:cs typeface="Times New Roman" panose="02020603050405020304" pitchFamily="18" charset="0"/>
            </a:endParaRPr>
          </a:p>
        </p:txBody>
      </p:sp>
      <p:sp>
        <p:nvSpPr>
          <p:cNvPr id="8" name="矩形 7"/>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9" name="流程图: 离页连接符 8"/>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1" name="直接连接符 10"/>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1780113" cy="461665"/>
          </a:xfrm>
          <a:prstGeom prst="rect">
            <a:avLst/>
          </a:prstGeom>
        </p:spPr>
        <p:txBody>
          <a:bodyPr wrap="square">
            <a:spAutoFit/>
          </a:bodyPr>
          <a:lstStyle/>
          <a:p>
            <a:r>
              <a:rPr lang="en-US" altLang="zh-CN" sz="2400" b="1" dirty="0" smtClean="0">
                <a:solidFill>
                  <a:srgbClr val="FFC000"/>
                </a:solidFill>
                <a:latin typeface="+mj-ea"/>
                <a:ea typeface="+mj-ea"/>
              </a:rPr>
              <a:t>1.</a:t>
            </a:r>
            <a:r>
              <a:rPr lang="zh-CN" altLang="en-US" sz="2400" b="1" dirty="0" smtClean="0">
                <a:solidFill>
                  <a:srgbClr val="FFC000"/>
                </a:solidFill>
                <a:latin typeface="+mj-ea"/>
                <a:ea typeface="+mj-ea"/>
              </a:rPr>
              <a:t>规范依据</a:t>
            </a:r>
            <a:endParaRPr lang="en-US" altLang="zh-CN" sz="2400" b="1" dirty="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0" y="2688102"/>
            <a:ext cx="12192000" cy="4169898"/>
          </a:xfrm>
          <a:prstGeom prst="rect">
            <a:avLst/>
          </a:prstGeom>
        </p:spPr>
        <p:txBody>
          <a:bodyPr vert="horz">
            <a:noAutofit/>
          </a:bodyPr>
          <a:lstStyle/>
          <a:p>
            <a:pPr indent="457200" defTabSz="1219200">
              <a:lnSpc>
                <a:spcPts val="2880"/>
              </a:lnSpc>
              <a:spcBef>
                <a:spcPts val="600"/>
              </a:spcBef>
              <a:spcAft>
                <a:spcPts val="600"/>
              </a:spcAft>
            </a:pP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反不正当竞争法       </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第九条，第十七条第四款、</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第五款，第三十二条第一</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款</a:t>
            </a: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不</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正当竞争案件</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解释</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第九</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条</a:t>
            </a:r>
            <a:r>
              <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第十七</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条</a:t>
            </a: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商业</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秘密专项司法</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解释</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关于审理侵犯商业秘密民事案件适用法律若干问题的规定</a:t>
            </a:r>
            <a:r>
              <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2020</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9</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月</a:t>
            </a:r>
            <a:r>
              <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12</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日起施行</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北京高院关于审理反不正当竞争案件若干问题的解答（试行）</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9-13</a:t>
            </a: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北京高院关于侵犯知识产权及不正当竞争案件确定损害赔偿的指导意见及法定赔偿的裁判标准</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一般规定和专门规定）</a:t>
            </a:r>
            <a:endParaRPr lang="zh-CN" altLang="en-US" sz="2000" kern="1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endParaRPr lang="zh-CN" altLang="en-US" sz="2000" kern="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601077" cy="461665"/>
          </a:xfrm>
          <a:prstGeom prst="rect">
            <a:avLst/>
          </a:prstGeom>
        </p:spPr>
        <p:txBody>
          <a:bodyPr wrap="square">
            <a:spAutoFit/>
          </a:bodyPr>
          <a:lstStyle/>
          <a:p>
            <a:r>
              <a:rPr lang="en-US" altLang="zh-CN" sz="2400" b="1" dirty="0" smtClean="0">
                <a:solidFill>
                  <a:srgbClr val="FFC000"/>
                </a:solidFill>
                <a:latin typeface="+mj-ea"/>
                <a:ea typeface="+mj-ea"/>
              </a:rPr>
              <a:t>2.</a:t>
            </a:r>
            <a:r>
              <a:rPr lang="zh-CN" altLang="en-US" sz="2400" b="1" dirty="0" smtClean="0">
                <a:solidFill>
                  <a:srgbClr val="FFC000"/>
                </a:solidFill>
                <a:latin typeface="+mj-ea"/>
                <a:ea typeface="+mj-ea"/>
              </a:rPr>
              <a:t>侵犯</a:t>
            </a:r>
            <a:r>
              <a:rPr lang="zh-CN" altLang="en-US" sz="2400" b="1" dirty="0" smtClean="0">
                <a:solidFill>
                  <a:srgbClr val="FFC000"/>
                </a:solidFill>
                <a:latin typeface="+mj-ea"/>
                <a:ea typeface="+mj-ea"/>
              </a:rPr>
              <a:t>商业秘密民事案件的审判思路</a:t>
            </a:r>
            <a:endParaRPr lang="en-US" altLang="zh-CN" sz="2400" b="1" dirty="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组合 22"/>
          <p:cNvGrpSpPr/>
          <p:nvPr/>
        </p:nvGrpSpPr>
        <p:grpSpPr bwMode="auto">
          <a:xfrm>
            <a:off x="614426" y="3116263"/>
            <a:ext cx="3046157" cy="1881207"/>
            <a:chOff x="1379537" y="1861851"/>
            <a:chExt cx="3509370" cy="2429690"/>
          </a:xfrm>
        </p:grpSpPr>
        <p:sp>
          <p:nvSpPr>
            <p:cNvPr id="9" name="Freeform 5"/>
            <p:cNvSpPr/>
            <p:nvPr/>
          </p:nvSpPr>
          <p:spPr bwMode="auto">
            <a:xfrm>
              <a:off x="1379537" y="1861851"/>
              <a:ext cx="3509370" cy="2429690"/>
            </a:xfrm>
            <a:custGeom>
              <a:avLst/>
              <a:gdLst>
                <a:gd name="T0" fmla="*/ 2846886 w 1176"/>
                <a:gd name="T1" fmla="*/ 2429690 h 566"/>
                <a:gd name="T2" fmla="*/ 0 w 1176"/>
                <a:gd name="T3" fmla="*/ 2429690 h 566"/>
                <a:gd name="T4" fmla="*/ 0 w 1176"/>
                <a:gd name="T5" fmla="*/ 0 h 566"/>
                <a:gd name="T6" fmla="*/ 2846886 w 1176"/>
                <a:gd name="T7" fmla="*/ 0 h 566"/>
                <a:gd name="T8" fmla="*/ 3509370 w 1176"/>
                <a:gd name="T9" fmla="*/ 1214845 h 566"/>
                <a:gd name="T10" fmla="*/ 2846886 w 1176"/>
                <a:gd name="T11" fmla="*/ 2429690 h 566"/>
                <a:gd name="T12" fmla="*/ 0 60000 65536"/>
                <a:gd name="T13" fmla="*/ 0 60000 65536"/>
                <a:gd name="T14" fmla="*/ 0 60000 65536"/>
                <a:gd name="T15" fmla="*/ 0 60000 65536"/>
                <a:gd name="T16" fmla="*/ 0 60000 65536"/>
                <a:gd name="T17" fmla="*/ 0 60000 65536"/>
                <a:gd name="T18" fmla="*/ 0 w 1176"/>
                <a:gd name="T19" fmla="*/ 0 h 566"/>
                <a:gd name="T20" fmla="*/ 1176 w 1176"/>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1176" h="566">
                  <a:moveTo>
                    <a:pt x="954" y="566"/>
                  </a:moveTo>
                  <a:lnTo>
                    <a:pt x="0" y="566"/>
                  </a:lnTo>
                  <a:lnTo>
                    <a:pt x="0" y="0"/>
                  </a:lnTo>
                  <a:lnTo>
                    <a:pt x="954" y="0"/>
                  </a:lnTo>
                  <a:lnTo>
                    <a:pt x="1176" y="283"/>
                  </a:lnTo>
                  <a:lnTo>
                    <a:pt x="954" y="566"/>
                  </a:lnTo>
                  <a:close/>
                </a:path>
              </a:pathLst>
            </a:custGeom>
            <a:solidFill>
              <a:schemeClr val="accent1"/>
            </a:solidFill>
            <a:ln w="38100">
              <a:noFill/>
              <a:miter lim="800000"/>
            </a:ln>
          </p:spPr>
          <p:txBody>
            <a:bodyPr lIns="0" tIns="0" rIns="180000" bIns="108000" anchor="ctr"/>
            <a:lstStyle/>
            <a:p>
              <a:pPr algn="ctr"/>
              <a:endParaRPr lang="zh-CN" altLang="en-US" sz="2000">
                <a:solidFill>
                  <a:schemeClr val="bg1"/>
                </a:solidFill>
                <a:latin typeface="+mj-ea"/>
                <a:ea typeface="+mj-ea"/>
              </a:endParaRPr>
            </a:p>
          </p:txBody>
        </p:sp>
        <p:sp>
          <p:nvSpPr>
            <p:cNvPr id="10" name="矩形 9"/>
            <p:cNvSpPr/>
            <p:nvPr/>
          </p:nvSpPr>
          <p:spPr>
            <a:xfrm>
              <a:off x="2125438" y="2190235"/>
              <a:ext cx="1814990" cy="1311789"/>
            </a:xfrm>
            <a:prstGeom prst="rect">
              <a:avLst/>
            </a:prstGeom>
          </p:spPr>
          <p:txBody>
            <a:bodyPr wrap="square">
              <a:spAutoFit/>
            </a:bodyPr>
            <a:lstStyle/>
            <a:p>
              <a:pPr algn="just">
                <a:defRPr/>
              </a:pPr>
              <a:r>
                <a:rPr lang="zh-CN" altLang="en-US" sz="2000" dirty="0" smtClean="0">
                  <a:solidFill>
                    <a:schemeClr val="bg1"/>
                  </a:solidFill>
                  <a:latin typeface="+mj-ea"/>
                  <a:ea typeface="+mj-ea"/>
                </a:rPr>
                <a:t>是否构成商业秘密及其权益归属</a:t>
              </a:r>
              <a:endParaRPr lang="zh-CN" altLang="en-US" sz="2000" dirty="0">
                <a:solidFill>
                  <a:schemeClr val="bg1"/>
                </a:solidFill>
                <a:latin typeface="+mj-ea"/>
                <a:ea typeface="+mj-ea"/>
              </a:endParaRPr>
            </a:p>
          </p:txBody>
        </p:sp>
      </p:grpSp>
      <p:grpSp>
        <p:nvGrpSpPr>
          <p:cNvPr id="11" name="组合 27"/>
          <p:cNvGrpSpPr/>
          <p:nvPr/>
        </p:nvGrpSpPr>
        <p:grpSpPr bwMode="auto">
          <a:xfrm>
            <a:off x="3337752" y="3126550"/>
            <a:ext cx="3041450" cy="1880565"/>
            <a:chOff x="4348775" y="1861851"/>
            <a:chExt cx="3503401" cy="2429690"/>
          </a:xfrm>
        </p:grpSpPr>
        <p:sp>
          <p:nvSpPr>
            <p:cNvPr id="12" name="Freeform 6"/>
            <p:cNvSpPr/>
            <p:nvPr/>
          </p:nvSpPr>
          <p:spPr bwMode="auto">
            <a:xfrm>
              <a:off x="4348775" y="1861851"/>
              <a:ext cx="3503401" cy="2429690"/>
            </a:xfrm>
            <a:custGeom>
              <a:avLst/>
              <a:gdLst>
                <a:gd name="T0" fmla="*/ 2840918 w 1174"/>
                <a:gd name="T1" fmla="*/ 0 h 566"/>
                <a:gd name="T2" fmla="*/ 0 w 1174"/>
                <a:gd name="T3" fmla="*/ 0 h 566"/>
                <a:gd name="T4" fmla="*/ 665467 w 1174"/>
                <a:gd name="T5" fmla="*/ 1214845 h 566"/>
                <a:gd name="T6" fmla="*/ 0 w 1174"/>
                <a:gd name="T7" fmla="*/ 2429690 h 566"/>
                <a:gd name="T8" fmla="*/ 2840918 w 1174"/>
                <a:gd name="T9" fmla="*/ 2429690 h 566"/>
                <a:gd name="T10" fmla="*/ 3503401 w 1174"/>
                <a:gd name="T11" fmla="*/ 1214845 h 566"/>
                <a:gd name="T12" fmla="*/ 2840918 w 1174"/>
                <a:gd name="T13" fmla="*/ 0 h 566"/>
                <a:gd name="T14" fmla="*/ 0 60000 65536"/>
                <a:gd name="T15" fmla="*/ 0 60000 65536"/>
                <a:gd name="T16" fmla="*/ 0 60000 65536"/>
                <a:gd name="T17" fmla="*/ 0 60000 65536"/>
                <a:gd name="T18" fmla="*/ 0 60000 65536"/>
                <a:gd name="T19" fmla="*/ 0 60000 65536"/>
                <a:gd name="T20" fmla="*/ 0 60000 65536"/>
                <a:gd name="T21" fmla="*/ 0 w 1174"/>
                <a:gd name="T22" fmla="*/ 0 h 566"/>
                <a:gd name="T23" fmla="*/ 1174 w 1174"/>
                <a:gd name="T24" fmla="*/ 566 h 5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4" h="566">
                  <a:moveTo>
                    <a:pt x="952" y="0"/>
                  </a:moveTo>
                  <a:lnTo>
                    <a:pt x="0" y="0"/>
                  </a:lnTo>
                  <a:lnTo>
                    <a:pt x="223" y="283"/>
                  </a:lnTo>
                  <a:lnTo>
                    <a:pt x="0" y="566"/>
                  </a:lnTo>
                  <a:lnTo>
                    <a:pt x="952" y="566"/>
                  </a:lnTo>
                  <a:lnTo>
                    <a:pt x="1174" y="283"/>
                  </a:lnTo>
                  <a:lnTo>
                    <a:pt x="952" y="0"/>
                  </a:lnTo>
                  <a:close/>
                </a:path>
              </a:pathLst>
            </a:custGeom>
            <a:solidFill>
              <a:schemeClr val="accent2"/>
            </a:solidFill>
            <a:ln w="38100">
              <a:noFill/>
              <a:miter lim="800000"/>
            </a:ln>
          </p:spPr>
          <p:txBody>
            <a:bodyPr lIns="0" tIns="0" rIns="0" bIns="108000" anchor="ctr"/>
            <a:lstStyle/>
            <a:p>
              <a:pPr algn="ctr"/>
              <a:endParaRPr lang="zh-CN" altLang="en-US" sz="2000">
                <a:solidFill>
                  <a:schemeClr val="bg1"/>
                </a:solidFill>
                <a:latin typeface="+mj-ea"/>
                <a:ea typeface="+mj-ea"/>
              </a:endParaRPr>
            </a:p>
          </p:txBody>
        </p:sp>
        <p:sp>
          <p:nvSpPr>
            <p:cNvPr id="13" name="矩形 12"/>
            <p:cNvSpPr/>
            <p:nvPr/>
          </p:nvSpPr>
          <p:spPr>
            <a:xfrm>
              <a:off x="5091182" y="2249335"/>
              <a:ext cx="2286829" cy="1709883"/>
            </a:xfrm>
            <a:prstGeom prst="rect">
              <a:avLst/>
            </a:prstGeom>
          </p:spPr>
          <p:txBody>
            <a:bodyPr>
              <a:spAutoFit/>
            </a:bodyPr>
            <a:lstStyle/>
            <a:p>
              <a:pPr algn="just">
                <a:defRPr/>
              </a:pPr>
              <a:r>
                <a:rPr lang="zh-CN" altLang="en-US" sz="2000" dirty="0" smtClean="0">
                  <a:solidFill>
                    <a:schemeClr val="bg1"/>
                  </a:solidFill>
                  <a:latin typeface="+mj-ea"/>
                  <a:ea typeface="+mj-ea"/>
                </a:rPr>
                <a:t>被诉行为是否属于反法第九条规定的侵犯商业秘密行为</a:t>
              </a:r>
              <a:endParaRPr lang="zh-CN" altLang="en-US" sz="2000" dirty="0">
                <a:solidFill>
                  <a:schemeClr val="bg1"/>
                </a:solidFill>
                <a:latin typeface="+mj-ea"/>
                <a:ea typeface="+mj-ea"/>
              </a:endParaRPr>
            </a:p>
          </p:txBody>
        </p:sp>
      </p:grpSp>
      <p:grpSp>
        <p:nvGrpSpPr>
          <p:cNvPr id="14" name="组合 31"/>
          <p:cNvGrpSpPr/>
          <p:nvPr/>
        </p:nvGrpSpPr>
        <p:grpSpPr>
          <a:xfrm>
            <a:off x="8796528" y="3152317"/>
            <a:ext cx="2798064" cy="1881029"/>
            <a:chOff x="7524963" y="1861851"/>
            <a:chExt cx="3503401" cy="2429690"/>
          </a:xfrm>
          <a:solidFill>
            <a:srgbClr val="FFC000"/>
          </a:solidFill>
        </p:grpSpPr>
        <p:sp>
          <p:nvSpPr>
            <p:cNvPr id="15" name="任意多边形: 形状 32"/>
            <p:cNvSpPr/>
            <p:nvPr/>
          </p:nvSpPr>
          <p:spPr>
            <a:xfrm>
              <a:off x="7524963" y="1861851"/>
              <a:ext cx="3503401" cy="2429690"/>
            </a:xfrm>
            <a:custGeom>
              <a:avLst/>
              <a:gdLst>
                <a:gd name="connsiteX0" fmla="*/ 0 w 3503401"/>
                <a:gd name="connsiteY0" fmla="*/ 0 h 2429690"/>
                <a:gd name="connsiteX1" fmla="*/ 1280462 w 3503401"/>
                <a:gd name="connsiteY1" fmla="*/ 0 h 2429690"/>
                <a:gd name="connsiteX2" fmla="*/ 2843902 w 3503401"/>
                <a:gd name="connsiteY2" fmla="*/ 0 h 2429690"/>
                <a:gd name="connsiteX3" fmla="*/ 3491356 w 3503401"/>
                <a:gd name="connsiteY3" fmla="*/ 0 h 2429690"/>
                <a:gd name="connsiteX4" fmla="*/ 3491356 w 3503401"/>
                <a:gd name="connsiteY4" fmla="*/ 1192657 h 2429690"/>
                <a:gd name="connsiteX5" fmla="*/ 3503401 w 3503401"/>
                <a:gd name="connsiteY5" fmla="*/ 1214845 h 2429690"/>
                <a:gd name="connsiteX6" fmla="*/ 3491356 w 3503401"/>
                <a:gd name="connsiteY6" fmla="*/ 1237033 h 2429690"/>
                <a:gd name="connsiteX7" fmla="*/ 3491356 w 3503401"/>
                <a:gd name="connsiteY7" fmla="*/ 2429690 h 2429690"/>
                <a:gd name="connsiteX8" fmla="*/ 2843902 w 3503401"/>
                <a:gd name="connsiteY8" fmla="*/ 2429690 h 2429690"/>
                <a:gd name="connsiteX9" fmla="*/ 1280462 w 3503401"/>
                <a:gd name="connsiteY9" fmla="*/ 2429690 h 2429690"/>
                <a:gd name="connsiteX10" fmla="*/ 0 w 3503401"/>
                <a:gd name="connsiteY10" fmla="*/ 2429690 h 2429690"/>
                <a:gd name="connsiteX11" fmla="*/ 662483 w 3503401"/>
                <a:gd name="connsiteY11" fmla="*/ 1214845 h 242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401" h="2429690">
                  <a:moveTo>
                    <a:pt x="0" y="0"/>
                  </a:moveTo>
                  <a:lnTo>
                    <a:pt x="1280462" y="0"/>
                  </a:lnTo>
                  <a:lnTo>
                    <a:pt x="2843902" y="0"/>
                  </a:lnTo>
                  <a:lnTo>
                    <a:pt x="3491356" y="0"/>
                  </a:lnTo>
                  <a:lnTo>
                    <a:pt x="3491356" y="1192657"/>
                  </a:lnTo>
                  <a:lnTo>
                    <a:pt x="3503401" y="1214845"/>
                  </a:lnTo>
                  <a:lnTo>
                    <a:pt x="3491356" y="1237033"/>
                  </a:lnTo>
                  <a:lnTo>
                    <a:pt x="3491356" y="2429690"/>
                  </a:lnTo>
                  <a:lnTo>
                    <a:pt x="2843902" y="2429690"/>
                  </a:lnTo>
                  <a:lnTo>
                    <a:pt x="1280462" y="2429690"/>
                  </a:lnTo>
                  <a:lnTo>
                    <a:pt x="0" y="2429690"/>
                  </a:lnTo>
                  <a:lnTo>
                    <a:pt x="662483" y="12148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mj-ea"/>
                <a:ea typeface="+mj-ea"/>
              </a:endParaRPr>
            </a:p>
          </p:txBody>
        </p:sp>
        <p:sp>
          <p:nvSpPr>
            <p:cNvPr id="16" name="矩形 15"/>
            <p:cNvSpPr/>
            <p:nvPr/>
          </p:nvSpPr>
          <p:spPr>
            <a:xfrm>
              <a:off x="8250455" y="2085901"/>
              <a:ext cx="2505865" cy="2027500"/>
            </a:xfrm>
            <a:prstGeom prst="rect">
              <a:avLst/>
            </a:prstGeom>
            <a:grpFill/>
          </p:spPr>
          <p:txBody>
            <a:bodyPr wrap="square">
              <a:spAutoFit/>
            </a:bodyPr>
            <a:lstStyle/>
            <a:p>
              <a:pPr algn="just">
                <a:lnSpc>
                  <a:spcPct val="120000"/>
                </a:lnSpc>
                <a:defRPr/>
              </a:pPr>
              <a:r>
                <a:rPr lang="zh-CN" altLang="en-US" sz="2000" dirty="0" smtClean="0">
                  <a:solidFill>
                    <a:schemeClr val="bg1"/>
                  </a:solidFill>
                  <a:latin typeface="+mj-ea"/>
                  <a:ea typeface="+mj-ea"/>
                </a:rPr>
                <a:t>如果被诉行为构成侵犯商业秘密行为，侵权责任应如何承担</a:t>
              </a:r>
              <a:endParaRPr lang="zh-CN" altLang="en-US" sz="2000" dirty="0">
                <a:solidFill>
                  <a:schemeClr val="bg1"/>
                </a:solidFill>
                <a:latin typeface="+mj-ea"/>
                <a:ea typeface="+mj-ea"/>
              </a:endParaRPr>
            </a:p>
          </p:txBody>
        </p:sp>
      </p:grpSp>
      <p:grpSp>
        <p:nvGrpSpPr>
          <p:cNvPr id="17" name="组合 25"/>
          <p:cNvGrpSpPr/>
          <p:nvPr/>
        </p:nvGrpSpPr>
        <p:grpSpPr bwMode="auto">
          <a:xfrm>
            <a:off x="6026912" y="3153601"/>
            <a:ext cx="3039099" cy="1881187"/>
            <a:chOff x="4321373" y="1889534"/>
            <a:chExt cx="3503401" cy="2429690"/>
          </a:xfrm>
        </p:grpSpPr>
        <p:sp>
          <p:nvSpPr>
            <p:cNvPr id="18" name="Freeform 6"/>
            <p:cNvSpPr/>
            <p:nvPr/>
          </p:nvSpPr>
          <p:spPr bwMode="auto">
            <a:xfrm>
              <a:off x="4321373" y="1889534"/>
              <a:ext cx="3503401" cy="2429690"/>
            </a:xfrm>
            <a:custGeom>
              <a:avLst/>
              <a:gdLst>
                <a:gd name="T0" fmla="*/ 2840918 w 1174"/>
                <a:gd name="T1" fmla="*/ 0 h 566"/>
                <a:gd name="T2" fmla="*/ 0 w 1174"/>
                <a:gd name="T3" fmla="*/ 0 h 566"/>
                <a:gd name="T4" fmla="*/ 665467 w 1174"/>
                <a:gd name="T5" fmla="*/ 1214845 h 566"/>
                <a:gd name="T6" fmla="*/ 0 w 1174"/>
                <a:gd name="T7" fmla="*/ 2429690 h 566"/>
                <a:gd name="T8" fmla="*/ 2840918 w 1174"/>
                <a:gd name="T9" fmla="*/ 2429690 h 566"/>
                <a:gd name="T10" fmla="*/ 3503401 w 1174"/>
                <a:gd name="T11" fmla="*/ 1214845 h 566"/>
                <a:gd name="T12" fmla="*/ 2840918 w 1174"/>
                <a:gd name="T13" fmla="*/ 0 h 566"/>
                <a:gd name="T14" fmla="*/ 0 60000 65536"/>
                <a:gd name="T15" fmla="*/ 0 60000 65536"/>
                <a:gd name="T16" fmla="*/ 0 60000 65536"/>
                <a:gd name="T17" fmla="*/ 0 60000 65536"/>
                <a:gd name="T18" fmla="*/ 0 60000 65536"/>
                <a:gd name="T19" fmla="*/ 0 60000 65536"/>
                <a:gd name="T20" fmla="*/ 0 60000 65536"/>
                <a:gd name="T21" fmla="*/ 0 w 1174"/>
                <a:gd name="T22" fmla="*/ 0 h 566"/>
                <a:gd name="T23" fmla="*/ 1174 w 1174"/>
                <a:gd name="T24" fmla="*/ 566 h 5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4" h="566">
                  <a:moveTo>
                    <a:pt x="952" y="0"/>
                  </a:moveTo>
                  <a:lnTo>
                    <a:pt x="0" y="0"/>
                  </a:lnTo>
                  <a:lnTo>
                    <a:pt x="223" y="283"/>
                  </a:lnTo>
                  <a:lnTo>
                    <a:pt x="0" y="566"/>
                  </a:lnTo>
                  <a:lnTo>
                    <a:pt x="952" y="566"/>
                  </a:lnTo>
                  <a:lnTo>
                    <a:pt x="1174" y="283"/>
                  </a:lnTo>
                  <a:lnTo>
                    <a:pt x="952" y="0"/>
                  </a:lnTo>
                  <a:close/>
                </a:path>
              </a:pathLst>
            </a:custGeom>
            <a:solidFill>
              <a:schemeClr val="accent1"/>
            </a:solidFill>
            <a:ln w="38100">
              <a:noFill/>
              <a:miter lim="800000"/>
            </a:ln>
          </p:spPr>
          <p:txBody>
            <a:bodyPr lIns="0" tIns="0" rIns="0" bIns="108000" anchor="ctr"/>
            <a:lstStyle/>
            <a:p>
              <a:pPr algn="ctr"/>
              <a:endParaRPr lang="zh-CN" altLang="en-US" sz="2000">
                <a:solidFill>
                  <a:schemeClr val="bg1"/>
                </a:solidFill>
                <a:latin typeface="+mj-ea"/>
                <a:ea typeface="+mj-ea"/>
              </a:endParaRPr>
            </a:p>
          </p:txBody>
        </p:sp>
        <p:sp>
          <p:nvSpPr>
            <p:cNvPr id="19" name="矩形 18"/>
            <p:cNvSpPr/>
            <p:nvPr/>
          </p:nvSpPr>
          <p:spPr>
            <a:xfrm>
              <a:off x="5071268" y="2577639"/>
              <a:ext cx="2521798" cy="914286"/>
            </a:xfrm>
            <a:prstGeom prst="rect">
              <a:avLst/>
            </a:prstGeom>
          </p:spPr>
          <p:txBody>
            <a:bodyPr>
              <a:spAutoFit/>
            </a:bodyPr>
            <a:lstStyle/>
            <a:p>
              <a:pPr algn="just">
                <a:defRPr/>
              </a:pPr>
              <a:r>
                <a:rPr lang="zh-CN" altLang="en-US" sz="2000" dirty="0" smtClean="0">
                  <a:solidFill>
                    <a:schemeClr val="bg1"/>
                  </a:solidFill>
                  <a:latin typeface="+mj-ea"/>
                  <a:ea typeface="+mj-ea"/>
                </a:rPr>
                <a:t>被告提出的抗辩事由是否成立</a:t>
              </a:r>
              <a:endParaRPr lang="zh-CN" altLang="en-US" sz="2000" dirty="0">
                <a:solidFill>
                  <a:schemeClr val="bg1"/>
                </a:solidFill>
                <a:latin typeface="+mj-ea"/>
                <a:ea typeface="+mj-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1</a:t>
            </a:r>
            <a:r>
              <a:rPr lang="zh-CN" altLang="en-US" sz="2400" b="1" dirty="0" smtClean="0">
                <a:solidFill>
                  <a:srgbClr val="FFC000"/>
                </a:solidFill>
                <a:latin typeface="+mj-ea"/>
                <a:ea typeface="+mj-ea"/>
              </a:rPr>
              <a:t>）关于商业秘密构成及其权属</a:t>
            </a:r>
            <a:endParaRPr lang="en-US" altLang="zh-CN" sz="2400" b="1" dirty="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77824" y="2688102"/>
            <a:ext cx="11314176" cy="4169898"/>
          </a:xfrm>
          <a:prstGeom prst="rect">
            <a:avLst/>
          </a:prstGeom>
        </p:spPr>
        <p:txBody>
          <a:bodyPr vert="horz">
            <a:noAutofit/>
          </a:bodyPr>
          <a:lstStyle/>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技术信息</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产品</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配方、设计方杀、加工工艺、操作手法、控制程序、制作方法等</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信息。</a:t>
            </a: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经营</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信息</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客户</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信息（名称、地址、联系方式以及交易记录、交易习惯、交易意向等）货源情报</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产销</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策略、招投标中的标底及标书内容等信息</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1</a:t>
            </a:r>
            <a:r>
              <a:rPr lang="zh-CN" altLang="en-US" sz="2400" b="1" dirty="0" smtClean="0">
                <a:solidFill>
                  <a:srgbClr val="FFC000"/>
                </a:solidFill>
                <a:latin typeface="+mj-ea"/>
                <a:ea typeface="+mj-ea"/>
              </a:rPr>
              <a:t>）关于商业秘密构成及其权属</a:t>
            </a:r>
            <a:endParaRPr lang="en-US" altLang="zh-CN" sz="2400" b="1" dirty="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562666" y="3717654"/>
            <a:ext cx="9287958" cy="830997"/>
          </a:xfrm>
          <a:prstGeom prst="rect">
            <a:avLst/>
          </a:prstGeom>
        </p:spPr>
        <p:txBody>
          <a:bodyPr wrap="square">
            <a:spAutoFit/>
          </a:bodyPr>
          <a:lstStyle/>
          <a:p>
            <a:r>
              <a:rPr lang="zh-CN" altLang="en-US" sz="2400" dirty="0" smtClean="0">
                <a:solidFill>
                  <a:schemeClr val="accent1"/>
                </a:solidFill>
                <a:latin typeface="+mj-ea"/>
                <a:ea typeface="+mj-ea"/>
              </a:rPr>
              <a:t>明确自己主张商业秘密的详细内容、划定明确周界</a:t>
            </a:r>
            <a:r>
              <a:rPr lang="zh-CN" altLang="en-US" sz="2400" dirty="0" smtClean="0">
                <a:solidFill>
                  <a:schemeClr val="accent1"/>
                </a:solidFill>
                <a:latin typeface="+mj-ea"/>
                <a:ea typeface="+mj-ea"/>
              </a:rPr>
              <a:t>，</a:t>
            </a:r>
            <a:endParaRPr lang="en-US" altLang="zh-CN" sz="2400" dirty="0" smtClean="0">
              <a:solidFill>
                <a:schemeClr val="accent1"/>
              </a:solidFill>
              <a:latin typeface="+mj-ea"/>
              <a:ea typeface="+mj-ea"/>
            </a:endParaRPr>
          </a:p>
          <a:p>
            <a:r>
              <a:rPr lang="zh-CN" altLang="en-US" sz="2400" dirty="0" smtClean="0">
                <a:solidFill>
                  <a:schemeClr val="accent1"/>
                </a:solidFill>
                <a:latin typeface="+mj-ea"/>
                <a:ea typeface="+mj-ea"/>
              </a:rPr>
              <a:t>并</a:t>
            </a:r>
            <a:r>
              <a:rPr lang="zh-CN" altLang="en-US" sz="2400" dirty="0" smtClean="0">
                <a:solidFill>
                  <a:schemeClr val="accent1"/>
                </a:solidFill>
                <a:latin typeface="+mj-ea"/>
                <a:ea typeface="+mj-ea"/>
              </a:rPr>
              <a:t>具体表述该秘密由何种信息组成，其内容、数量、范围及秘密点</a:t>
            </a:r>
            <a:endParaRPr lang="zh-CN" altLang="en-US" dirty="0"/>
          </a:p>
        </p:txBody>
      </p:sp>
      <p:sp>
        <p:nvSpPr>
          <p:cNvPr id="9" name="Rounded Rectangle 14"/>
          <p:cNvSpPr>
            <a:spLocks noChangeAspect="1"/>
          </p:cNvSpPr>
          <p:nvPr/>
        </p:nvSpPr>
        <p:spPr>
          <a:xfrm>
            <a:off x="1651788" y="3695263"/>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1</a:t>
            </a:r>
            <a:r>
              <a:rPr lang="zh-CN" altLang="en-US" sz="2400" b="1" dirty="0" smtClean="0">
                <a:solidFill>
                  <a:srgbClr val="FFC000"/>
                </a:solidFill>
                <a:latin typeface="+mj-ea"/>
                <a:ea typeface="+mj-ea"/>
              </a:rPr>
              <a:t>）关于商业秘密构成及其权属</a:t>
            </a:r>
            <a:endParaRPr lang="en-US" altLang="zh-CN" sz="2400" b="1" dirty="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635818" y="2598159"/>
            <a:ext cx="4801314" cy="461665"/>
          </a:xfrm>
          <a:prstGeom prst="rect">
            <a:avLst/>
          </a:prstGeom>
        </p:spPr>
        <p:txBody>
          <a:bodyPr wrap="none">
            <a:spAutoFit/>
          </a:bodyPr>
          <a:lstStyle/>
          <a:p>
            <a:r>
              <a:rPr lang="zh-CN" altLang="en-US" sz="2400" dirty="0" smtClean="0">
                <a:solidFill>
                  <a:schemeClr val="accent1"/>
                </a:solidFill>
                <a:latin typeface="+mj-ea"/>
                <a:ea typeface="+mj-ea"/>
              </a:rPr>
              <a:t>涉案信息符合商业秘密的构成</a:t>
            </a:r>
            <a:r>
              <a:rPr lang="zh-CN" altLang="en-US" sz="2400" dirty="0" smtClean="0">
                <a:solidFill>
                  <a:schemeClr val="accent1"/>
                </a:solidFill>
                <a:latin typeface="+mj-ea"/>
                <a:ea typeface="+mj-ea"/>
              </a:rPr>
              <a:t>要件</a:t>
            </a:r>
            <a:endParaRPr lang="en-US" altLang="zh-CN" sz="2000" dirty="0">
              <a:latin typeface="+mj-ea"/>
              <a:ea typeface="+mj-ea"/>
            </a:endParaRPr>
          </a:p>
        </p:txBody>
      </p:sp>
      <p:sp>
        <p:nvSpPr>
          <p:cNvPr id="11" name="Rounded Rectangle 14"/>
          <p:cNvSpPr>
            <a:spLocks noChangeAspect="1"/>
          </p:cNvSpPr>
          <p:nvPr/>
        </p:nvSpPr>
        <p:spPr>
          <a:xfrm>
            <a:off x="1724940" y="2528982"/>
            <a:ext cx="760664" cy="760664"/>
          </a:xfrm>
          <a:prstGeom prst="roundRect">
            <a:avLst/>
          </a:prstGeom>
          <a:solidFill>
            <a:schemeClr val="accent2"/>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2</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14" name="矩形 13"/>
          <p:cNvSpPr/>
          <p:nvPr/>
        </p:nvSpPr>
        <p:spPr>
          <a:xfrm>
            <a:off x="0" y="3401334"/>
            <a:ext cx="12192000" cy="3218922"/>
          </a:xfrm>
          <a:prstGeom prst="rect">
            <a:avLst/>
          </a:prstGeom>
        </p:spPr>
        <p:txBody>
          <a:bodyPr vert="horz">
            <a:noAutofit/>
          </a:bodyPr>
          <a:lstStyle/>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特定性</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秘密性：不为公众所知悉</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“公众”：通常</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指同行业或同领域的</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人员</a:t>
            </a: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“不知悉”：指</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该信息不为公众所知道、了解、获得和</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掌握</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2019</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年反不正当竞争法新增第</a:t>
            </a:r>
            <a:r>
              <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32</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条第</a:t>
            </a:r>
            <a:r>
              <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1</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款</a:t>
            </a:r>
            <a:r>
              <a:rPr lang="zh-CN" altLang="en-US" sz="16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保密性：</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“合理性”“适当性”</a:t>
            </a: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zh-CN" altLang="en-US" kern="100" dirty="0" smtClean="0">
                <a:solidFill>
                  <a:prstClr val="black">
                    <a:lumMod val="65000"/>
                    <a:lumOff val="35000"/>
                  </a:prstClr>
                </a:solidFill>
                <a:latin typeface="微软雅黑" panose="020B0503020204020204" pitchFamily="34" charset="-122"/>
                <a:ea typeface="微软雅黑" panose="020B0503020204020204" pitchFamily="34" charset="-122"/>
              </a:rPr>
              <a:t>麦</a:t>
            </a:r>
            <a:r>
              <a:rPr lang="zh-CN" altLang="en-US" kern="100" dirty="0" smtClean="0">
                <a:solidFill>
                  <a:prstClr val="black">
                    <a:lumMod val="65000"/>
                    <a:lumOff val="35000"/>
                  </a:prstClr>
                </a:solidFill>
                <a:latin typeface="微软雅黑" panose="020B0503020204020204" pitchFamily="34" charset="-122"/>
                <a:ea typeface="微软雅黑" panose="020B0503020204020204" pitchFamily="34" charset="-122"/>
              </a:rPr>
              <a:t>格昆磁公司</a:t>
            </a:r>
            <a:r>
              <a:rPr lang="en-US" altLang="zh-CN" kern="100" dirty="0" smtClean="0">
                <a:solidFill>
                  <a:prstClr val="black">
                    <a:lumMod val="65000"/>
                    <a:lumOff val="35000"/>
                  </a:prstClr>
                </a:solidFill>
                <a:latin typeface="微软雅黑" panose="020B0503020204020204" pitchFamily="34" charset="-122"/>
                <a:ea typeface="微软雅黑" panose="020B0503020204020204" pitchFamily="34" charset="-122"/>
              </a:rPr>
              <a:t>v.</a:t>
            </a:r>
            <a:r>
              <a:rPr lang="zh-CN" altLang="en-US" kern="100" dirty="0" smtClean="0">
                <a:solidFill>
                  <a:prstClr val="black">
                    <a:lumMod val="65000"/>
                    <a:lumOff val="35000"/>
                  </a:prstClr>
                </a:solidFill>
                <a:latin typeface="微软雅黑" panose="020B0503020204020204" pitchFamily="34" charset="-122"/>
                <a:ea typeface="微软雅黑" panose="020B0503020204020204" pitchFamily="34" charset="-122"/>
              </a:rPr>
              <a:t>夏某、苏州瑞泰公司侵犯技术秘密案；怡贝拉装饰公司</a:t>
            </a:r>
            <a:r>
              <a:rPr lang="en-US" altLang="zh-CN" kern="100" dirty="0" smtClean="0">
                <a:solidFill>
                  <a:prstClr val="black">
                    <a:lumMod val="65000"/>
                    <a:lumOff val="35000"/>
                  </a:prstClr>
                </a:solidFill>
                <a:latin typeface="微软雅黑" panose="020B0503020204020204" pitchFamily="34" charset="-122"/>
                <a:ea typeface="微软雅黑" panose="020B0503020204020204" pitchFamily="34" charset="-122"/>
              </a:rPr>
              <a:t>v.</a:t>
            </a:r>
            <a:r>
              <a:rPr lang="zh-CN" altLang="en-US" kern="100" dirty="0" smtClean="0">
                <a:solidFill>
                  <a:prstClr val="black">
                    <a:lumMod val="65000"/>
                    <a:lumOff val="35000"/>
                  </a:prstClr>
                </a:solidFill>
                <a:latin typeface="微软雅黑" panose="020B0503020204020204" pitchFamily="34" charset="-122"/>
                <a:ea typeface="微软雅黑" panose="020B0503020204020204" pitchFamily="34" charset="-122"/>
              </a:rPr>
              <a:t>魔方公司、胡某等侵犯商业秘密</a:t>
            </a:r>
            <a:r>
              <a:rPr lang="zh-CN" altLang="en-US" kern="100" dirty="0" smtClean="0">
                <a:solidFill>
                  <a:prstClr val="black">
                    <a:lumMod val="65000"/>
                    <a:lumOff val="35000"/>
                  </a:prstClr>
                </a:solidFill>
                <a:latin typeface="微软雅黑" panose="020B0503020204020204" pitchFamily="34" charset="-122"/>
                <a:ea typeface="微软雅黑" panose="020B0503020204020204" pitchFamily="34" charset="-122"/>
              </a:rPr>
              <a:t>案</a:t>
            </a:r>
            <a:endParaRPr lang="en-US" altLang="zh-CN"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价值性</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zh-CN" altLang="en-US" sz="16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1</a:t>
            </a:r>
            <a:r>
              <a:rPr lang="zh-CN" altLang="en-US" sz="2400" b="1" dirty="0" smtClean="0">
                <a:solidFill>
                  <a:srgbClr val="FFC000"/>
                </a:solidFill>
                <a:latin typeface="+mj-ea"/>
                <a:ea typeface="+mj-ea"/>
              </a:rPr>
              <a:t>）关于商业秘密构成及其权属</a:t>
            </a:r>
            <a:endParaRPr lang="en-US" altLang="zh-CN" sz="2400" b="1" dirty="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654106" y="3187302"/>
            <a:ext cx="6343590" cy="461665"/>
          </a:xfrm>
          <a:prstGeom prst="rect">
            <a:avLst/>
          </a:prstGeom>
        </p:spPr>
        <p:txBody>
          <a:bodyPr wrap="square">
            <a:spAutoFit/>
          </a:bodyPr>
          <a:lstStyle/>
          <a:p>
            <a:r>
              <a:rPr lang="zh-CN" altLang="en-US" sz="2400" dirty="0" smtClean="0">
                <a:solidFill>
                  <a:schemeClr val="accent1"/>
                </a:solidFill>
                <a:latin typeface="+mj-ea"/>
                <a:ea typeface="+mj-ea"/>
              </a:rPr>
              <a:t>原告系该商业秘密的权益归属主体</a:t>
            </a:r>
            <a:endParaRPr lang="zh-CN" altLang="en-US" dirty="0"/>
          </a:p>
        </p:txBody>
      </p:sp>
      <p:sp>
        <p:nvSpPr>
          <p:cNvPr id="13" name="Rounded Rectangle 14"/>
          <p:cNvSpPr>
            <a:spLocks noChangeAspect="1"/>
          </p:cNvSpPr>
          <p:nvPr/>
        </p:nvSpPr>
        <p:spPr>
          <a:xfrm>
            <a:off x="1743228" y="2963743"/>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smtClean="0">
                <a:solidFill>
                  <a:schemeClr val="bg1"/>
                </a:solidFill>
                <a:latin typeface="Agency FB" panose="020B0503020202020204" pitchFamily="34" charset="0"/>
                <a:sym typeface="Arial" panose="020B0604020202020204" pitchFamily="34" charset="0"/>
              </a:rPr>
              <a:t>3</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14" name="矩形 13"/>
          <p:cNvSpPr/>
          <p:nvPr/>
        </p:nvSpPr>
        <p:spPr>
          <a:xfrm>
            <a:off x="2063578" y="4027081"/>
            <a:ext cx="8835081" cy="1609578"/>
          </a:xfrm>
          <a:prstGeom prst="rect">
            <a:avLst/>
          </a:prstGeom>
        </p:spPr>
        <p:txBody>
          <a:bodyPr vert="horz">
            <a:noAutofit/>
          </a:bodyPr>
          <a:lstStyle/>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原告</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能对其商业秘密的产生、形成进行举证的</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原告</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能够在庭审陈述中证明其对相关商业秘密的熟悉程度</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zh-CN" altLang="en-US" sz="16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en-US" altLang="zh-CN" sz="16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2</a:t>
            </a:r>
            <a:r>
              <a:rPr lang="zh-CN" altLang="en-US" sz="2400" b="1" dirty="0" smtClean="0">
                <a:solidFill>
                  <a:srgbClr val="FFC000"/>
                </a:solidFill>
                <a:latin typeface="+mj-ea"/>
                <a:ea typeface="+mj-ea"/>
              </a:rPr>
              <a:t>）侵犯商业秘密行为的司法认定</a:t>
            </a:r>
            <a:endParaRPr lang="en-US" altLang="zh-CN" sz="2400" b="1" dirty="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组合 22"/>
          <p:cNvGrpSpPr/>
          <p:nvPr/>
        </p:nvGrpSpPr>
        <p:grpSpPr bwMode="auto">
          <a:xfrm>
            <a:off x="321818" y="3152839"/>
            <a:ext cx="3238493" cy="1881207"/>
            <a:chOff x="1379537" y="1861851"/>
            <a:chExt cx="3509370" cy="2429690"/>
          </a:xfrm>
        </p:grpSpPr>
        <p:sp>
          <p:nvSpPr>
            <p:cNvPr id="11" name="Freeform 5"/>
            <p:cNvSpPr/>
            <p:nvPr/>
          </p:nvSpPr>
          <p:spPr bwMode="auto">
            <a:xfrm>
              <a:off x="1379537" y="1861851"/>
              <a:ext cx="3509370" cy="2429690"/>
            </a:xfrm>
            <a:custGeom>
              <a:avLst/>
              <a:gdLst>
                <a:gd name="T0" fmla="*/ 2846886 w 1176"/>
                <a:gd name="T1" fmla="*/ 2429690 h 566"/>
                <a:gd name="T2" fmla="*/ 0 w 1176"/>
                <a:gd name="T3" fmla="*/ 2429690 h 566"/>
                <a:gd name="T4" fmla="*/ 0 w 1176"/>
                <a:gd name="T5" fmla="*/ 0 h 566"/>
                <a:gd name="T6" fmla="*/ 2846886 w 1176"/>
                <a:gd name="T7" fmla="*/ 0 h 566"/>
                <a:gd name="T8" fmla="*/ 3509370 w 1176"/>
                <a:gd name="T9" fmla="*/ 1214845 h 566"/>
                <a:gd name="T10" fmla="*/ 2846886 w 1176"/>
                <a:gd name="T11" fmla="*/ 2429690 h 566"/>
                <a:gd name="T12" fmla="*/ 0 60000 65536"/>
                <a:gd name="T13" fmla="*/ 0 60000 65536"/>
                <a:gd name="T14" fmla="*/ 0 60000 65536"/>
                <a:gd name="T15" fmla="*/ 0 60000 65536"/>
                <a:gd name="T16" fmla="*/ 0 60000 65536"/>
                <a:gd name="T17" fmla="*/ 0 60000 65536"/>
                <a:gd name="T18" fmla="*/ 0 w 1176"/>
                <a:gd name="T19" fmla="*/ 0 h 566"/>
                <a:gd name="T20" fmla="*/ 1176 w 1176"/>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1176" h="566">
                  <a:moveTo>
                    <a:pt x="954" y="566"/>
                  </a:moveTo>
                  <a:lnTo>
                    <a:pt x="0" y="566"/>
                  </a:lnTo>
                  <a:lnTo>
                    <a:pt x="0" y="0"/>
                  </a:lnTo>
                  <a:lnTo>
                    <a:pt x="954" y="0"/>
                  </a:lnTo>
                  <a:lnTo>
                    <a:pt x="1176" y="283"/>
                  </a:lnTo>
                  <a:lnTo>
                    <a:pt x="954" y="566"/>
                  </a:lnTo>
                  <a:close/>
                </a:path>
              </a:pathLst>
            </a:custGeom>
            <a:solidFill>
              <a:schemeClr val="accent1"/>
            </a:solidFill>
            <a:ln w="38100">
              <a:noFill/>
              <a:miter lim="800000"/>
            </a:ln>
          </p:spPr>
          <p:txBody>
            <a:bodyPr lIns="0" tIns="0" rIns="180000" bIns="108000" anchor="ctr"/>
            <a:lstStyle/>
            <a:p>
              <a:pPr algn="ctr"/>
              <a:endParaRPr lang="zh-CN" altLang="en-US" sz="2000">
                <a:solidFill>
                  <a:schemeClr val="bg1"/>
                </a:solidFill>
                <a:latin typeface="+mj-ea"/>
                <a:ea typeface="+mj-ea"/>
              </a:endParaRPr>
            </a:p>
          </p:txBody>
        </p:sp>
        <p:sp>
          <p:nvSpPr>
            <p:cNvPr id="15" name="矩形 14"/>
            <p:cNvSpPr/>
            <p:nvPr/>
          </p:nvSpPr>
          <p:spPr>
            <a:xfrm>
              <a:off x="1790766" y="2142995"/>
              <a:ext cx="2311772" cy="1709300"/>
            </a:xfrm>
            <a:prstGeom prst="rect">
              <a:avLst/>
            </a:prstGeom>
          </p:spPr>
          <p:txBody>
            <a:bodyPr wrap="square">
              <a:spAutoFit/>
            </a:bodyPr>
            <a:lstStyle/>
            <a:p>
              <a:pPr algn="just">
                <a:defRPr/>
              </a:pPr>
              <a:r>
                <a:rPr lang="zh-CN" altLang="en-US" sz="2000" dirty="0">
                  <a:solidFill>
                    <a:schemeClr val="bg1"/>
                  </a:solidFill>
                  <a:latin typeface="+mj-ea"/>
                  <a:ea typeface="+mj-ea"/>
                </a:rPr>
                <a:t>被告是否属于</a:t>
              </a:r>
              <a:r>
                <a:rPr lang="en-US" altLang="zh-CN" sz="2000" dirty="0">
                  <a:solidFill>
                    <a:schemeClr val="bg1"/>
                  </a:solidFill>
                  <a:latin typeface="+mj-ea"/>
                  <a:ea typeface="+mj-ea"/>
                </a:rPr>
                <a:t>《</a:t>
              </a:r>
              <a:r>
                <a:rPr lang="zh-CN" altLang="en-US" sz="2000" dirty="0">
                  <a:solidFill>
                    <a:schemeClr val="bg1"/>
                  </a:solidFill>
                  <a:latin typeface="+mj-ea"/>
                  <a:ea typeface="+mj-ea"/>
                </a:rPr>
                <a:t>反不正当竞争法</a:t>
              </a:r>
              <a:r>
                <a:rPr lang="en-US" altLang="zh-CN" sz="2000" dirty="0">
                  <a:solidFill>
                    <a:schemeClr val="bg1"/>
                  </a:solidFill>
                  <a:latin typeface="+mj-ea"/>
                  <a:ea typeface="+mj-ea"/>
                </a:rPr>
                <a:t>》</a:t>
              </a:r>
              <a:r>
                <a:rPr lang="zh-CN" altLang="en-US" sz="2000" dirty="0">
                  <a:solidFill>
                    <a:schemeClr val="bg1"/>
                  </a:solidFill>
                  <a:latin typeface="+mj-ea"/>
                  <a:ea typeface="+mj-ea"/>
                </a:rPr>
                <a:t>第九条调整的</a:t>
              </a:r>
              <a:r>
                <a:rPr lang="zh-CN" altLang="en-US" sz="2000" dirty="0" smtClean="0">
                  <a:solidFill>
                    <a:schemeClr val="bg1"/>
                  </a:solidFill>
                  <a:latin typeface="+mj-ea"/>
                  <a:ea typeface="+mj-ea"/>
                </a:rPr>
                <a:t>对象（员工）</a:t>
              </a:r>
              <a:endParaRPr lang="zh-CN" altLang="en-US" sz="2000" dirty="0">
                <a:solidFill>
                  <a:schemeClr val="bg1"/>
                </a:solidFill>
                <a:latin typeface="+mj-ea"/>
                <a:ea typeface="+mj-ea"/>
              </a:endParaRPr>
            </a:p>
          </p:txBody>
        </p:sp>
      </p:grpSp>
      <p:grpSp>
        <p:nvGrpSpPr>
          <p:cNvPr id="16" name="组合 27"/>
          <p:cNvGrpSpPr/>
          <p:nvPr/>
        </p:nvGrpSpPr>
        <p:grpSpPr bwMode="auto">
          <a:xfrm>
            <a:off x="3081719" y="3144838"/>
            <a:ext cx="3233489" cy="1880566"/>
            <a:chOff x="4348775" y="1861851"/>
            <a:chExt cx="3503401" cy="2429690"/>
          </a:xfrm>
        </p:grpSpPr>
        <p:sp>
          <p:nvSpPr>
            <p:cNvPr id="17" name="Freeform 6"/>
            <p:cNvSpPr/>
            <p:nvPr/>
          </p:nvSpPr>
          <p:spPr bwMode="auto">
            <a:xfrm>
              <a:off x="4348775" y="1861851"/>
              <a:ext cx="3503401" cy="2429690"/>
            </a:xfrm>
            <a:custGeom>
              <a:avLst/>
              <a:gdLst>
                <a:gd name="T0" fmla="*/ 2840918 w 1174"/>
                <a:gd name="T1" fmla="*/ 0 h 566"/>
                <a:gd name="T2" fmla="*/ 0 w 1174"/>
                <a:gd name="T3" fmla="*/ 0 h 566"/>
                <a:gd name="T4" fmla="*/ 665467 w 1174"/>
                <a:gd name="T5" fmla="*/ 1214845 h 566"/>
                <a:gd name="T6" fmla="*/ 0 w 1174"/>
                <a:gd name="T7" fmla="*/ 2429690 h 566"/>
                <a:gd name="T8" fmla="*/ 2840918 w 1174"/>
                <a:gd name="T9" fmla="*/ 2429690 h 566"/>
                <a:gd name="T10" fmla="*/ 3503401 w 1174"/>
                <a:gd name="T11" fmla="*/ 1214845 h 566"/>
                <a:gd name="T12" fmla="*/ 2840918 w 1174"/>
                <a:gd name="T13" fmla="*/ 0 h 566"/>
                <a:gd name="T14" fmla="*/ 0 60000 65536"/>
                <a:gd name="T15" fmla="*/ 0 60000 65536"/>
                <a:gd name="T16" fmla="*/ 0 60000 65536"/>
                <a:gd name="T17" fmla="*/ 0 60000 65536"/>
                <a:gd name="T18" fmla="*/ 0 60000 65536"/>
                <a:gd name="T19" fmla="*/ 0 60000 65536"/>
                <a:gd name="T20" fmla="*/ 0 60000 65536"/>
                <a:gd name="T21" fmla="*/ 0 w 1174"/>
                <a:gd name="T22" fmla="*/ 0 h 566"/>
                <a:gd name="T23" fmla="*/ 1174 w 1174"/>
                <a:gd name="T24" fmla="*/ 566 h 5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4" h="566">
                  <a:moveTo>
                    <a:pt x="952" y="0"/>
                  </a:moveTo>
                  <a:lnTo>
                    <a:pt x="0" y="0"/>
                  </a:lnTo>
                  <a:lnTo>
                    <a:pt x="223" y="283"/>
                  </a:lnTo>
                  <a:lnTo>
                    <a:pt x="0" y="566"/>
                  </a:lnTo>
                  <a:lnTo>
                    <a:pt x="952" y="566"/>
                  </a:lnTo>
                  <a:lnTo>
                    <a:pt x="1174" y="283"/>
                  </a:lnTo>
                  <a:lnTo>
                    <a:pt x="952" y="0"/>
                  </a:lnTo>
                  <a:close/>
                </a:path>
              </a:pathLst>
            </a:custGeom>
            <a:solidFill>
              <a:schemeClr val="accent2"/>
            </a:solidFill>
            <a:ln w="38100">
              <a:noFill/>
              <a:miter lim="800000"/>
            </a:ln>
          </p:spPr>
          <p:txBody>
            <a:bodyPr lIns="0" tIns="0" rIns="0" bIns="108000" anchor="ctr"/>
            <a:lstStyle/>
            <a:p>
              <a:pPr algn="ctr"/>
              <a:endParaRPr lang="zh-CN" altLang="en-US" sz="2000">
                <a:solidFill>
                  <a:schemeClr val="bg1"/>
                </a:solidFill>
                <a:latin typeface="+mj-ea"/>
                <a:ea typeface="+mj-ea"/>
              </a:endParaRPr>
            </a:p>
          </p:txBody>
        </p:sp>
        <p:sp>
          <p:nvSpPr>
            <p:cNvPr id="18" name="矩形 17"/>
            <p:cNvSpPr/>
            <p:nvPr/>
          </p:nvSpPr>
          <p:spPr>
            <a:xfrm>
              <a:off x="5091182" y="2343847"/>
              <a:ext cx="2286830" cy="1312236"/>
            </a:xfrm>
            <a:prstGeom prst="rect">
              <a:avLst/>
            </a:prstGeom>
          </p:spPr>
          <p:txBody>
            <a:bodyPr>
              <a:spAutoFit/>
            </a:bodyPr>
            <a:lstStyle/>
            <a:p>
              <a:pPr algn="just">
                <a:defRPr/>
              </a:pPr>
              <a:r>
                <a:rPr lang="zh-CN" altLang="en-US" sz="2000" dirty="0">
                  <a:solidFill>
                    <a:schemeClr val="bg1"/>
                  </a:solidFill>
                  <a:latin typeface="+mj-ea"/>
                  <a:ea typeface="+mj-ea"/>
                </a:rPr>
                <a:t>权利人主张的信息是否属于其商业秘密</a:t>
              </a:r>
              <a:endParaRPr lang="zh-CN" altLang="en-US" sz="2000" dirty="0">
                <a:solidFill>
                  <a:schemeClr val="bg1"/>
                </a:solidFill>
                <a:latin typeface="+mj-ea"/>
                <a:ea typeface="+mj-ea"/>
              </a:endParaRPr>
            </a:p>
          </p:txBody>
        </p:sp>
      </p:grpSp>
      <p:grpSp>
        <p:nvGrpSpPr>
          <p:cNvPr id="19" name="组合 31"/>
          <p:cNvGrpSpPr/>
          <p:nvPr/>
        </p:nvGrpSpPr>
        <p:grpSpPr>
          <a:xfrm>
            <a:off x="8581502" y="3115741"/>
            <a:ext cx="3232546" cy="1881029"/>
            <a:chOff x="7524962" y="1861851"/>
            <a:chExt cx="3503401" cy="2429690"/>
          </a:xfrm>
          <a:solidFill>
            <a:srgbClr val="FFC000"/>
          </a:solidFill>
        </p:grpSpPr>
        <p:sp>
          <p:nvSpPr>
            <p:cNvPr id="20" name="任意多边形: 形状 32"/>
            <p:cNvSpPr/>
            <p:nvPr/>
          </p:nvSpPr>
          <p:spPr>
            <a:xfrm>
              <a:off x="7524962" y="1861851"/>
              <a:ext cx="3503401" cy="2429690"/>
            </a:xfrm>
            <a:custGeom>
              <a:avLst/>
              <a:gdLst>
                <a:gd name="connsiteX0" fmla="*/ 0 w 3503401"/>
                <a:gd name="connsiteY0" fmla="*/ 0 h 2429690"/>
                <a:gd name="connsiteX1" fmla="*/ 1280462 w 3503401"/>
                <a:gd name="connsiteY1" fmla="*/ 0 h 2429690"/>
                <a:gd name="connsiteX2" fmla="*/ 2843902 w 3503401"/>
                <a:gd name="connsiteY2" fmla="*/ 0 h 2429690"/>
                <a:gd name="connsiteX3" fmla="*/ 3491356 w 3503401"/>
                <a:gd name="connsiteY3" fmla="*/ 0 h 2429690"/>
                <a:gd name="connsiteX4" fmla="*/ 3491356 w 3503401"/>
                <a:gd name="connsiteY4" fmla="*/ 1192657 h 2429690"/>
                <a:gd name="connsiteX5" fmla="*/ 3503401 w 3503401"/>
                <a:gd name="connsiteY5" fmla="*/ 1214845 h 2429690"/>
                <a:gd name="connsiteX6" fmla="*/ 3491356 w 3503401"/>
                <a:gd name="connsiteY6" fmla="*/ 1237033 h 2429690"/>
                <a:gd name="connsiteX7" fmla="*/ 3491356 w 3503401"/>
                <a:gd name="connsiteY7" fmla="*/ 2429690 h 2429690"/>
                <a:gd name="connsiteX8" fmla="*/ 2843902 w 3503401"/>
                <a:gd name="connsiteY8" fmla="*/ 2429690 h 2429690"/>
                <a:gd name="connsiteX9" fmla="*/ 1280462 w 3503401"/>
                <a:gd name="connsiteY9" fmla="*/ 2429690 h 2429690"/>
                <a:gd name="connsiteX10" fmla="*/ 0 w 3503401"/>
                <a:gd name="connsiteY10" fmla="*/ 2429690 h 2429690"/>
                <a:gd name="connsiteX11" fmla="*/ 662483 w 3503401"/>
                <a:gd name="connsiteY11" fmla="*/ 1214845 h 242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401" h="2429690">
                  <a:moveTo>
                    <a:pt x="0" y="0"/>
                  </a:moveTo>
                  <a:lnTo>
                    <a:pt x="1280462" y="0"/>
                  </a:lnTo>
                  <a:lnTo>
                    <a:pt x="2843902" y="0"/>
                  </a:lnTo>
                  <a:lnTo>
                    <a:pt x="3491356" y="0"/>
                  </a:lnTo>
                  <a:lnTo>
                    <a:pt x="3491356" y="1192657"/>
                  </a:lnTo>
                  <a:lnTo>
                    <a:pt x="3503401" y="1214845"/>
                  </a:lnTo>
                  <a:lnTo>
                    <a:pt x="3491356" y="1237033"/>
                  </a:lnTo>
                  <a:lnTo>
                    <a:pt x="3491356" y="2429690"/>
                  </a:lnTo>
                  <a:lnTo>
                    <a:pt x="2843902" y="2429690"/>
                  </a:lnTo>
                  <a:lnTo>
                    <a:pt x="1280462" y="2429690"/>
                  </a:lnTo>
                  <a:lnTo>
                    <a:pt x="0" y="2429690"/>
                  </a:lnTo>
                  <a:lnTo>
                    <a:pt x="662483" y="12148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mj-ea"/>
                <a:ea typeface="+mj-ea"/>
              </a:endParaRPr>
            </a:p>
          </p:txBody>
        </p:sp>
        <p:sp>
          <p:nvSpPr>
            <p:cNvPr id="21" name="矩形 20"/>
            <p:cNvSpPr/>
            <p:nvPr/>
          </p:nvSpPr>
          <p:spPr>
            <a:xfrm>
              <a:off x="8250455" y="2085901"/>
              <a:ext cx="2622408" cy="2027501"/>
            </a:xfrm>
            <a:prstGeom prst="rect">
              <a:avLst/>
            </a:prstGeom>
            <a:grpFill/>
          </p:spPr>
          <p:txBody>
            <a:bodyPr>
              <a:spAutoFit/>
            </a:bodyPr>
            <a:lstStyle/>
            <a:p>
              <a:pPr algn="just">
                <a:lnSpc>
                  <a:spcPct val="120000"/>
                </a:lnSpc>
                <a:defRPr/>
              </a:pPr>
              <a:r>
                <a:rPr lang="zh-CN" altLang="en-US" sz="2000" dirty="0">
                  <a:solidFill>
                    <a:schemeClr val="bg1"/>
                  </a:solidFill>
                  <a:latin typeface="+mj-ea"/>
                  <a:ea typeface="+mj-ea"/>
                </a:rPr>
                <a:t>被诉侵权行为的表现是否属于商业秘密条款规定</a:t>
              </a:r>
              <a:r>
                <a:rPr lang="zh-CN" altLang="en-US" sz="2000" dirty="0" smtClean="0">
                  <a:solidFill>
                    <a:schemeClr val="bg1"/>
                  </a:solidFill>
                  <a:latin typeface="+mj-ea"/>
                  <a:ea typeface="+mj-ea"/>
                </a:rPr>
                <a:t>的四类</a:t>
              </a:r>
              <a:r>
                <a:rPr lang="zh-CN" altLang="en-US" sz="2000" dirty="0">
                  <a:solidFill>
                    <a:schemeClr val="bg1"/>
                  </a:solidFill>
                  <a:latin typeface="+mj-ea"/>
                  <a:ea typeface="+mj-ea"/>
                </a:rPr>
                <a:t>行为</a:t>
              </a:r>
              <a:endParaRPr lang="zh-CN" altLang="en-US" sz="2000" dirty="0">
                <a:solidFill>
                  <a:schemeClr val="bg1"/>
                </a:solidFill>
                <a:latin typeface="+mj-ea"/>
                <a:ea typeface="+mj-ea"/>
              </a:endParaRPr>
            </a:p>
          </p:txBody>
        </p:sp>
      </p:grpSp>
      <p:grpSp>
        <p:nvGrpSpPr>
          <p:cNvPr id="22" name="组合 25"/>
          <p:cNvGrpSpPr/>
          <p:nvPr/>
        </p:nvGrpSpPr>
        <p:grpSpPr bwMode="auto">
          <a:xfrm>
            <a:off x="5770880" y="3135313"/>
            <a:ext cx="3230990" cy="1881187"/>
            <a:chOff x="4321373" y="1889534"/>
            <a:chExt cx="3503401" cy="2429690"/>
          </a:xfrm>
        </p:grpSpPr>
        <p:sp>
          <p:nvSpPr>
            <p:cNvPr id="23" name="Freeform 6"/>
            <p:cNvSpPr/>
            <p:nvPr/>
          </p:nvSpPr>
          <p:spPr bwMode="auto">
            <a:xfrm>
              <a:off x="4321373" y="1889534"/>
              <a:ext cx="3503401" cy="2429690"/>
            </a:xfrm>
            <a:custGeom>
              <a:avLst/>
              <a:gdLst>
                <a:gd name="T0" fmla="*/ 2840918 w 1174"/>
                <a:gd name="T1" fmla="*/ 0 h 566"/>
                <a:gd name="T2" fmla="*/ 0 w 1174"/>
                <a:gd name="T3" fmla="*/ 0 h 566"/>
                <a:gd name="T4" fmla="*/ 665467 w 1174"/>
                <a:gd name="T5" fmla="*/ 1214845 h 566"/>
                <a:gd name="T6" fmla="*/ 0 w 1174"/>
                <a:gd name="T7" fmla="*/ 2429690 h 566"/>
                <a:gd name="T8" fmla="*/ 2840918 w 1174"/>
                <a:gd name="T9" fmla="*/ 2429690 h 566"/>
                <a:gd name="T10" fmla="*/ 3503401 w 1174"/>
                <a:gd name="T11" fmla="*/ 1214845 h 566"/>
                <a:gd name="T12" fmla="*/ 2840918 w 1174"/>
                <a:gd name="T13" fmla="*/ 0 h 566"/>
                <a:gd name="T14" fmla="*/ 0 60000 65536"/>
                <a:gd name="T15" fmla="*/ 0 60000 65536"/>
                <a:gd name="T16" fmla="*/ 0 60000 65536"/>
                <a:gd name="T17" fmla="*/ 0 60000 65536"/>
                <a:gd name="T18" fmla="*/ 0 60000 65536"/>
                <a:gd name="T19" fmla="*/ 0 60000 65536"/>
                <a:gd name="T20" fmla="*/ 0 60000 65536"/>
                <a:gd name="T21" fmla="*/ 0 w 1174"/>
                <a:gd name="T22" fmla="*/ 0 h 566"/>
                <a:gd name="T23" fmla="*/ 1174 w 1174"/>
                <a:gd name="T24" fmla="*/ 566 h 5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4" h="566">
                  <a:moveTo>
                    <a:pt x="952" y="0"/>
                  </a:moveTo>
                  <a:lnTo>
                    <a:pt x="0" y="0"/>
                  </a:lnTo>
                  <a:lnTo>
                    <a:pt x="223" y="283"/>
                  </a:lnTo>
                  <a:lnTo>
                    <a:pt x="0" y="566"/>
                  </a:lnTo>
                  <a:lnTo>
                    <a:pt x="952" y="566"/>
                  </a:lnTo>
                  <a:lnTo>
                    <a:pt x="1174" y="283"/>
                  </a:lnTo>
                  <a:lnTo>
                    <a:pt x="952" y="0"/>
                  </a:lnTo>
                  <a:close/>
                </a:path>
              </a:pathLst>
            </a:custGeom>
            <a:solidFill>
              <a:schemeClr val="accent1"/>
            </a:solidFill>
            <a:ln w="38100">
              <a:noFill/>
              <a:miter lim="800000"/>
            </a:ln>
          </p:spPr>
          <p:txBody>
            <a:bodyPr lIns="0" tIns="0" rIns="0" bIns="108000" anchor="ctr"/>
            <a:lstStyle/>
            <a:p>
              <a:pPr algn="ctr"/>
              <a:endParaRPr lang="zh-CN" altLang="en-US" sz="2000">
                <a:solidFill>
                  <a:schemeClr val="bg1"/>
                </a:solidFill>
                <a:latin typeface="+mj-ea"/>
                <a:ea typeface="+mj-ea"/>
              </a:endParaRPr>
            </a:p>
          </p:txBody>
        </p:sp>
        <p:sp>
          <p:nvSpPr>
            <p:cNvPr id="24" name="矩形 23"/>
            <p:cNvSpPr/>
            <p:nvPr/>
          </p:nvSpPr>
          <p:spPr>
            <a:xfrm>
              <a:off x="5029104" y="2459537"/>
              <a:ext cx="2521798" cy="1311803"/>
            </a:xfrm>
            <a:prstGeom prst="rect">
              <a:avLst/>
            </a:prstGeom>
          </p:spPr>
          <p:txBody>
            <a:bodyPr>
              <a:spAutoFit/>
            </a:bodyPr>
            <a:lstStyle/>
            <a:p>
              <a:pPr algn="just">
                <a:defRPr/>
              </a:pPr>
              <a:r>
                <a:rPr lang="zh-CN" altLang="en-US" sz="2000" dirty="0">
                  <a:solidFill>
                    <a:schemeClr val="bg1"/>
                  </a:solidFill>
                  <a:latin typeface="+mj-ea"/>
                  <a:ea typeface="+mj-ea"/>
                </a:rPr>
                <a:t>被告所使用的信息是否为权利人的商业</a:t>
              </a:r>
              <a:r>
                <a:rPr lang="zh-CN" altLang="en-US" sz="2000" dirty="0" smtClean="0">
                  <a:solidFill>
                    <a:schemeClr val="bg1"/>
                  </a:solidFill>
                  <a:latin typeface="+mj-ea"/>
                  <a:ea typeface="+mj-ea"/>
                </a:rPr>
                <a:t>秘密（比对）</a:t>
              </a:r>
              <a:endParaRPr lang="zh-CN" altLang="en-US" sz="2000" dirty="0">
                <a:solidFill>
                  <a:schemeClr val="bg1"/>
                </a:solidFill>
                <a:latin typeface="+mj-ea"/>
                <a:ea typeface="+mj-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2</a:t>
            </a:r>
            <a:r>
              <a:rPr lang="zh-CN" altLang="en-US" sz="2400" b="1" dirty="0" smtClean="0">
                <a:solidFill>
                  <a:srgbClr val="FFC000"/>
                </a:solidFill>
                <a:latin typeface="+mj-ea"/>
                <a:ea typeface="+mj-ea"/>
              </a:rPr>
              <a:t>）侵犯商业秘密行为的司法认定</a:t>
            </a:r>
            <a:endParaRPr lang="zh-CN" altLang="en-US" sz="2400" b="1" dirty="0" smtClean="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654106" y="2803254"/>
            <a:ext cx="7898070" cy="461665"/>
          </a:xfrm>
          <a:prstGeom prst="rect">
            <a:avLst/>
          </a:prstGeom>
        </p:spPr>
        <p:txBody>
          <a:bodyPr wrap="square">
            <a:spAutoFit/>
          </a:bodyPr>
          <a:lstStyle/>
          <a:p>
            <a:r>
              <a:rPr lang="zh-CN" altLang="en-US" sz="2400" dirty="0" smtClean="0">
                <a:solidFill>
                  <a:schemeClr val="accent1"/>
                </a:solidFill>
                <a:latin typeface="+mj-ea"/>
                <a:ea typeface="+mj-ea"/>
              </a:rPr>
              <a:t>被告所使用的信息是否为权利人的商业秘密（比对）</a:t>
            </a:r>
            <a:endParaRPr lang="zh-CN" altLang="en-US" sz="2400" dirty="0" smtClean="0">
              <a:solidFill>
                <a:schemeClr val="accent1"/>
              </a:solidFill>
              <a:latin typeface="+mj-ea"/>
              <a:ea typeface="+mj-ea"/>
            </a:endParaRPr>
          </a:p>
        </p:txBody>
      </p:sp>
      <p:sp>
        <p:nvSpPr>
          <p:cNvPr id="14" name="矩形 13"/>
          <p:cNvSpPr/>
          <p:nvPr/>
        </p:nvSpPr>
        <p:spPr>
          <a:xfrm>
            <a:off x="2066544" y="3657366"/>
            <a:ext cx="7479792" cy="1609578"/>
          </a:xfrm>
          <a:prstGeom prst="rect">
            <a:avLst/>
          </a:prstGeom>
        </p:spPr>
        <p:txBody>
          <a:bodyPr vert="horz">
            <a:noAutofit/>
          </a:bodyPr>
          <a:lstStyle/>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技术秘密</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秘密</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点确定；鉴定；专家鉴定听证会</a:t>
            </a: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经营秘密</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卓路公司</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v</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新赛点公司等侵犯</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商业秘密纠纷一案</a:t>
            </a: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pPr>
            <a:endPar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33"/>
          <p:cNvSpPr>
            <a:spLocks noChangeArrowheads="1"/>
          </p:cNvSpPr>
          <p:nvPr/>
        </p:nvSpPr>
        <p:spPr bwMode="auto">
          <a:xfrm>
            <a:off x="381000" y="3419856"/>
            <a:ext cx="6858000" cy="2618995"/>
          </a:xfrm>
          <a:prstGeom prst="rect">
            <a:avLst/>
          </a:prstGeom>
          <a:solidFill>
            <a:schemeClr val="bg2">
              <a:lumMod val="90000"/>
              <a:alpha val="50195"/>
            </a:schemeClr>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grpSp>
        <p:nvGrpSpPr>
          <p:cNvPr id="2" name="组合 1"/>
          <p:cNvGrpSpPr/>
          <p:nvPr/>
        </p:nvGrpSpPr>
        <p:grpSpPr bwMode="auto">
          <a:xfrm flipH="1">
            <a:off x="8119533" y="-1113366"/>
            <a:ext cx="4834467" cy="9091084"/>
            <a:chOff x="0" y="0"/>
            <a:chExt cx="4833881" cy="9089156"/>
          </a:xfrm>
        </p:grpSpPr>
        <p:sp>
          <p:nvSpPr>
            <p:cNvPr id="5129" name="任意多边形 24"/>
            <p:cNvSpPr>
              <a:spLocks noChangeArrowheads="1"/>
            </p:cNvSpPr>
            <p:nvPr/>
          </p:nvSpPr>
          <p:spPr bwMode="auto">
            <a:xfrm rot="1800000" flipH="1">
              <a:off x="0" y="4439825"/>
              <a:ext cx="1170374" cy="4101230"/>
            </a:xfrm>
            <a:custGeom>
              <a:avLst/>
              <a:gdLst>
                <a:gd name="T0" fmla="*/ 1170373 w 1170373"/>
                <a:gd name="T1" fmla="*/ 675715 h 4101661"/>
                <a:gd name="T2" fmla="*/ 0 w 1170373"/>
                <a:gd name="T3" fmla="*/ 0 h 4101661"/>
                <a:gd name="T4" fmla="*/ 0 w 1170373"/>
                <a:gd name="T5" fmla="*/ 3425946 h 4101661"/>
                <a:gd name="T6" fmla="*/ 1170373 w 1170373"/>
                <a:gd name="T7" fmla="*/ 4101661 h 4101661"/>
                <a:gd name="T8" fmla="*/ 0 60000 65536"/>
                <a:gd name="T9" fmla="*/ 0 60000 65536"/>
                <a:gd name="T10" fmla="*/ 0 60000 65536"/>
                <a:gd name="T11" fmla="*/ 0 60000 65536"/>
                <a:gd name="T12" fmla="*/ 0 w 1170373"/>
                <a:gd name="T13" fmla="*/ 0 h 4101661"/>
                <a:gd name="T14" fmla="*/ 1170373 w 1170373"/>
                <a:gd name="T15" fmla="*/ 4101661 h 4101661"/>
              </a:gdLst>
              <a:ahLst/>
              <a:cxnLst>
                <a:cxn ang="T8">
                  <a:pos x="T0" y="T1"/>
                </a:cxn>
                <a:cxn ang="T9">
                  <a:pos x="T2" y="T3"/>
                </a:cxn>
                <a:cxn ang="T10">
                  <a:pos x="T4" y="T5"/>
                </a:cxn>
                <a:cxn ang="T11">
                  <a:pos x="T6" y="T7"/>
                </a:cxn>
              </a:cxnLst>
              <a:rect l="T12" t="T13" r="T14" b="T15"/>
              <a:pathLst>
                <a:path w="1170373" h="4101661">
                  <a:moveTo>
                    <a:pt x="1170373" y="675715"/>
                  </a:moveTo>
                  <a:lnTo>
                    <a:pt x="0" y="0"/>
                  </a:lnTo>
                  <a:lnTo>
                    <a:pt x="0" y="3425946"/>
                  </a:lnTo>
                  <a:lnTo>
                    <a:pt x="1170373" y="4101661"/>
                  </a:lnTo>
                  <a:lnTo>
                    <a:pt x="1170373" y="675715"/>
                  </a:lnTo>
                  <a:close/>
                </a:path>
              </a:pathLst>
            </a:custGeom>
            <a:solidFill>
              <a:srgbClr val="202731"/>
            </a:solidFill>
            <a:ln>
              <a:noFill/>
            </a:ln>
          </p:spPr>
          <p:txBody>
            <a:bodyPr anchor="ctr"/>
            <a:lstStyle/>
            <a:p>
              <a:pPr>
                <a:defRPr/>
              </a:pPr>
              <a:endParaRPr lang="zh-CN" altLang="en-US" dirty="0">
                <a:cs typeface="+mn-ea"/>
                <a:sym typeface="+mn-lt"/>
              </a:endParaRPr>
            </a:p>
          </p:txBody>
        </p:sp>
        <p:sp>
          <p:nvSpPr>
            <p:cNvPr id="5130" name="任意多边形 10"/>
            <p:cNvSpPr>
              <a:spLocks noChangeArrowheads="1"/>
            </p:cNvSpPr>
            <p:nvPr/>
          </p:nvSpPr>
          <p:spPr bwMode="auto">
            <a:xfrm rot="1800000" flipH="1">
              <a:off x="1407412" y="0"/>
              <a:ext cx="2027521" cy="9089156"/>
            </a:xfrm>
            <a:custGeom>
              <a:avLst/>
              <a:gdLst>
                <a:gd name="T0" fmla="*/ 0 w 2026880"/>
                <a:gd name="T1" fmla="*/ 0 h 9089156"/>
                <a:gd name="T2" fmla="*/ 2026880 w 2026880"/>
                <a:gd name="T3" fmla="*/ 1170220 h 9089156"/>
                <a:gd name="T4" fmla="*/ 2026880 w 2026880"/>
                <a:gd name="T5" fmla="*/ 9089156 h 9089156"/>
                <a:gd name="T6" fmla="*/ 0 w 2026880"/>
                <a:gd name="T7" fmla="*/ 7918936 h 9089156"/>
                <a:gd name="T8" fmla="*/ 0 60000 65536"/>
                <a:gd name="T9" fmla="*/ 0 60000 65536"/>
                <a:gd name="T10" fmla="*/ 0 60000 65536"/>
                <a:gd name="T11" fmla="*/ 0 60000 65536"/>
                <a:gd name="T12" fmla="*/ 0 w 2026880"/>
                <a:gd name="T13" fmla="*/ 0 h 9089156"/>
                <a:gd name="T14" fmla="*/ 2026880 w 2026880"/>
                <a:gd name="T15" fmla="*/ 9089156 h 9089156"/>
              </a:gdLst>
              <a:ahLst/>
              <a:cxnLst>
                <a:cxn ang="T8">
                  <a:pos x="T0" y="T1"/>
                </a:cxn>
                <a:cxn ang="T9">
                  <a:pos x="T2" y="T3"/>
                </a:cxn>
                <a:cxn ang="T10">
                  <a:pos x="T4" y="T5"/>
                </a:cxn>
                <a:cxn ang="T11">
                  <a:pos x="T6" y="T7"/>
                </a:cxn>
              </a:cxnLst>
              <a:rect l="T12" t="T13" r="T14" b="T15"/>
              <a:pathLst>
                <a:path w="2026880" h="9089156">
                  <a:moveTo>
                    <a:pt x="0" y="0"/>
                  </a:moveTo>
                  <a:lnTo>
                    <a:pt x="2026880" y="1170220"/>
                  </a:lnTo>
                  <a:lnTo>
                    <a:pt x="2026880" y="9089156"/>
                  </a:lnTo>
                  <a:lnTo>
                    <a:pt x="0" y="7918936"/>
                  </a:lnTo>
                  <a:lnTo>
                    <a:pt x="0" y="0"/>
                  </a:lnTo>
                  <a:close/>
                </a:path>
              </a:pathLst>
            </a:custGeom>
            <a:solidFill>
              <a:srgbClr val="FEAA1E">
                <a:alpha val="70195"/>
              </a:srgbClr>
            </a:solidFill>
            <a:ln>
              <a:noFill/>
            </a:ln>
          </p:spPr>
          <p:txBody>
            <a:bodyPr anchor="ctr"/>
            <a:lstStyle/>
            <a:p>
              <a:pPr>
                <a:defRPr/>
              </a:pPr>
              <a:endParaRPr lang="zh-CN" altLang="en-US" dirty="0">
                <a:cs typeface="+mn-ea"/>
                <a:sym typeface="+mn-lt"/>
              </a:endParaRPr>
            </a:p>
          </p:txBody>
        </p:sp>
        <p:sp>
          <p:nvSpPr>
            <p:cNvPr id="5131" name="任意多边形 26"/>
            <p:cNvSpPr>
              <a:spLocks noChangeArrowheads="1"/>
            </p:cNvSpPr>
            <p:nvPr/>
          </p:nvSpPr>
          <p:spPr bwMode="auto">
            <a:xfrm rot="1800000" flipH="1">
              <a:off x="2719586" y="3830354"/>
              <a:ext cx="1170376" cy="4755142"/>
            </a:xfrm>
            <a:custGeom>
              <a:avLst/>
              <a:gdLst>
                <a:gd name="T0" fmla="*/ 1170373 w 1170373"/>
                <a:gd name="T1" fmla="*/ 675715 h 4753805"/>
                <a:gd name="T2" fmla="*/ 0 w 1170373"/>
                <a:gd name="T3" fmla="*/ 0 h 4753805"/>
                <a:gd name="T4" fmla="*/ 0 w 1170373"/>
                <a:gd name="T5" fmla="*/ 4078090 h 4753805"/>
                <a:gd name="T6" fmla="*/ 1170373 w 1170373"/>
                <a:gd name="T7" fmla="*/ 4753805 h 4753805"/>
                <a:gd name="T8" fmla="*/ 0 60000 65536"/>
                <a:gd name="T9" fmla="*/ 0 60000 65536"/>
                <a:gd name="T10" fmla="*/ 0 60000 65536"/>
                <a:gd name="T11" fmla="*/ 0 60000 65536"/>
                <a:gd name="T12" fmla="*/ 0 w 1170373"/>
                <a:gd name="T13" fmla="*/ 0 h 4753805"/>
                <a:gd name="T14" fmla="*/ 1170373 w 1170373"/>
                <a:gd name="T15" fmla="*/ 4753805 h 4753805"/>
              </a:gdLst>
              <a:ahLst/>
              <a:cxnLst>
                <a:cxn ang="T8">
                  <a:pos x="T0" y="T1"/>
                </a:cxn>
                <a:cxn ang="T9">
                  <a:pos x="T2" y="T3"/>
                </a:cxn>
                <a:cxn ang="T10">
                  <a:pos x="T4" y="T5"/>
                </a:cxn>
                <a:cxn ang="T11">
                  <a:pos x="T6" y="T7"/>
                </a:cxn>
              </a:cxnLst>
              <a:rect l="T12" t="T13" r="T14" b="T15"/>
              <a:pathLst>
                <a:path w="1170373" h="4753805">
                  <a:moveTo>
                    <a:pt x="1170373" y="675715"/>
                  </a:moveTo>
                  <a:lnTo>
                    <a:pt x="0" y="0"/>
                  </a:lnTo>
                  <a:lnTo>
                    <a:pt x="0" y="4078090"/>
                  </a:lnTo>
                  <a:lnTo>
                    <a:pt x="1170373" y="4753805"/>
                  </a:lnTo>
                  <a:lnTo>
                    <a:pt x="1170373" y="675715"/>
                  </a:lnTo>
                  <a:close/>
                </a:path>
              </a:pathLst>
            </a:custGeom>
            <a:solidFill>
              <a:srgbClr val="D6DADD"/>
            </a:solidFill>
            <a:ln>
              <a:noFill/>
            </a:ln>
          </p:spPr>
          <p:txBody>
            <a:bodyPr anchor="ctr"/>
            <a:lstStyle/>
            <a:p>
              <a:pPr>
                <a:defRPr/>
              </a:pPr>
              <a:endParaRPr lang="zh-CN" altLang="en-US" dirty="0">
                <a:cs typeface="+mn-ea"/>
                <a:sym typeface="+mn-lt"/>
              </a:endParaRPr>
            </a:p>
          </p:txBody>
        </p:sp>
        <p:sp>
          <p:nvSpPr>
            <p:cNvPr id="5132" name="任意多边形 28"/>
            <p:cNvSpPr>
              <a:spLocks noChangeArrowheads="1"/>
            </p:cNvSpPr>
            <p:nvPr/>
          </p:nvSpPr>
          <p:spPr bwMode="auto">
            <a:xfrm rot="1800000" flipH="1">
              <a:off x="3663505" y="3400763"/>
              <a:ext cx="1170376" cy="5214361"/>
            </a:xfrm>
            <a:custGeom>
              <a:avLst/>
              <a:gdLst>
                <a:gd name="T0" fmla="*/ 1170373 w 1170373"/>
                <a:gd name="T1" fmla="*/ 675715 h 5214450"/>
                <a:gd name="T2" fmla="*/ 0 w 1170373"/>
                <a:gd name="T3" fmla="*/ 0 h 5214450"/>
                <a:gd name="T4" fmla="*/ 0 w 1170373"/>
                <a:gd name="T5" fmla="*/ 4538735 h 5214450"/>
                <a:gd name="T6" fmla="*/ 1170373 w 1170373"/>
                <a:gd name="T7" fmla="*/ 5214450 h 5214450"/>
                <a:gd name="T8" fmla="*/ 0 60000 65536"/>
                <a:gd name="T9" fmla="*/ 0 60000 65536"/>
                <a:gd name="T10" fmla="*/ 0 60000 65536"/>
                <a:gd name="T11" fmla="*/ 0 60000 65536"/>
                <a:gd name="T12" fmla="*/ 0 w 1170373"/>
                <a:gd name="T13" fmla="*/ 0 h 5214450"/>
                <a:gd name="T14" fmla="*/ 1170373 w 1170373"/>
                <a:gd name="T15" fmla="*/ 5214450 h 5214450"/>
              </a:gdLst>
              <a:ahLst/>
              <a:cxnLst>
                <a:cxn ang="T8">
                  <a:pos x="T0" y="T1"/>
                </a:cxn>
                <a:cxn ang="T9">
                  <a:pos x="T2" y="T3"/>
                </a:cxn>
                <a:cxn ang="T10">
                  <a:pos x="T4" y="T5"/>
                </a:cxn>
                <a:cxn ang="T11">
                  <a:pos x="T6" y="T7"/>
                </a:cxn>
              </a:cxnLst>
              <a:rect l="T12" t="T13" r="T14" b="T15"/>
              <a:pathLst>
                <a:path w="1170373" h="5214450">
                  <a:moveTo>
                    <a:pt x="1170373" y="675715"/>
                  </a:moveTo>
                  <a:lnTo>
                    <a:pt x="0" y="0"/>
                  </a:lnTo>
                  <a:lnTo>
                    <a:pt x="0" y="4538735"/>
                  </a:lnTo>
                  <a:lnTo>
                    <a:pt x="1170373" y="5214450"/>
                  </a:lnTo>
                  <a:lnTo>
                    <a:pt x="1170373" y="675715"/>
                  </a:lnTo>
                  <a:close/>
                </a:path>
              </a:pathLst>
            </a:custGeom>
            <a:solidFill>
              <a:srgbClr val="3F3E40"/>
            </a:solidFill>
            <a:ln>
              <a:noFill/>
            </a:ln>
          </p:spPr>
          <p:txBody>
            <a:bodyPr anchor="ctr"/>
            <a:lstStyle/>
            <a:p>
              <a:pPr>
                <a:defRPr/>
              </a:pPr>
              <a:endParaRPr lang="zh-CN" altLang="en-US" dirty="0">
                <a:cs typeface="+mn-ea"/>
                <a:sym typeface="+mn-lt"/>
              </a:endParaRPr>
            </a:p>
          </p:txBody>
        </p:sp>
        <p:sp>
          <p:nvSpPr>
            <p:cNvPr id="5133" name="文本框 14"/>
            <p:cNvSpPr>
              <a:spLocks noChangeArrowheads="1"/>
            </p:cNvSpPr>
            <p:nvPr/>
          </p:nvSpPr>
          <p:spPr bwMode="auto">
            <a:xfrm rot="18049924">
              <a:off x="162104" y="3928703"/>
              <a:ext cx="4399617" cy="1231751"/>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defRPr/>
              </a:pPr>
              <a:r>
                <a:rPr lang="en-US" altLang="zh-CN" sz="7200" b="1" dirty="0">
                  <a:solidFill>
                    <a:schemeClr val="bg1"/>
                  </a:solidFill>
                  <a:latin typeface="+mn-lt"/>
                  <a:ea typeface="+mn-ea"/>
                  <a:cs typeface="+mn-ea"/>
                  <a:sym typeface="+mn-lt"/>
                </a:rPr>
                <a:t>CONCENTS</a:t>
              </a:r>
              <a:endParaRPr lang="zh-CN" altLang="en-US" sz="7200" b="1" dirty="0">
                <a:solidFill>
                  <a:schemeClr val="bg1"/>
                </a:solidFill>
                <a:latin typeface="+mn-lt"/>
                <a:ea typeface="+mn-ea"/>
                <a:cs typeface="+mn-ea"/>
                <a:sym typeface="+mn-lt"/>
              </a:endParaRPr>
            </a:p>
          </p:txBody>
        </p:sp>
      </p:grpSp>
      <p:sp>
        <p:nvSpPr>
          <p:cNvPr id="5125" name="文本框 29"/>
          <p:cNvSpPr>
            <a:spLocks noChangeArrowheads="1"/>
          </p:cNvSpPr>
          <p:nvPr/>
        </p:nvSpPr>
        <p:spPr bwMode="auto">
          <a:xfrm>
            <a:off x="516636" y="3803820"/>
            <a:ext cx="5100108" cy="510905"/>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defRPr/>
            </a:pPr>
            <a:r>
              <a:rPr lang="en-US" altLang="zh-CN" b="1" dirty="0" smtClean="0">
                <a:solidFill>
                  <a:schemeClr val="accent1"/>
                </a:solidFill>
                <a:latin typeface="+mj-ea"/>
                <a:ea typeface="+mj-ea"/>
              </a:rPr>
              <a:t>01.</a:t>
            </a:r>
            <a:r>
              <a:rPr lang="zh-CN" altLang="en-US" b="1" dirty="0" smtClean="0">
                <a:solidFill>
                  <a:schemeClr val="accent1"/>
                </a:solidFill>
                <a:latin typeface="+mj-ea"/>
                <a:ea typeface="+mj-ea"/>
              </a:rPr>
              <a:t>主体层面：竞争关系的认定</a:t>
            </a:r>
            <a:endParaRPr lang="zh-CN" altLang="en-US" b="1" dirty="0">
              <a:solidFill>
                <a:schemeClr val="accent1"/>
              </a:solidFill>
              <a:latin typeface="+mj-ea"/>
              <a:ea typeface="+mj-ea"/>
            </a:endParaRPr>
          </a:p>
        </p:txBody>
      </p:sp>
      <p:sp>
        <p:nvSpPr>
          <p:cNvPr id="14" name="文本框 29"/>
          <p:cNvSpPr>
            <a:spLocks noChangeArrowheads="1"/>
          </p:cNvSpPr>
          <p:nvPr/>
        </p:nvSpPr>
        <p:spPr bwMode="auto">
          <a:xfrm>
            <a:off x="516636" y="4463035"/>
            <a:ext cx="6895471" cy="510905"/>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defRPr/>
            </a:pPr>
            <a:r>
              <a:rPr lang="en-US" altLang="zh-CN" b="1" dirty="0" smtClean="0">
                <a:solidFill>
                  <a:schemeClr val="accent2"/>
                </a:solidFill>
                <a:latin typeface="+mj-ea"/>
                <a:ea typeface="+mj-ea"/>
              </a:rPr>
              <a:t>02.</a:t>
            </a:r>
            <a:r>
              <a:rPr lang="zh-CN" altLang="en-US" b="1" dirty="0" smtClean="0">
                <a:solidFill>
                  <a:schemeClr val="accent2"/>
                </a:solidFill>
                <a:latin typeface="+mj-ea"/>
                <a:ea typeface="+mj-ea"/>
              </a:rPr>
              <a:t>权益层面：原告是否具有享有合法权益</a:t>
            </a:r>
            <a:endParaRPr lang="zh-CN" altLang="en-US" b="1" dirty="0">
              <a:solidFill>
                <a:schemeClr val="accent2"/>
              </a:solidFill>
              <a:latin typeface="+mj-ea"/>
              <a:ea typeface="+mj-ea"/>
            </a:endParaRPr>
          </a:p>
        </p:txBody>
      </p:sp>
      <p:sp>
        <p:nvSpPr>
          <p:cNvPr id="11" name="文本框 29"/>
          <p:cNvSpPr>
            <a:spLocks noChangeArrowheads="1"/>
          </p:cNvSpPr>
          <p:nvPr/>
        </p:nvSpPr>
        <p:spPr bwMode="auto">
          <a:xfrm>
            <a:off x="534924" y="5102268"/>
            <a:ext cx="5818253" cy="510905"/>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defRPr/>
            </a:pPr>
            <a:r>
              <a:rPr lang="en-US" altLang="zh-CN" b="1" dirty="0" smtClean="0">
                <a:solidFill>
                  <a:schemeClr val="accent1"/>
                </a:solidFill>
                <a:latin typeface="+mj-ea"/>
                <a:ea typeface="+mj-ea"/>
              </a:rPr>
              <a:t>03.</a:t>
            </a:r>
            <a:r>
              <a:rPr lang="zh-CN" altLang="en-US" b="1" dirty="0" smtClean="0">
                <a:solidFill>
                  <a:schemeClr val="accent1"/>
                </a:solidFill>
                <a:latin typeface="+mj-ea"/>
                <a:ea typeface="+mj-ea"/>
              </a:rPr>
              <a:t>行为层面：被诉行为的性质认定</a:t>
            </a:r>
            <a:endParaRPr lang="zh-CN" altLang="en-US" b="1" dirty="0">
              <a:solidFill>
                <a:schemeClr val="accent1"/>
              </a:solidFill>
              <a:latin typeface="+mj-ea"/>
              <a:ea typeface="+mj-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500" fill="hold"/>
                                        <p:tgtEl>
                                          <p:spTgt spid="5123"/>
                                        </p:tgtEl>
                                        <p:attrNameLst>
                                          <p:attrName>ppt_w</p:attrName>
                                        </p:attrNameLst>
                                      </p:cBhvr>
                                      <p:tavLst>
                                        <p:tav tm="0">
                                          <p:val>
                                            <p:fltVal val="0"/>
                                          </p:val>
                                        </p:tav>
                                        <p:tav tm="100000">
                                          <p:val>
                                            <p:strVal val="#ppt_w"/>
                                          </p:val>
                                        </p:tav>
                                      </p:tavLst>
                                    </p:anim>
                                    <p:anim calcmode="lin" valueType="num">
                                      <p:cBhvr>
                                        <p:cTn id="14" dur="500" fill="hold"/>
                                        <p:tgtEl>
                                          <p:spTgt spid="5123"/>
                                        </p:tgtEl>
                                        <p:attrNameLst>
                                          <p:attrName>ppt_h</p:attrName>
                                        </p:attrNameLst>
                                      </p:cBhvr>
                                      <p:tavLst>
                                        <p:tav tm="0">
                                          <p:val>
                                            <p:fltVal val="0"/>
                                          </p:val>
                                        </p:tav>
                                        <p:tav tm="100000">
                                          <p:val>
                                            <p:strVal val="#ppt_h"/>
                                          </p:val>
                                        </p:tav>
                                      </p:tavLst>
                                    </p:anim>
                                    <p:animEffect transition="in" filter="fade">
                                      <p:cBhvr>
                                        <p:cTn id="15" dur="500"/>
                                        <p:tgtEl>
                                          <p:spTgt spid="51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p:cTn id="19" dur="500" fill="hold"/>
                                        <p:tgtEl>
                                          <p:spTgt spid="5125"/>
                                        </p:tgtEl>
                                        <p:attrNameLst>
                                          <p:attrName>ppt_w</p:attrName>
                                        </p:attrNameLst>
                                      </p:cBhvr>
                                      <p:tavLst>
                                        <p:tav tm="0">
                                          <p:val>
                                            <p:fltVal val="0"/>
                                          </p:val>
                                        </p:tav>
                                        <p:tav tm="100000">
                                          <p:val>
                                            <p:strVal val="#ppt_w"/>
                                          </p:val>
                                        </p:tav>
                                      </p:tavLst>
                                    </p:anim>
                                    <p:anim calcmode="lin" valueType="num">
                                      <p:cBhvr>
                                        <p:cTn id="20" dur="500" fill="hold"/>
                                        <p:tgtEl>
                                          <p:spTgt spid="5125"/>
                                        </p:tgtEl>
                                        <p:attrNameLst>
                                          <p:attrName>ppt_h</p:attrName>
                                        </p:attrNameLst>
                                      </p:cBhvr>
                                      <p:tavLst>
                                        <p:tav tm="0">
                                          <p:val>
                                            <p:fltVal val="0"/>
                                          </p:val>
                                        </p:tav>
                                        <p:tav tm="100000">
                                          <p:val>
                                            <p:strVal val="#ppt_h"/>
                                          </p:val>
                                        </p:tav>
                                      </p:tavLst>
                                    </p:anim>
                                    <p:animEffect transition="in" filter="fade">
                                      <p:cBhvr>
                                        <p:cTn id="21" dur="500"/>
                                        <p:tgtEl>
                                          <p:spTgt spid="51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5" grpId="0"/>
      <p:bldP spid="1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2</a:t>
            </a:r>
            <a:r>
              <a:rPr lang="zh-CN" altLang="en-US" sz="2400" b="1" dirty="0" smtClean="0">
                <a:solidFill>
                  <a:srgbClr val="FFC000"/>
                </a:solidFill>
                <a:latin typeface="+mj-ea"/>
                <a:ea typeface="+mj-ea"/>
              </a:rPr>
              <a:t>）侵犯商业秘密行为的司法认定</a:t>
            </a:r>
            <a:endParaRPr lang="zh-CN" altLang="en-US" sz="2400" b="1" dirty="0" smtClean="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654106" y="2803254"/>
            <a:ext cx="7898070" cy="461665"/>
          </a:xfrm>
          <a:prstGeom prst="rect">
            <a:avLst/>
          </a:prstGeom>
        </p:spPr>
        <p:txBody>
          <a:bodyPr wrap="square">
            <a:spAutoFit/>
          </a:bodyPr>
          <a:lstStyle/>
          <a:p>
            <a:r>
              <a:rPr lang="zh-CN" altLang="en-US" sz="2400" dirty="0" smtClean="0">
                <a:solidFill>
                  <a:schemeClr val="accent1"/>
                </a:solidFill>
                <a:latin typeface="+mj-ea"/>
                <a:ea typeface="+mj-ea"/>
              </a:rPr>
              <a:t>被诉侵权行为的行为表现是否属于该条规定中的四类</a:t>
            </a:r>
            <a:r>
              <a:rPr lang="zh-CN" altLang="en-US" sz="2400" dirty="0" smtClean="0">
                <a:solidFill>
                  <a:schemeClr val="accent1"/>
                </a:solidFill>
                <a:latin typeface="+mj-ea"/>
                <a:ea typeface="+mj-ea"/>
              </a:rPr>
              <a:t>行为</a:t>
            </a:r>
            <a:endParaRPr lang="zh-CN" altLang="en-US" sz="2400" dirty="0" smtClean="0">
              <a:solidFill>
                <a:schemeClr val="accent1"/>
              </a:solidFill>
              <a:latin typeface="+mj-ea"/>
              <a:ea typeface="+mj-ea"/>
            </a:endParaRPr>
          </a:p>
        </p:txBody>
      </p:sp>
      <p:sp>
        <p:nvSpPr>
          <p:cNvPr id="14" name="矩形 13"/>
          <p:cNvSpPr/>
          <p:nvPr/>
        </p:nvSpPr>
        <p:spPr>
          <a:xfrm>
            <a:off x="2066544" y="3657366"/>
            <a:ext cx="7479792" cy="1609578"/>
          </a:xfrm>
          <a:prstGeom prst="rect">
            <a:avLst/>
          </a:prstGeom>
        </p:spPr>
        <p:txBody>
          <a:bodyPr vert="horz">
            <a:noAutofit/>
          </a:bodyPr>
          <a:lstStyle/>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“以其他不正当手段”获取商业秘密的行为</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恶意诉讼</a:t>
            </a: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“教唆”“引诱”“帮助”</a:t>
            </a:r>
            <a:endPar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存在他人实施了第</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9</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条第</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1</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款第</a:t>
            </a:r>
            <a:r>
              <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3</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项的</a:t>
            </a: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违法行为</a:t>
            </a:r>
            <a:endParaRPr lang="en-US" altLang="zh-CN"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rPr>
              <a:t>被诉侵权人有教唆、引诱或帮助的行为</a:t>
            </a:r>
            <a:endParaRPr lang="zh-CN" altLang="en-US" sz="2000" b="1"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3</a:t>
            </a:r>
            <a:r>
              <a:rPr lang="zh-CN" altLang="en-US" sz="2400" b="1" dirty="0" smtClean="0">
                <a:solidFill>
                  <a:srgbClr val="FFC000"/>
                </a:solidFill>
                <a:latin typeface="+mj-ea"/>
                <a:ea typeface="+mj-ea"/>
              </a:rPr>
              <a:t>）侵犯商业秘密案件中的抗辩事由</a:t>
            </a:r>
            <a:endParaRPr lang="zh-CN" altLang="en-US" sz="2400" b="1" dirty="0" smtClean="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8720" y="2486934"/>
            <a:ext cx="9820656" cy="3987018"/>
          </a:xfrm>
          <a:prstGeom prst="rect">
            <a:avLst/>
          </a:prstGeom>
        </p:spPr>
        <p:txBody>
          <a:bodyPr vert="horz">
            <a:noAutofit/>
          </a:bodyPr>
          <a:lstStyle/>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原告</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主张的信息权属</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不明</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原告</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未说明其主张信息的秘密点及</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载体</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原告</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主张的信息不符合商业秘密的法定</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要件</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被告</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使用的信息与原告主张的商业秘密不构成相同或实质性</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相同</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无</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证据证明被告与原告有接触</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Aft>
                <a:spcPts val="600"/>
              </a:spcAft>
            </a:pP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   或是</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无证据证明被告使用不正当手段获取原告的商业</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秘密</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被告</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使用信息有合法来源，最常见的就是个人信赖这一</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抗辩</a:t>
            </a:r>
            <a:endPar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73659" y="1968350"/>
            <a:ext cx="6363333" cy="461665"/>
          </a:xfrm>
          <a:prstGeom prst="rect">
            <a:avLst/>
          </a:prstGeom>
        </p:spPr>
        <p:txBody>
          <a:bodyPr wrap="square">
            <a:spAutoFit/>
          </a:bodyPr>
          <a:lstStyle/>
          <a:p>
            <a:r>
              <a:rPr lang="zh-CN" altLang="en-US" sz="2400" b="1" dirty="0" smtClean="0">
                <a:solidFill>
                  <a:srgbClr val="FFC000"/>
                </a:solidFill>
                <a:latin typeface="+mj-ea"/>
                <a:ea typeface="+mj-ea"/>
              </a:rPr>
              <a:t>（</a:t>
            </a:r>
            <a:r>
              <a:rPr lang="en-US" altLang="zh-CN" sz="2400" b="1" dirty="0" smtClean="0">
                <a:solidFill>
                  <a:srgbClr val="FFC000"/>
                </a:solidFill>
                <a:latin typeface="+mj-ea"/>
                <a:ea typeface="+mj-ea"/>
              </a:rPr>
              <a:t>3</a:t>
            </a:r>
            <a:r>
              <a:rPr lang="zh-CN" altLang="en-US" sz="2400" b="1" dirty="0" smtClean="0">
                <a:solidFill>
                  <a:srgbClr val="FFC000"/>
                </a:solidFill>
                <a:latin typeface="+mj-ea"/>
                <a:ea typeface="+mj-ea"/>
              </a:rPr>
              <a:t>）侵犯商业秘密案件中的抗辩事由</a:t>
            </a:r>
            <a:endParaRPr lang="zh-CN" altLang="en-US" sz="2400" b="1" dirty="0" smtClean="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88720" y="3273552"/>
            <a:ext cx="9820656" cy="3090672"/>
          </a:xfrm>
          <a:prstGeom prst="rect">
            <a:avLst/>
          </a:prstGeom>
        </p:spPr>
        <p:txBody>
          <a:bodyPr vert="horz">
            <a:noAutofit/>
          </a:bodyPr>
          <a:lstStyle/>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职工</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与原单位就个人信赖未进行排除</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约定</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客户</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是基于与职工个人之间的特殊信赖而与职工所在单位发生</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交易</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客户</a:t>
            </a:r>
            <a:r>
              <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rPr>
              <a:t>出具相关书面说明或出庭作证</a:t>
            </a:r>
            <a:endParaRPr lang="en-US" altLang="zh-CN"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en-US" altLang="zh-CN" sz="2400" b="1" kern="100"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该</a:t>
            </a:r>
            <a:r>
              <a:rPr lang="zh-CN" altLang="en-US" sz="2400" kern="100" dirty="0" smtClean="0">
                <a:solidFill>
                  <a:prstClr val="black">
                    <a:lumMod val="65000"/>
                    <a:lumOff val="35000"/>
                  </a:prstClr>
                </a:solidFill>
                <a:latin typeface="微软雅黑" panose="020B0503020204020204" pitchFamily="34" charset="-122"/>
                <a:ea typeface="微软雅黑" panose="020B0503020204020204" pitchFamily="34" charset="-122"/>
              </a:rPr>
              <a:t>职工从原单位离职后，客户系自愿与其或其所属新单位发生交易</a:t>
            </a:r>
            <a:endParaRPr lang="en-US" altLang="zh-CN" sz="24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endParaRPr lang="zh-CN" altLang="en-US" sz="2000" kern="1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 name="矩形 7"/>
          <p:cNvSpPr/>
          <p:nvPr/>
        </p:nvSpPr>
        <p:spPr>
          <a:xfrm>
            <a:off x="1501962" y="2620374"/>
            <a:ext cx="7898070" cy="461665"/>
          </a:xfrm>
          <a:prstGeom prst="rect">
            <a:avLst/>
          </a:prstGeom>
        </p:spPr>
        <p:txBody>
          <a:bodyPr wrap="square">
            <a:spAutoFit/>
          </a:bodyPr>
          <a:lstStyle/>
          <a:p>
            <a:r>
              <a:rPr lang="zh-CN" altLang="en-US" sz="2400" dirty="0" smtClean="0">
                <a:solidFill>
                  <a:schemeClr val="accent1"/>
                </a:solidFill>
                <a:latin typeface="+mj-ea"/>
                <a:ea typeface="+mj-ea"/>
              </a:rPr>
              <a:t>关于“个人信赖”</a:t>
            </a:r>
            <a:endParaRPr lang="zh-CN" altLang="en-US" sz="2400" dirty="0" smtClean="0">
              <a:solidFill>
                <a:schemeClr val="accent1"/>
              </a:solidFill>
              <a:latin typeface="+mj-ea"/>
              <a:ea typeface="+mj-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537083" y="3358238"/>
            <a:ext cx="8503029" cy="523220"/>
          </a:xfrm>
          <a:prstGeom prst="rect">
            <a:avLst/>
          </a:prstGeom>
        </p:spPr>
        <p:txBody>
          <a:bodyPr wrap="square">
            <a:spAutoFit/>
          </a:bodyPr>
          <a:lstStyle/>
          <a:p>
            <a:r>
              <a:rPr lang="zh-CN" altLang="en-US" sz="2400" b="1" dirty="0" smtClean="0">
                <a:solidFill>
                  <a:srgbClr val="FFC000"/>
                </a:solidFill>
                <a:latin typeface="+mj-ea"/>
                <a:ea typeface="+mj-ea"/>
              </a:rPr>
              <a:t>商业秘密案件中的惩罚性赔偿：</a:t>
            </a:r>
            <a:r>
              <a:rPr lang="zh-CN" altLang="en-US" sz="2800" b="1" dirty="0" smtClean="0">
                <a:solidFill>
                  <a:srgbClr val="FFC000"/>
                </a:solidFill>
                <a:latin typeface="+mj-ea"/>
                <a:ea typeface="+mj-ea"/>
              </a:rPr>
              <a:t>“恶意”“情节严重”</a:t>
            </a:r>
            <a:endParaRPr lang="zh-CN" altLang="en-US" sz="2800" b="1" dirty="0" smtClean="0">
              <a:solidFill>
                <a:srgbClr val="FFC000"/>
              </a:solidFill>
              <a:latin typeface="+mj-ea"/>
              <a:ea typeface="+mj-ea"/>
            </a:endParaRPr>
          </a:p>
        </p:txBody>
      </p:sp>
      <p:sp>
        <p:nvSpPr>
          <p:cNvPr id="2" name="矩形 1"/>
          <p:cNvSpPr/>
          <p:nvPr/>
        </p:nvSpPr>
        <p:spPr>
          <a:xfrm>
            <a:off x="1816380" y="1295064"/>
            <a:ext cx="2182008" cy="461665"/>
          </a:xfrm>
          <a:prstGeom prst="rect">
            <a:avLst/>
          </a:prstGeom>
        </p:spPr>
        <p:txBody>
          <a:bodyPr wrap="none">
            <a:spAutoFit/>
          </a:bodyPr>
          <a:lstStyle/>
          <a:p>
            <a:pPr lvl="0"/>
            <a:r>
              <a:rPr lang="en-US" altLang="zh-CN" sz="2400" b="1" dirty="0"/>
              <a:t>· </a:t>
            </a:r>
            <a:r>
              <a:rPr lang="zh-CN" altLang="en-US" sz="2400" b="1" dirty="0"/>
              <a:t>侵害商业秘密</a:t>
            </a:r>
            <a:endParaRPr lang="zh-CN" altLang="zh-CN" sz="2400" b="1" dirty="0"/>
          </a:p>
        </p:txBody>
      </p:sp>
      <p:sp>
        <p:nvSpPr>
          <p:cNvPr id="36" name="矩形 35"/>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7" name="流程图: 离页连接符 36"/>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9" name="直接连接符 3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1566454" cy="461665"/>
          </a:xfrm>
          <a:prstGeom prst="rect">
            <a:avLst/>
          </a:prstGeom>
        </p:spPr>
        <p:txBody>
          <a:bodyPr wrap="none">
            <a:spAutoFit/>
          </a:bodyPr>
          <a:lstStyle/>
          <a:p>
            <a:pPr lvl="0"/>
            <a:r>
              <a:rPr lang="en-US" altLang="zh-CN" sz="2400" b="1" dirty="0"/>
              <a:t>· </a:t>
            </a:r>
            <a:r>
              <a:rPr lang="zh-CN" altLang="en-US" sz="2400" b="1" dirty="0"/>
              <a:t>商业诋毁</a:t>
            </a:r>
            <a:endParaRPr lang="zh-CN" altLang="zh-CN" sz="2400" b="1" dirty="0"/>
          </a:p>
        </p:txBody>
      </p:sp>
      <p:sp>
        <p:nvSpPr>
          <p:cNvPr id="18" name="矩形 17"/>
          <p:cNvSpPr/>
          <p:nvPr/>
        </p:nvSpPr>
        <p:spPr>
          <a:xfrm>
            <a:off x="2727258" y="2437494"/>
            <a:ext cx="7109639" cy="1508105"/>
          </a:xfrm>
          <a:prstGeom prst="rect">
            <a:avLst/>
          </a:prstGeom>
        </p:spPr>
        <p:txBody>
          <a:bodyPr wrap="none">
            <a:spAutoFit/>
          </a:bodyPr>
          <a:lstStyle/>
          <a:p>
            <a:r>
              <a:rPr lang="zh-CN" altLang="en-US" sz="2000" dirty="0">
                <a:solidFill>
                  <a:schemeClr val="accent1"/>
                </a:solidFill>
                <a:latin typeface="+mj-ea"/>
                <a:ea typeface="+mj-ea"/>
              </a:rPr>
              <a:t>被告实施了商业诋毁行为，关键在于是否发布了“虚假信息”</a:t>
            </a:r>
            <a:endParaRPr lang="en-US" altLang="zh-CN" sz="2000" dirty="0">
              <a:solidFill>
                <a:schemeClr val="accent1"/>
              </a:solidFill>
              <a:latin typeface="+mj-ea"/>
              <a:ea typeface="+mj-ea"/>
            </a:endParaRPr>
          </a:p>
          <a:p>
            <a:endParaRPr lang="en-US" altLang="zh-CN" sz="2000" dirty="0">
              <a:solidFill>
                <a:schemeClr val="accent1"/>
              </a:solidFill>
              <a:latin typeface="+mj-ea"/>
              <a:ea typeface="+mj-ea"/>
            </a:endParaRPr>
          </a:p>
          <a:p>
            <a:r>
              <a:rPr lang="en-US" altLang="zh-CN" dirty="0">
                <a:solidFill>
                  <a:schemeClr val="accent1"/>
                </a:solidFill>
                <a:latin typeface="+mj-ea"/>
                <a:ea typeface="+mj-ea"/>
              </a:rPr>
              <a:t>·</a:t>
            </a:r>
            <a:r>
              <a:rPr lang="en-US" altLang="zh-CN" sz="1600" dirty="0"/>
              <a:t> </a:t>
            </a:r>
            <a:r>
              <a:rPr lang="zh-CN" altLang="en-US" sz="1600" dirty="0"/>
              <a:t>不</a:t>
            </a:r>
            <a:r>
              <a:rPr lang="zh-CN" altLang="zh-CN" sz="1600" dirty="0"/>
              <a:t>限于完全不存在的事实，应该包括虚假事实和其他引人误解的事实</a:t>
            </a:r>
            <a:endParaRPr lang="en-US" altLang="zh-CN" sz="1600" dirty="0"/>
          </a:p>
          <a:p>
            <a:r>
              <a:rPr lang="en-US" altLang="zh-CN" sz="1600" dirty="0"/>
              <a:t>· </a:t>
            </a:r>
            <a:r>
              <a:rPr lang="zh-CN" altLang="zh-CN" sz="1600" dirty="0"/>
              <a:t>不要求必须直接指明诋毁的具体对象名称，但诋毁对象应当是可辨别的</a:t>
            </a:r>
            <a:endParaRPr lang="en-US" altLang="zh-CN" sz="1600" dirty="0"/>
          </a:p>
          <a:p>
            <a:r>
              <a:rPr lang="en-US" altLang="zh-CN" sz="1600" dirty="0"/>
              <a:t>· </a:t>
            </a:r>
            <a:r>
              <a:rPr lang="zh-CN" altLang="en-US" sz="1600" dirty="0"/>
              <a:t>必须经过“传播”</a:t>
            </a:r>
            <a:endParaRPr lang="zh-CN" altLang="en-US" sz="1600" dirty="0"/>
          </a:p>
        </p:txBody>
      </p:sp>
      <p:sp>
        <p:nvSpPr>
          <p:cNvPr id="19" name="Rounded Rectangle 14"/>
          <p:cNvSpPr>
            <a:spLocks noChangeAspect="1"/>
          </p:cNvSpPr>
          <p:nvPr/>
        </p:nvSpPr>
        <p:spPr>
          <a:xfrm>
            <a:off x="1816380" y="2488255"/>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0" name="矩形 19"/>
          <p:cNvSpPr/>
          <p:nvPr/>
        </p:nvSpPr>
        <p:spPr>
          <a:xfrm>
            <a:off x="2727258" y="4189215"/>
            <a:ext cx="5057795" cy="923330"/>
          </a:xfrm>
          <a:prstGeom prst="rect">
            <a:avLst/>
          </a:prstGeom>
        </p:spPr>
        <p:txBody>
          <a:bodyPr wrap="none">
            <a:spAutoFit/>
          </a:bodyPr>
          <a:lstStyle/>
          <a:p>
            <a:r>
              <a:rPr lang="zh-CN" altLang="en-US" sz="2000" dirty="0">
                <a:solidFill>
                  <a:schemeClr val="accent1"/>
                </a:solidFill>
                <a:latin typeface="+mj-ea"/>
                <a:ea typeface="+mj-ea"/>
              </a:rPr>
              <a:t>是否“损害了原告的商品声誉、商业信誉”</a:t>
            </a:r>
            <a:endParaRPr lang="en-US" altLang="zh-CN" sz="2000" dirty="0">
              <a:solidFill>
                <a:schemeClr val="accent1"/>
              </a:solidFill>
              <a:latin typeface="+mj-ea"/>
              <a:ea typeface="+mj-ea"/>
            </a:endParaRPr>
          </a:p>
          <a:p>
            <a:endParaRPr lang="en-US" altLang="zh-CN" dirty="0">
              <a:latin typeface="+mj-ea"/>
              <a:ea typeface="+mj-ea"/>
            </a:endParaRPr>
          </a:p>
          <a:p>
            <a:r>
              <a:rPr lang="en-US" altLang="zh-CN" sz="1600" dirty="0">
                <a:latin typeface="+mj-ea"/>
                <a:ea typeface="+mj-ea"/>
              </a:rPr>
              <a:t>· </a:t>
            </a:r>
            <a:r>
              <a:rPr lang="zh-CN" altLang="en-US" sz="1600" dirty="0">
                <a:latin typeface="+mj-ea"/>
                <a:ea typeface="+mj-ea"/>
              </a:rPr>
              <a:t>鱼网公司诉芭乐网公司商业诋毁一案</a:t>
            </a:r>
            <a:endParaRPr lang="zh-CN" altLang="en-US" sz="1600" dirty="0">
              <a:latin typeface="+mj-ea"/>
              <a:ea typeface="+mj-ea"/>
            </a:endParaRPr>
          </a:p>
        </p:txBody>
      </p:sp>
      <p:sp>
        <p:nvSpPr>
          <p:cNvPr id="23" name="Rounded Rectangle 14"/>
          <p:cNvSpPr>
            <a:spLocks noChangeAspect="1"/>
          </p:cNvSpPr>
          <p:nvPr/>
        </p:nvSpPr>
        <p:spPr>
          <a:xfrm>
            <a:off x="1816380" y="4120038"/>
            <a:ext cx="760664" cy="760664"/>
          </a:xfrm>
          <a:prstGeom prst="roundRect">
            <a:avLst/>
          </a:prstGeom>
          <a:solidFill>
            <a:schemeClr val="accent2"/>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2</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12" name="矩形 11"/>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3" name="流程图: 离页连接符 12"/>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4" name="直接连接符 13"/>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animBg="1"/>
      <p:bldP spid="20"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8" name="矩形 17"/>
          <p:cNvSpPr/>
          <p:nvPr/>
        </p:nvSpPr>
        <p:spPr>
          <a:xfrm>
            <a:off x="2245144" y="1933911"/>
            <a:ext cx="7879080" cy="461665"/>
          </a:xfrm>
          <a:prstGeom prst="rect">
            <a:avLst/>
          </a:prstGeom>
        </p:spPr>
        <p:txBody>
          <a:bodyPr wrap="none">
            <a:spAutoFit/>
          </a:bodyPr>
          <a:lstStyle/>
          <a:p>
            <a:r>
              <a:rPr lang="zh-CN" altLang="en-US" sz="2400" dirty="0">
                <a:solidFill>
                  <a:srgbClr val="FFC000"/>
                </a:solidFill>
                <a:latin typeface="+mj-ea"/>
                <a:ea typeface="+mj-ea"/>
              </a:rPr>
              <a:t>互联网专条（第十二条）</a:t>
            </a:r>
            <a:r>
              <a:rPr lang="zh-CN" altLang="en-US" sz="2400" dirty="0">
                <a:solidFill>
                  <a:schemeClr val="accent1"/>
                </a:solidFill>
                <a:latin typeface="+mj-ea"/>
                <a:ea typeface="+mj-ea"/>
              </a:rPr>
              <a:t>和</a:t>
            </a:r>
            <a:r>
              <a:rPr lang="zh-CN" altLang="en-US" sz="2400" dirty="0">
                <a:solidFill>
                  <a:srgbClr val="FFC000"/>
                </a:solidFill>
                <a:latin typeface="+mj-ea"/>
                <a:ea typeface="+mj-ea"/>
              </a:rPr>
              <a:t>原则性条款（第二条）</a:t>
            </a:r>
            <a:r>
              <a:rPr lang="zh-CN" altLang="en-US" sz="2400" dirty="0">
                <a:solidFill>
                  <a:schemeClr val="accent1"/>
                </a:solidFill>
                <a:latin typeface="+mj-ea"/>
                <a:ea typeface="+mj-ea"/>
              </a:rPr>
              <a:t>的适用</a:t>
            </a:r>
            <a:endParaRPr lang="en-US" altLang="zh-CN" sz="2400" dirty="0">
              <a:solidFill>
                <a:schemeClr val="accent1"/>
              </a:solidFill>
              <a:latin typeface="+mj-ea"/>
              <a:ea typeface="+mj-ea"/>
            </a:endParaRPr>
          </a:p>
        </p:txBody>
      </p:sp>
      <p:sp>
        <p:nvSpPr>
          <p:cNvPr id="11" name="矩形 10"/>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2" name="流程图: 离页连接符 11"/>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3" name="直接连接符 12"/>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Oval 22"/>
          <p:cNvSpPr>
            <a:spLocks noChangeArrowheads="1"/>
          </p:cNvSpPr>
          <p:nvPr/>
        </p:nvSpPr>
        <p:spPr bwMode="auto">
          <a:xfrm>
            <a:off x="1048485" y="3941627"/>
            <a:ext cx="1153583" cy="1153584"/>
          </a:xfrm>
          <a:prstGeom prst="ellipse">
            <a:avLst/>
          </a:prstGeom>
          <a:solidFill>
            <a:schemeClr val="accent2"/>
          </a:solidFill>
          <a:ln>
            <a:noFill/>
          </a:ln>
          <a:effectLst/>
        </p:spPr>
        <p:txBody>
          <a:bodyPr wrap="none" anchor="ctr"/>
          <a:lstStyle/>
          <a:p>
            <a:pPr algn="ctr" defTabSz="1219200" eaLnBrk="0" hangingPunct="0"/>
            <a:r>
              <a:rPr lang="zh-CN" altLang="en-US" sz="2000" kern="0" dirty="0">
                <a:solidFill>
                  <a:schemeClr val="bg1"/>
                </a:solidFill>
                <a:latin typeface="微软雅黑" panose="020B0503020204020204" pitchFamily="34" charset="-122"/>
                <a:ea typeface="微软雅黑" panose="020B0503020204020204" pitchFamily="34" charset="-122"/>
              </a:rPr>
              <a:t>流量劫持</a:t>
            </a:r>
            <a:endParaRPr lang="en-US" altLang="zh-CN" sz="2000" kern="0" dirty="0">
              <a:solidFill>
                <a:schemeClr val="bg1"/>
              </a:solidFill>
              <a:latin typeface="微软雅黑" panose="020B0503020204020204" pitchFamily="34" charset="-122"/>
              <a:ea typeface="微软雅黑" panose="020B0503020204020204" pitchFamily="34" charset="-122"/>
            </a:endParaRPr>
          </a:p>
        </p:txBody>
      </p:sp>
      <p:sp>
        <p:nvSpPr>
          <p:cNvPr id="16" name="Oval 23"/>
          <p:cNvSpPr>
            <a:spLocks noChangeArrowheads="1"/>
          </p:cNvSpPr>
          <p:nvPr/>
        </p:nvSpPr>
        <p:spPr bwMode="auto">
          <a:xfrm>
            <a:off x="2873052" y="3941627"/>
            <a:ext cx="1153583" cy="1153584"/>
          </a:xfrm>
          <a:prstGeom prst="ellipse">
            <a:avLst/>
          </a:prstGeom>
          <a:solidFill>
            <a:schemeClr val="tx2">
              <a:lumMod val="75000"/>
            </a:schemeClr>
          </a:solidFill>
          <a:ln>
            <a:noFill/>
          </a:ln>
          <a:effectLst/>
        </p:spPr>
        <p:txBody>
          <a:bodyPr wrap="none" anchor="ctr"/>
          <a:lstStyle/>
          <a:p>
            <a:pPr lvl="0" algn="ctr" defTabSz="1219200" eaLnBrk="0" hangingPunct="0">
              <a:defRPr/>
            </a:pPr>
            <a:r>
              <a:rPr lang="zh-CN" altLang="en-US" sz="2000" kern="0" dirty="0">
                <a:solidFill>
                  <a:schemeClr val="bg1"/>
                </a:solidFill>
                <a:latin typeface="微软雅黑" panose="020B0503020204020204" pitchFamily="34" charset="-122"/>
                <a:ea typeface="微软雅黑" panose="020B0503020204020204" pitchFamily="34" charset="-122"/>
              </a:rPr>
              <a:t>帐号租赁</a:t>
            </a:r>
            <a:endPar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 name="Oval 24"/>
          <p:cNvSpPr>
            <a:spLocks noChangeArrowheads="1"/>
          </p:cNvSpPr>
          <p:nvPr/>
        </p:nvSpPr>
        <p:spPr bwMode="auto">
          <a:xfrm>
            <a:off x="4697618" y="3941627"/>
            <a:ext cx="1153583" cy="1153584"/>
          </a:xfrm>
          <a:prstGeom prst="ellipse">
            <a:avLst/>
          </a:prstGeom>
          <a:solidFill>
            <a:schemeClr val="accent2"/>
          </a:solidFill>
          <a:ln>
            <a:noFill/>
          </a:ln>
          <a:effectLst/>
        </p:spPr>
        <p:txBody>
          <a:bodyPr wrap="none" anchor="ctr"/>
          <a:lstStyle/>
          <a:p>
            <a:pPr algn="ctr" defTabSz="1219200" eaLnBrk="0" hangingPunct="0"/>
            <a:r>
              <a:rPr lang="zh-CN" altLang="en-US" sz="2000" kern="0">
                <a:solidFill>
                  <a:schemeClr val="bg1"/>
                </a:solidFill>
                <a:latin typeface="微软雅黑" panose="020B0503020204020204" pitchFamily="34" charset="-122"/>
                <a:ea typeface="微软雅黑" panose="020B0503020204020204" pitchFamily="34" charset="-122"/>
              </a:rPr>
              <a:t>刷量</a:t>
            </a:r>
            <a:endParaRPr lang="en-US" altLang="zh-CN" sz="2000" kern="0" dirty="0">
              <a:solidFill>
                <a:schemeClr val="bg1"/>
              </a:solidFill>
              <a:latin typeface="微软雅黑" panose="020B0503020204020204" pitchFamily="34" charset="-122"/>
              <a:ea typeface="微软雅黑" panose="020B0503020204020204" pitchFamily="34" charset="-122"/>
            </a:endParaRPr>
          </a:p>
        </p:txBody>
      </p:sp>
      <p:sp>
        <p:nvSpPr>
          <p:cNvPr id="19" name="Oval 25"/>
          <p:cNvSpPr>
            <a:spLocks noChangeArrowheads="1"/>
          </p:cNvSpPr>
          <p:nvPr/>
        </p:nvSpPr>
        <p:spPr bwMode="auto">
          <a:xfrm>
            <a:off x="6527064" y="3941627"/>
            <a:ext cx="1153583" cy="1153584"/>
          </a:xfrm>
          <a:prstGeom prst="ellipse">
            <a:avLst/>
          </a:prstGeom>
          <a:solidFill>
            <a:schemeClr val="tx2">
              <a:lumMod val="75000"/>
            </a:schemeClr>
          </a:solidFill>
          <a:ln>
            <a:noFill/>
          </a:ln>
          <a:effectLst/>
        </p:spPr>
        <p:txBody>
          <a:bodyPr wrap="none" anchor="ctr"/>
          <a:lstStyle/>
          <a:p>
            <a:pPr algn="ctr" defTabSz="1219200" eaLnBrk="0" hangingPunct="0"/>
            <a:r>
              <a:rPr lang="zh-CN" altLang="en-US" sz="2000" kern="0" dirty="0">
                <a:solidFill>
                  <a:schemeClr val="bg1"/>
                </a:solidFill>
                <a:latin typeface="微软雅黑" panose="020B0503020204020204" pitchFamily="34" charset="-122"/>
                <a:ea typeface="微软雅黑" panose="020B0503020204020204" pitchFamily="34" charset="-122"/>
              </a:rPr>
              <a:t>刷机</a:t>
            </a:r>
            <a:endParaRPr lang="en-US" altLang="zh-CN" sz="2000" kern="0" dirty="0">
              <a:solidFill>
                <a:schemeClr val="bg1"/>
              </a:solidFill>
              <a:latin typeface="微软雅黑" panose="020B0503020204020204" pitchFamily="34" charset="-122"/>
              <a:ea typeface="微软雅黑" panose="020B0503020204020204" pitchFamily="34" charset="-122"/>
            </a:endParaRPr>
          </a:p>
        </p:txBody>
      </p:sp>
      <p:sp>
        <p:nvSpPr>
          <p:cNvPr id="20" name="Oval 26"/>
          <p:cNvSpPr>
            <a:spLocks noChangeArrowheads="1"/>
          </p:cNvSpPr>
          <p:nvPr/>
        </p:nvSpPr>
        <p:spPr bwMode="auto">
          <a:xfrm>
            <a:off x="8356510" y="3941627"/>
            <a:ext cx="1153584" cy="1153584"/>
          </a:xfrm>
          <a:prstGeom prst="ellipse">
            <a:avLst/>
          </a:prstGeom>
          <a:solidFill>
            <a:schemeClr val="accent2"/>
          </a:solidFill>
          <a:ln>
            <a:noFill/>
          </a:ln>
          <a:effectLst/>
        </p:spPr>
        <p:txBody>
          <a:bodyPr wrap="none" anchor="ctr"/>
          <a:lstStyle/>
          <a:p>
            <a:pPr algn="ctr" defTabSz="1219200" eaLnBrk="0" hangingPunct="0"/>
            <a:r>
              <a:rPr lang="zh-CN" altLang="en-US" sz="2000" kern="0" dirty="0">
                <a:solidFill>
                  <a:schemeClr val="bg1"/>
                </a:solidFill>
                <a:latin typeface="微软雅黑" panose="020B0503020204020204" pitchFamily="34" charset="-122"/>
                <a:ea typeface="微软雅黑" panose="020B0503020204020204" pitchFamily="34" charset="-122"/>
              </a:rPr>
              <a:t>数据抓取</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defTabSz="1219200" eaLnBrk="0" hangingPunct="0"/>
            <a:r>
              <a:rPr lang="zh-CN" altLang="en-US" sz="2000" kern="0" dirty="0">
                <a:solidFill>
                  <a:schemeClr val="bg1"/>
                </a:solidFill>
                <a:latin typeface="微软雅黑" panose="020B0503020204020204" pitchFamily="34" charset="-122"/>
                <a:ea typeface="微软雅黑" panose="020B0503020204020204" pitchFamily="34" charset="-122"/>
              </a:rPr>
              <a:t>和使用</a:t>
            </a:r>
            <a:endParaRPr lang="en-US" altLang="zh-CN" sz="2000" kern="0" dirty="0">
              <a:solidFill>
                <a:schemeClr val="bg1"/>
              </a:solidFill>
              <a:latin typeface="微软雅黑" panose="020B0503020204020204" pitchFamily="34" charset="-122"/>
              <a:ea typeface="微软雅黑" panose="020B0503020204020204" pitchFamily="34" charset="-122"/>
            </a:endParaRPr>
          </a:p>
        </p:txBody>
      </p:sp>
      <p:sp>
        <p:nvSpPr>
          <p:cNvPr id="21" name="Oval 23"/>
          <p:cNvSpPr>
            <a:spLocks noChangeArrowheads="1"/>
          </p:cNvSpPr>
          <p:nvPr/>
        </p:nvSpPr>
        <p:spPr bwMode="auto">
          <a:xfrm>
            <a:off x="10185957" y="3941627"/>
            <a:ext cx="1153583" cy="1153584"/>
          </a:xfrm>
          <a:prstGeom prst="ellipse">
            <a:avLst/>
          </a:prstGeom>
          <a:solidFill>
            <a:schemeClr val="tx2">
              <a:lumMod val="75000"/>
            </a:schemeClr>
          </a:solidFill>
          <a:ln>
            <a:noFill/>
          </a:ln>
          <a:effectLst/>
        </p:spPr>
        <p:txBody>
          <a:bodyPr wrap="none" anchor="ctr"/>
          <a:lstStyle/>
          <a:p>
            <a:pPr lvl="0" algn="ctr" defTabSz="1219200" eaLnBrk="0" hangingPunct="0">
              <a:defRPr/>
            </a:pPr>
            <a:r>
              <a:rPr lang="zh-CN" altLang="en-US" sz="2000" kern="0" dirty="0">
                <a:solidFill>
                  <a:schemeClr val="bg1"/>
                </a:solidFill>
                <a:latin typeface="微软雅黑" panose="020B0503020204020204" pitchFamily="34" charset="-122"/>
                <a:ea typeface="微软雅黑" panose="020B0503020204020204" pitchFamily="34" charset="-122"/>
              </a:rPr>
              <a:t>浏览器</a:t>
            </a:r>
            <a:endParaRPr lang="en-US" altLang="zh-CN" sz="2000" kern="0" dirty="0">
              <a:solidFill>
                <a:schemeClr val="bg1"/>
              </a:solidFill>
              <a:latin typeface="微软雅黑" panose="020B0503020204020204" pitchFamily="34" charset="-122"/>
              <a:ea typeface="微软雅黑" panose="020B0503020204020204" pitchFamily="34" charset="-122"/>
            </a:endParaRPr>
          </a:p>
          <a:p>
            <a:pPr lvl="0" algn="ctr" defTabSz="1219200" eaLnBrk="0" hangingPunct="0">
              <a:defRPr/>
            </a:pPr>
            <a:r>
              <a:rPr lang="zh-CN" altLang="en-US" sz="2000" kern="0" dirty="0">
                <a:solidFill>
                  <a:schemeClr val="bg1"/>
                </a:solidFill>
                <a:latin typeface="微软雅黑" panose="020B0503020204020204" pitchFamily="34" charset="-122"/>
                <a:ea typeface="微软雅黑" panose="020B0503020204020204" pitchFamily="34" charset="-122"/>
              </a:rPr>
              <a:t>屏蔽广告</a:t>
            </a:r>
            <a:endParaRPr lang="en-US" altLang="zh-CN" sz="2000" kern="0" dirty="0">
              <a:solidFill>
                <a:schemeClr val="bg1"/>
              </a:solidFill>
              <a:latin typeface="微软雅黑" panose="020B0503020204020204" pitchFamily="34" charset="-122"/>
              <a:ea typeface="微软雅黑" panose="020B0503020204020204" pitchFamily="34" charset="-122"/>
            </a:endParaRPr>
          </a:p>
          <a:p>
            <a:pPr lvl="0" algn="ctr" defTabSz="1219200" eaLnBrk="0" hangingPunct="0">
              <a:defRPr/>
            </a:pPr>
            <a:r>
              <a:rPr lang="zh-CN" altLang="en-US" sz="2000" kern="0" dirty="0">
                <a:solidFill>
                  <a:schemeClr val="bg1"/>
                </a:solidFill>
                <a:latin typeface="微软雅黑" panose="020B0503020204020204" pitchFamily="34" charset="-122"/>
                <a:ea typeface="微软雅黑" panose="020B0503020204020204" pitchFamily="34" charset="-122"/>
              </a:rPr>
              <a:t>新表现</a:t>
            </a:r>
            <a:endPar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15"/>
                                        </p:tgtEl>
                                        <p:attrNameLst>
                                          <p:attrName>style.visibility</p:attrName>
                                        </p:attrNameLst>
                                      </p:cBhvr>
                                      <p:to>
                                        <p:strVal val="visible"/>
                                      </p:to>
                                    </p:set>
                                    <p:anim calcmode="lin" valueType="num">
                                      <p:cBhvr>
                                        <p:cTn id="15" dur="400" fill="hold"/>
                                        <p:tgtEl>
                                          <p:spTgt spid="15"/>
                                        </p:tgtEl>
                                        <p:attrNameLst>
                                          <p:attrName>ppt_w</p:attrName>
                                        </p:attrNameLst>
                                      </p:cBhvr>
                                      <p:tavLst>
                                        <p:tav tm="0">
                                          <p:val>
                                            <p:fltVal val="0"/>
                                          </p:val>
                                        </p:tav>
                                        <p:tav tm="100000">
                                          <p:val>
                                            <p:strVal val="#ppt_w"/>
                                          </p:val>
                                        </p:tav>
                                      </p:tavLst>
                                    </p:anim>
                                    <p:anim calcmode="lin" valueType="num">
                                      <p:cBhvr>
                                        <p:cTn id="16" dur="400" fill="hold"/>
                                        <p:tgtEl>
                                          <p:spTgt spid="15"/>
                                        </p:tgtEl>
                                        <p:attrNameLst>
                                          <p:attrName>ppt_h</p:attrName>
                                        </p:attrNameLst>
                                      </p:cBhvr>
                                      <p:tavLst>
                                        <p:tav tm="0">
                                          <p:val>
                                            <p:fltVal val="0"/>
                                          </p:val>
                                        </p:tav>
                                        <p:tav tm="100000">
                                          <p:val>
                                            <p:strVal val="#ppt_h"/>
                                          </p:val>
                                        </p:tav>
                                      </p:tavLst>
                                    </p:anim>
                                    <p:anim calcmode="lin" valueType="num">
                                      <p:cBhvr>
                                        <p:cTn id="17" dur="400" fill="hold"/>
                                        <p:tgtEl>
                                          <p:spTgt spid="15"/>
                                        </p:tgtEl>
                                        <p:attrNameLst>
                                          <p:attrName>style.rotation</p:attrName>
                                        </p:attrNameLst>
                                      </p:cBhvr>
                                      <p:tavLst>
                                        <p:tav tm="0">
                                          <p:val>
                                            <p:fltVal val="90"/>
                                          </p:val>
                                        </p:tav>
                                        <p:tav tm="100000">
                                          <p:val>
                                            <p:fltVal val="0"/>
                                          </p:val>
                                        </p:tav>
                                      </p:tavLst>
                                    </p:anim>
                                    <p:animEffect transition="in" filter="fade">
                                      <p:cBhvr>
                                        <p:cTn id="18" dur="400"/>
                                        <p:tgtEl>
                                          <p:spTgt spid="15"/>
                                        </p:tgtEl>
                                      </p:cBhvr>
                                    </p:animEffect>
                                  </p:childTnLst>
                                </p:cTn>
                              </p:par>
                            </p:childTnLst>
                          </p:cTn>
                        </p:par>
                        <p:par>
                          <p:cTn id="19" fill="hold">
                            <p:stCondLst>
                              <p:cond delay="1460"/>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16"/>
                                        </p:tgtEl>
                                        <p:attrNameLst>
                                          <p:attrName>style.visibility</p:attrName>
                                        </p:attrNameLst>
                                      </p:cBhvr>
                                      <p:to>
                                        <p:strVal val="visible"/>
                                      </p:to>
                                    </p:set>
                                    <p:anim calcmode="lin" valueType="num">
                                      <p:cBhvr>
                                        <p:cTn id="22" dur="400" fill="hold"/>
                                        <p:tgtEl>
                                          <p:spTgt spid="16"/>
                                        </p:tgtEl>
                                        <p:attrNameLst>
                                          <p:attrName>ppt_w</p:attrName>
                                        </p:attrNameLst>
                                      </p:cBhvr>
                                      <p:tavLst>
                                        <p:tav tm="0">
                                          <p:val>
                                            <p:fltVal val="0"/>
                                          </p:val>
                                        </p:tav>
                                        <p:tav tm="100000">
                                          <p:val>
                                            <p:strVal val="#ppt_w"/>
                                          </p:val>
                                        </p:tav>
                                      </p:tavLst>
                                    </p:anim>
                                    <p:anim calcmode="lin" valueType="num">
                                      <p:cBhvr>
                                        <p:cTn id="23" dur="400" fill="hold"/>
                                        <p:tgtEl>
                                          <p:spTgt spid="16"/>
                                        </p:tgtEl>
                                        <p:attrNameLst>
                                          <p:attrName>ppt_h</p:attrName>
                                        </p:attrNameLst>
                                      </p:cBhvr>
                                      <p:tavLst>
                                        <p:tav tm="0">
                                          <p:val>
                                            <p:fltVal val="0"/>
                                          </p:val>
                                        </p:tav>
                                        <p:tav tm="100000">
                                          <p:val>
                                            <p:strVal val="#ppt_h"/>
                                          </p:val>
                                        </p:tav>
                                      </p:tavLst>
                                    </p:anim>
                                    <p:anim calcmode="lin" valueType="num">
                                      <p:cBhvr>
                                        <p:cTn id="24" dur="400" fill="hold"/>
                                        <p:tgtEl>
                                          <p:spTgt spid="16"/>
                                        </p:tgtEl>
                                        <p:attrNameLst>
                                          <p:attrName>style.rotation</p:attrName>
                                        </p:attrNameLst>
                                      </p:cBhvr>
                                      <p:tavLst>
                                        <p:tav tm="0">
                                          <p:val>
                                            <p:fltVal val="90"/>
                                          </p:val>
                                        </p:tav>
                                        <p:tav tm="100000">
                                          <p:val>
                                            <p:fltVal val="0"/>
                                          </p:val>
                                        </p:tav>
                                      </p:tavLst>
                                    </p:anim>
                                    <p:animEffect transition="in" filter="fade">
                                      <p:cBhvr>
                                        <p:cTn id="25" dur="400"/>
                                        <p:tgtEl>
                                          <p:spTgt spid="16"/>
                                        </p:tgtEl>
                                      </p:cBhvr>
                                    </p:animEffect>
                                  </p:childTnLst>
                                </p:cTn>
                              </p:par>
                            </p:childTnLst>
                          </p:cTn>
                        </p:par>
                        <p:par>
                          <p:cTn id="26" fill="hold">
                            <p:stCondLst>
                              <p:cond delay="192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17"/>
                                        </p:tgtEl>
                                        <p:attrNameLst>
                                          <p:attrName>style.visibility</p:attrName>
                                        </p:attrNameLst>
                                      </p:cBhvr>
                                      <p:to>
                                        <p:strVal val="visible"/>
                                      </p:to>
                                    </p:set>
                                    <p:anim calcmode="lin" valueType="num">
                                      <p:cBhvr>
                                        <p:cTn id="29" dur="400" fill="hold"/>
                                        <p:tgtEl>
                                          <p:spTgt spid="17"/>
                                        </p:tgtEl>
                                        <p:attrNameLst>
                                          <p:attrName>ppt_w</p:attrName>
                                        </p:attrNameLst>
                                      </p:cBhvr>
                                      <p:tavLst>
                                        <p:tav tm="0">
                                          <p:val>
                                            <p:fltVal val="0"/>
                                          </p:val>
                                        </p:tav>
                                        <p:tav tm="100000">
                                          <p:val>
                                            <p:strVal val="#ppt_w"/>
                                          </p:val>
                                        </p:tav>
                                      </p:tavLst>
                                    </p:anim>
                                    <p:anim calcmode="lin" valueType="num">
                                      <p:cBhvr>
                                        <p:cTn id="30" dur="400" fill="hold"/>
                                        <p:tgtEl>
                                          <p:spTgt spid="17"/>
                                        </p:tgtEl>
                                        <p:attrNameLst>
                                          <p:attrName>ppt_h</p:attrName>
                                        </p:attrNameLst>
                                      </p:cBhvr>
                                      <p:tavLst>
                                        <p:tav tm="0">
                                          <p:val>
                                            <p:fltVal val="0"/>
                                          </p:val>
                                        </p:tav>
                                        <p:tav tm="100000">
                                          <p:val>
                                            <p:strVal val="#ppt_h"/>
                                          </p:val>
                                        </p:tav>
                                      </p:tavLst>
                                    </p:anim>
                                    <p:anim calcmode="lin" valueType="num">
                                      <p:cBhvr>
                                        <p:cTn id="31" dur="400" fill="hold"/>
                                        <p:tgtEl>
                                          <p:spTgt spid="17"/>
                                        </p:tgtEl>
                                        <p:attrNameLst>
                                          <p:attrName>style.rotation</p:attrName>
                                        </p:attrNameLst>
                                      </p:cBhvr>
                                      <p:tavLst>
                                        <p:tav tm="0">
                                          <p:val>
                                            <p:fltVal val="90"/>
                                          </p:val>
                                        </p:tav>
                                        <p:tav tm="100000">
                                          <p:val>
                                            <p:fltVal val="0"/>
                                          </p:val>
                                        </p:tav>
                                      </p:tavLst>
                                    </p:anim>
                                    <p:animEffect transition="in" filter="fade">
                                      <p:cBhvr>
                                        <p:cTn id="32" dur="400"/>
                                        <p:tgtEl>
                                          <p:spTgt spid="17"/>
                                        </p:tgtEl>
                                      </p:cBhvr>
                                    </p:animEffect>
                                  </p:childTnLst>
                                </p:cTn>
                              </p:par>
                            </p:childTnLst>
                          </p:cTn>
                        </p:par>
                        <p:par>
                          <p:cTn id="33" fill="hold">
                            <p:stCondLst>
                              <p:cond delay="234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19"/>
                                        </p:tgtEl>
                                        <p:attrNameLst>
                                          <p:attrName>style.visibility</p:attrName>
                                        </p:attrNameLst>
                                      </p:cBhvr>
                                      <p:to>
                                        <p:strVal val="visible"/>
                                      </p:to>
                                    </p:set>
                                    <p:anim calcmode="lin" valueType="num">
                                      <p:cBhvr>
                                        <p:cTn id="36" dur="400" fill="hold"/>
                                        <p:tgtEl>
                                          <p:spTgt spid="19"/>
                                        </p:tgtEl>
                                        <p:attrNameLst>
                                          <p:attrName>ppt_w</p:attrName>
                                        </p:attrNameLst>
                                      </p:cBhvr>
                                      <p:tavLst>
                                        <p:tav tm="0">
                                          <p:val>
                                            <p:fltVal val="0"/>
                                          </p:val>
                                        </p:tav>
                                        <p:tav tm="100000">
                                          <p:val>
                                            <p:strVal val="#ppt_w"/>
                                          </p:val>
                                        </p:tav>
                                      </p:tavLst>
                                    </p:anim>
                                    <p:anim calcmode="lin" valueType="num">
                                      <p:cBhvr>
                                        <p:cTn id="37" dur="400" fill="hold"/>
                                        <p:tgtEl>
                                          <p:spTgt spid="19"/>
                                        </p:tgtEl>
                                        <p:attrNameLst>
                                          <p:attrName>ppt_h</p:attrName>
                                        </p:attrNameLst>
                                      </p:cBhvr>
                                      <p:tavLst>
                                        <p:tav tm="0">
                                          <p:val>
                                            <p:fltVal val="0"/>
                                          </p:val>
                                        </p:tav>
                                        <p:tav tm="100000">
                                          <p:val>
                                            <p:strVal val="#ppt_h"/>
                                          </p:val>
                                        </p:tav>
                                      </p:tavLst>
                                    </p:anim>
                                    <p:anim calcmode="lin" valueType="num">
                                      <p:cBhvr>
                                        <p:cTn id="38" dur="400" fill="hold"/>
                                        <p:tgtEl>
                                          <p:spTgt spid="19"/>
                                        </p:tgtEl>
                                        <p:attrNameLst>
                                          <p:attrName>style.rotation</p:attrName>
                                        </p:attrNameLst>
                                      </p:cBhvr>
                                      <p:tavLst>
                                        <p:tav tm="0">
                                          <p:val>
                                            <p:fltVal val="90"/>
                                          </p:val>
                                        </p:tav>
                                        <p:tav tm="100000">
                                          <p:val>
                                            <p:fltVal val="0"/>
                                          </p:val>
                                        </p:tav>
                                      </p:tavLst>
                                    </p:anim>
                                    <p:animEffect transition="in" filter="fade">
                                      <p:cBhvr>
                                        <p:cTn id="39" dur="400"/>
                                        <p:tgtEl>
                                          <p:spTgt spid="19"/>
                                        </p:tgtEl>
                                      </p:cBhvr>
                                    </p:animEffect>
                                  </p:childTnLst>
                                </p:cTn>
                              </p:par>
                            </p:childTnLst>
                          </p:cTn>
                        </p:par>
                        <p:par>
                          <p:cTn id="40" fill="hold">
                            <p:stCondLst>
                              <p:cond delay="2760"/>
                            </p:stCondLst>
                            <p:childTnLst>
                              <p:par>
                                <p:cTn id="41" presetID="31" presetClass="entr" presetSubtype="0" fill="hold" grpId="0" nodeType="afterEffect">
                                  <p:stCondLst>
                                    <p:cond delay="0"/>
                                  </p:stCondLst>
                                  <p:iterate type="lt">
                                    <p:tmPct val="5000"/>
                                  </p:iterate>
                                  <p:childTnLst>
                                    <p:set>
                                      <p:cBhvr>
                                        <p:cTn id="42" dur="1" fill="hold">
                                          <p:stCondLst>
                                            <p:cond delay="0"/>
                                          </p:stCondLst>
                                        </p:cTn>
                                        <p:tgtEl>
                                          <p:spTgt spid="20"/>
                                        </p:tgtEl>
                                        <p:attrNameLst>
                                          <p:attrName>style.visibility</p:attrName>
                                        </p:attrNameLst>
                                      </p:cBhvr>
                                      <p:to>
                                        <p:strVal val="visible"/>
                                      </p:to>
                                    </p:set>
                                    <p:anim calcmode="lin" valueType="num">
                                      <p:cBhvr>
                                        <p:cTn id="43" dur="400" fill="hold"/>
                                        <p:tgtEl>
                                          <p:spTgt spid="20"/>
                                        </p:tgtEl>
                                        <p:attrNameLst>
                                          <p:attrName>ppt_w</p:attrName>
                                        </p:attrNameLst>
                                      </p:cBhvr>
                                      <p:tavLst>
                                        <p:tav tm="0">
                                          <p:val>
                                            <p:fltVal val="0"/>
                                          </p:val>
                                        </p:tav>
                                        <p:tav tm="100000">
                                          <p:val>
                                            <p:strVal val="#ppt_w"/>
                                          </p:val>
                                        </p:tav>
                                      </p:tavLst>
                                    </p:anim>
                                    <p:anim calcmode="lin" valueType="num">
                                      <p:cBhvr>
                                        <p:cTn id="44" dur="400" fill="hold"/>
                                        <p:tgtEl>
                                          <p:spTgt spid="20"/>
                                        </p:tgtEl>
                                        <p:attrNameLst>
                                          <p:attrName>ppt_h</p:attrName>
                                        </p:attrNameLst>
                                      </p:cBhvr>
                                      <p:tavLst>
                                        <p:tav tm="0">
                                          <p:val>
                                            <p:fltVal val="0"/>
                                          </p:val>
                                        </p:tav>
                                        <p:tav tm="100000">
                                          <p:val>
                                            <p:strVal val="#ppt_h"/>
                                          </p:val>
                                        </p:tav>
                                      </p:tavLst>
                                    </p:anim>
                                    <p:anim calcmode="lin" valueType="num">
                                      <p:cBhvr>
                                        <p:cTn id="45" dur="400" fill="hold"/>
                                        <p:tgtEl>
                                          <p:spTgt spid="20"/>
                                        </p:tgtEl>
                                        <p:attrNameLst>
                                          <p:attrName>style.rotation</p:attrName>
                                        </p:attrNameLst>
                                      </p:cBhvr>
                                      <p:tavLst>
                                        <p:tav tm="0">
                                          <p:val>
                                            <p:fltVal val="90"/>
                                          </p:val>
                                        </p:tav>
                                        <p:tav tm="100000">
                                          <p:val>
                                            <p:fltVal val="0"/>
                                          </p:val>
                                        </p:tav>
                                      </p:tavLst>
                                    </p:anim>
                                    <p:animEffect transition="in" filter="fade">
                                      <p:cBhvr>
                                        <p:cTn id="46" dur="400"/>
                                        <p:tgtEl>
                                          <p:spTgt spid="20"/>
                                        </p:tgtEl>
                                      </p:cBhvr>
                                    </p:animEffect>
                                  </p:childTnLst>
                                </p:cTn>
                              </p:par>
                            </p:childTnLst>
                          </p:cTn>
                        </p:par>
                        <p:par>
                          <p:cTn id="47" fill="hold">
                            <p:stCondLst>
                              <p:cond delay="3279"/>
                            </p:stCondLst>
                            <p:childTnLst>
                              <p:par>
                                <p:cTn id="48" presetID="31" presetClass="entr" presetSubtype="0" fill="hold" grpId="0" nodeType="afterEffect">
                                  <p:stCondLst>
                                    <p:cond delay="0"/>
                                  </p:stCondLst>
                                  <p:iterate type="lt">
                                    <p:tmPct val="5000"/>
                                  </p:iterate>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 calcmode="lin" valueType="num">
                                      <p:cBhvr>
                                        <p:cTn id="52" dur="400" fill="hold"/>
                                        <p:tgtEl>
                                          <p:spTgt spid="21"/>
                                        </p:tgtEl>
                                        <p:attrNameLst>
                                          <p:attrName>style.rotation</p:attrName>
                                        </p:attrNameLst>
                                      </p:cBhvr>
                                      <p:tavLst>
                                        <p:tav tm="0">
                                          <p:val>
                                            <p:fltVal val="90"/>
                                          </p:val>
                                        </p:tav>
                                        <p:tav tm="100000">
                                          <p:val>
                                            <p:fltVal val="0"/>
                                          </p:val>
                                        </p:tav>
                                      </p:tavLst>
                                    </p:anim>
                                    <p:animEffect transition="in" filter="fade">
                                      <p:cBhvr>
                                        <p:cTn id="53"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5" grpId="0" animBg="1"/>
      <p:bldP spid="16" grpId="0" animBg="1"/>
      <p:bldP spid="17"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3108726"/>
            <a:ext cx="11728480" cy="4169898"/>
          </a:xfrm>
          <a:prstGeom prst="rect">
            <a:avLst/>
          </a:prstGeom>
        </p:spPr>
        <p:txBody>
          <a:bodyPr vert="horz">
            <a:noAutofit/>
          </a:bodyPr>
          <a:lstStyle/>
          <a:p>
            <a:pPr indent="457200" defTabSz="1219200">
              <a:lnSpc>
                <a:spcPts val="2880"/>
              </a:lnSpc>
              <a:spcBef>
                <a:spcPts val="600"/>
              </a:spcBef>
              <a:spcAft>
                <a:spcPts val="600"/>
              </a:spcAft>
            </a:pPr>
            <a:r>
              <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rPr>
              <a:t>经营者利用网络从事生产经营活动，应当遵守本法的各项规定。</a:t>
            </a:r>
            <a:endPar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rPr>
              <a:t>经营者不得利用技术手段，通过影响用户选择或者其他方式，实施下列妨碍、破坏其他经营者合法提供的网络产品或者服务正常运行的行为：</a:t>
            </a:r>
            <a:endPar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rPr>
              <a:t>（一）未经其他经营者同意，在其合法提供的网络产品或者服务中，插入链接、强制进行目标跳转；</a:t>
            </a:r>
            <a:endPar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rPr>
              <a:t>（二）误导、欺骗、强迫用户修改、关闭、卸载其他经营者合法提供的网络产品或者服务；</a:t>
            </a:r>
            <a:endPar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rPr>
              <a:t>（三）恶意对其他经营者合法提供的网络产品或者服务实施不兼容；</a:t>
            </a:r>
            <a:endPar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ts val="2880"/>
              </a:lnSpc>
              <a:spcBef>
                <a:spcPts val="600"/>
              </a:spcBef>
              <a:spcAft>
                <a:spcPts val="600"/>
              </a:spcAft>
            </a:pPr>
            <a:r>
              <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rPr>
              <a:t>（四）其他妨碍、破坏其他经营者合法提供的网络产品或者服务正常运行的行为。</a:t>
            </a:r>
            <a:endPar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 name="右大括号 8"/>
          <p:cNvSpPr/>
          <p:nvPr/>
        </p:nvSpPr>
        <p:spPr>
          <a:xfrm>
            <a:off x="10810908" y="4647440"/>
            <a:ext cx="214314" cy="1214446"/>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zh-CN" altLang="en-US"/>
          </a:p>
        </p:txBody>
      </p:sp>
      <p:sp>
        <p:nvSpPr>
          <p:cNvPr id="10" name="TextBox 9"/>
          <p:cNvSpPr txBox="1"/>
          <p:nvPr/>
        </p:nvSpPr>
        <p:spPr>
          <a:xfrm>
            <a:off x="11168098" y="4504564"/>
            <a:ext cx="428628" cy="1477328"/>
          </a:xfrm>
          <a:prstGeom prst="rect">
            <a:avLst/>
          </a:prstGeom>
          <a:noFill/>
        </p:spPr>
        <p:txBody>
          <a:bodyPr wrap="squar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针对性过强</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0953784" y="6147638"/>
            <a:ext cx="1086548" cy="369332"/>
          </a:xfrm>
          <a:prstGeom prst="rect">
            <a:avLst/>
          </a:prstGeom>
          <a:noFill/>
        </p:spPr>
        <p:txBody>
          <a:bodyPr wrap="squar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近</a:t>
            </a:r>
            <a:r>
              <a:rPr lang="en-US" altLang="zh-CN" b="1" dirty="0">
                <a:solidFill>
                  <a:schemeClr val="accent2"/>
                </a:solidFill>
                <a:latin typeface="微软雅黑" panose="020B0503020204020204" pitchFamily="34" charset="-122"/>
                <a:ea typeface="微软雅黑" panose="020B0503020204020204" pitchFamily="34" charset="-122"/>
              </a:rPr>
              <a:t>90%</a:t>
            </a:r>
            <a:endParaRPr lang="zh-CN" altLang="en-US" b="1" dirty="0">
              <a:solidFill>
                <a:schemeClr val="accent2"/>
              </a:solidFill>
              <a:latin typeface="微软雅黑" panose="020B0503020204020204" pitchFamily="34" charset="-122"/>
              <a:ea typeface="微软雅黑" panose="020B0503020204020204" pitchFamily="34" charset="-122"/>
            </a:endParaRPr>
          </a:p>
        </p:txBody>
      </p:sp>
      <p:cxnSp>
        <p:nvCxnSpPr>
          <p:cNvPr id="14" name="直接箭头连接符 13"/>
          <p:cNvCxnSpPr/>
          <p:nvPr/>
        </p:nvCxnSpPr>
        <p:spPr>
          <a:xfrm>
            <a:off x="9667900" y="6361952"/>
            <a:ext cx="642942"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矩形 12"/>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5" name="矩形 14"/>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6" name="流程图: 离页连接符 15"/>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9" name="直接连接符 18"/>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Rounded Rectangle 14"/>
          <p:cNvSpPr>
            <a:spLocks noChangeAspect="1"/>
          </p:cNvSpPr>
          <p:nvPr/>
        </p:nvSpPr>
        <p:spPr>
          <a:xfrm>
            <a:off x="993420" y="1852326"/>
            <a:ext cx="760664" cy="760664"/>
          </a:xfrm>
          <a:prstGeom prst="roundRect">
            <a:avLst/>
          </a:prstGeom>
          <a:solidFill>
            <a:schemeClr val="accent2"/>
          </a:solidFill>
          <a:ln w="25400">
            <a:noFill/>
          </a:ln>
        </p:spPr>
        <p:txBody>
          <a:bodyPr vert="horz" wrap="square" lIns="0" tIns="0" rIns="0" bIns="0" numCol="1" anchor="ctr" anchorCtr="0" compatLnSpc="1"/>
          <a:lstStyle/>
          <a:p>
            <a:pPr algn="ctr"/>
            <a:r>
              <a:rPr lang="en-US" altLang="zh-CN" sz="3200" dirty="0" smtClean="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1" name="矩形 20"/>
          <p:cNvSpPr/>
          <p:nvPr/>
        </p:nvSpPr>
        <p:spPr>
          <a:xfrm>
            <a:off x="2050932" y="1996148"/>
            <a:ext cx="4493538"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互联网专条的法律适用基本思路</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47684" y="2678900"/>
            <a:ext cx="1641796" cy="461665"/>
          </a:xfrm>
          <a:prstGeom prst="rect">
            <a:avLst/>
          </a:prstGeom>
        </p:spPr>
        <p:txBody>
          <a:bodyPr wrap="none">
            <a:spAutoFit/>
          </a:bodyPr>
          <a:lstStyle/>
          <a:p>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整体评价</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P spid="10" grpId="0"/>
      <p:bldP spid="11" grpId="0"/>
      <p:bldP spid="13" grpId="0"/>
      <p:bldP spid="20" grpId="0" animBg="1"/>
      <p:bldP spid="21"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2061421" y="2176712"/>
            <a:ext cx="7972342" cy="3277416"/>
            <a:chOff x="4114999" y="1264145"/>
            <a:chExt cx="3775117" cy="2113878"/>
          </a:xfrm>
        </p:grpSpPr>
        <p:sp>
          <p:nvSpPr>
            <p:cNvPr id="17" name="TextBox 15"/>
            <p:cNvSpPr txBox="1"/>
            <p:nvPr/>
          </p:nvSpPr>
          <p:spPr>
            <a:xfrm>
              <a:off x="4114999" y="1264145"/>
              <a:ext cx="3750165" cy="596257"/>
            </a:xfrm>
            <a:prstGeom prst="rect">
              <a:avLst/>
            </a:prstGeom>
            <a:noFill/>
          </p:spPr>
          <p:txBody>
            <a:bodyPr vert="horz" wrap="none" rtlCol="0">
              <a:noAutofit/>
            </a:bodyPr>
            <a:lstStyle/>
            <a:p>
              <a:pPr defTabSz="1219200"/>
              <a:r>
                <a:rPr lang="zh-CN" altLang="en-US" sz="4000" b="1" spc="400" dirty="0">
                  <a:solidFill>
                    <a:schemeClr val="accent2"/>
                  </a:solidFill>
                  <a:latin typeface="微软雅黑" panose="020B0503020204020204" pitchFamily="34" charset="-122"/>
                  <a:ea typeface="微软雅黑" panose="020B0503020204020204" pitchFamily="34" charset="-122"/>
                </a:rPr>
                <a:t>注意：</a:t>
              </a:r>
              <a:endParaRPr lang="zh-CN" altLang="en-US" sz="2800" b="1" spc="400" dirty="0">
                <a:solidFill>
                  <a:schemeClr val="accent2"/>
                </a:solidFill>
                <a:latin typeface="微软雅黑" panose="020B0503020204020204" pitchFamily="34" charset="-122"/>
                <a:ea typeface="微软雅黑" panose="020B0503020204020204" pitchFamily="34" charset="-122"/>
              </a:endParaRPr>
            </a:p>
          </p:txBody>
        </p:sp>
        <p:sp>
          <p:nvSpPr>
            <p:cNvPr id="18" name="矩形 17"/>
            <p:cNvSpPr/>
            <p:nvPr/>
          </p:nvSpPr>
          <p:spPr>
            <a:xfrm>
              <a:off x="4176305" y="1641320"/>
              <a:ext cx="3713811" cy="1736703"/>
            </a:xfrm>
            <a:prstGeom prst="rect">
              <a:avLst/>
            </a:prstGeom>
          </p:spPr>
          <p:txBody>
            <a:bodyPr vert="horz">
              <a:noAutofit/>
            </a:bodyPr>
            <a:lstStyle/>
            <a:p>
              <a:pPr indent="457200" algn="just" defTabSz="1219200">
                <a:lnSpc>
                  <a:spcPct val="150000"/>
                </a:lnSpc>
                <a:spcBef>
                  <a:spcPts val="600"/>
                </a:spcBef>
                <a:spcAft>
                  <a:spcPts val="600"/>
                </a:spcAft>
              </a:pPr>
              <a:r>
                <a:rPr lang="zh-CN" altLang="en-US" sz="2800" kern="100" dirty="0">
                  <a:solidFill>
                    <a:prstClr val="black">
                      <a:lumMod val="65000"/>
                      <a:lumOff val="35000"/>
                    </a:prstClr>
                  </a:solidFill>
                  <a:latin typeface="微软雅黑" panose="020B0503020204020204" pitchFamily="34" charset="-122"/>
                  <a:ea typeface="微软雅黑" panose="020B0503020204020204" pitchFamily="34" charset="-122"/>
                </a:rPr>
                <a:t>   对于虽发生于网络，但不符合互联网专条构成要件的不正当竞争行为，仍然需要通过新法中的其他相应条款予以规制。（如网络游戏不当竞争纠纷中的虚假宣传、页面抄袭、外挂等）</a:t>
              </a:r>
              <a:endParaRPr lang="zh-CN" altLang="en-US" sz="2800" kern="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0" name="矩形 9"/>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1" name="流程图: 离页连接符 10"/>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3" name="直接连接符 12"/>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0" name="矩形 9"/>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1" name="流程图: 离页连接符 10"/>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3" name="直接连接符 12"/>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51881" y="1885695"/>
            <a:ext cx="1210588" cy="400110"/>
          </a:xfrm>
          <a:prstGeom prst="rect">
            <a:avLst/>
          </a:prstGeom>
        </p:spPr>
        <p:txBody>
          <a:bodyPr wrap="none">
            <a:spAutoFit/>
          </a:bodyPr>
          <a:lstStyle/>
          <a:p>
            <a:r>
              <a:rPr lang="zh-CN" altLang="en-US" sz="2000" dirty="0" smtClean="0">
                <a:solidFill>
                  <a:schemeClr val="accent1"/>
                </a:solidFill>
                <a:latin typeface="+mj-ea"/>
                <a:ea typeface="+mj-ea"/>
              </a:rPr>
              <a:t>具体适用</a:t>
            </a:r>
            <a:endParaRPr lang="zh-CN" altLang="zh-CN" sz="2000" b="1" dirty="0">
              <a:solidFill>
                <a:srgbClr val="FFC000"/>
              </a:solidFill>
              <a:latin typeface="+mj-ea"/>
              <a:ea typeface="+mj-ea"/>
            </a:endParaRPr>
          </a:p>
        </p:txBody>
      </p:sp>
      <p:grpSp>
        <p:nvGrpSpPr>
          <p:cNvPr id="14" name="组合 13"/>
          <p:cNvGrpSpPr/>
          <p:nvPr/>
        </p:nvGrpSpPr>
        <p:grpSpPr>
          <a:xfrm>
            <a:off x="2178407" y="3016831"/>
            <a:ext cx="3439510" cy="1365346"/>
            <a:chOff x="1760601" y="2271022"/>
            <a:chExt cx="3933365" cy="1528761"/>
          </a:xfrm>
        </p:grpSpPr>
        <p:sp>
          <p:nvSpPr>
            <p:cNvPr id="15" name="矩形: 圆角 14"/>
            <p:cNvSpPr/>
            <p:nvPr/>
          </p:nvSpPr>
          <p:spPr>
            <a:xfrm>
              <a:off x="1760601" y="2271022"/>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1"/>
            <p:cNvSpPr txBox="1"/>
            <p:nvPr/>
          </p:nvSpPr>
          <p:spPr>
            <a:xfrm>
              <a:off x="2079342" y="2866167"/>
              <a:ext cx="3419401" cy="340665"/>
            </a:xfrm>
            <a:prstGeom prst="rect">
              <a:avLst/>
            </a:prstGeom>
          </p:spPr>
          <p:txBody>
            <a:bodyPr vert="horz" wrap="square" lIns="0" tIns="0" rIns="0" bIns="0" anchor="ctr">
              <a:spAutoFit/>
            </a:bodyPr>
            <a:lstStyle/>
            <a:p>
              <a:pPr algn="ctr">
                <a:lnSpc>
                  <a:spcPct val="120000"/>
                </a:lnSpc>
                <a:defRPr/>
              </a:pPr>
              <a:r>
                <a:rPr lang="zh-CN" altLang="en-US" dirty="0" smtClean="0">
                  <a:solidFill>
                    <a:schemeClr val="accent1"/>
                  </a:solidFill>
                  <a:latin typeface="+mn-ea"/>
                </a:rPr>
                <a:t>主体层面</a:t>
              </a:r>
              <a:endParaRPr lang="zh-CN" altLang="en-US" dirty="0">
                <a:solidFill>
                  <a:schemeClr val="accent1"/>
                </a:solidFill>
                <a:latin typeface="+mn-ea"/>
              </a:endParaRPr>
            </a:p>
          </p:txBody>
        </p:sp>
      </p:grpSp>
      <p:grpSp>
        <p:nvGrpSpPr>
          <p:cNvPr id="19" name="组合 18"/>
          <p:cNvGrpSpPr/>
          <p:nvPr/>
        </p:nvGrpSpPr>
        <p:grpSpPr>
          <a:xfrm>
            <a:off x="2178407" y="4642510"/>
            <a:ext cx="3439510" cy="1365346"/>
            <a:chOff x="1760601" y="4108735"/>
            <a:chExt cx="3933365" cy="1528761"/>
          </a:xfrm>
        </p:grpSpPr>
        <p:sp>
          <p:nvSpPr>
            <p:cNvPr id="20" name="矩形: 圆角 19"/>
            <p:cNvSpPr/>
            <p:nvPr/>
          </p:nvSpPr>
          <p:spPr>
            <a:xfrm>
              <a:off x="1760601" y="4108735"/>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TextBox 61"/>
            <p:cNvSpPr txBox="1"/>
            <p:nvPr/>
          </p:nvSpPr>
          <p:spPr>
            <a:xfrm>
              <a:off x="2079342" y="4737982"/>
              <a:ext cx="3166658" cy="340665"/>
            </a:xfrm>
            <a:prstGeom prst="rect">
              <a:avLst/>
            </a:prstGeom>
          </p:spPr>
          <p:txBody>
            <a:bodyPr vert="horz" wrap="square" lIns="0" tIns="0" rIns="0" bIns="0" anchor="ctr">
              <a:spAutoFit/>
            </a:bodyPr>
            <a:lstStyle/>
            <a:p>
              <a:pPr algn="ctr">
                <a:lnSpc>
                  <a:spcPct val="120000"/>
                </a:lnSpc>
                <a:defRPr/>
              </a:pPr>
              <a:r>
                <a:rPr lang="zh-CN" altLang="en-US" dirty="0" smtClean="0">
                  <a:solidFill>
                    <a:schemeClr val="accent1"/>
                  </a:solidFill>
                </a:rPr>
                <a:t>行为层面</a:t>
              </a:r>
              <a:endParaRPr lang="zh-CN" altLang="en-US" sz="1100" dirty="0">
                <a:solidFill>
                  <a:schemeClr val="accent1"/>
                </a:solidFill>
                <a:latin typeface="+mn-ea"/>
              </a:endParaRPr>
            </a:p>
          </p:txBody>
        </p:sp>
      </p:grpSp>
      <p:grpSp>
        <p:nvGrpSpPr>
          <p:cNvPr id="22" name="组合 21"/>
          <p:cNvGrpSpPr/>
          <p:nvPr/>
        </p:nvGrpSpPr>
        <p:grpSpPr>
          <a:xfrm>
            <a:off x="5868586" y="3016831"/>
            <a:ext cx="3439510" cy="1365346"/>
            <a:chOff x="6497701" y="2271022"/>
            <a:chExt cx="3933365" cy="1528761"/>
          </a:xfrm>
        </p:grpSpPr>
        <p:sp>
          <p:nvSpPr>
            <p:cNvPr id="23" name="矩形: 圆角 24"/>
            <p:cNvSpPr/>
            <p:nvPr/>
          </p:nvSpPr>
          <p:spPr>
            <a:xfrm>
              <a:off x="6497701" y="2271022"/>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TextBox 61"/>
            <p:cNvSpPr txBox="1"/>
            <p:nvPr/>
          </p:nvSpPr>
          <p:spPr>
            <a:xfrm>
              <a:off x="6839985" y="2877943"/>
              <a:ext cx="3166658" cy="340665"/>
            </a:xfrm>
            <a:prstGeom prst="rect">
              <a:avLst/>
            </a:prstGeom>
          </p:spPr>
          <p:txBody>
            <a:bodyPr vert="horz" wrap="square" lIns="0" tIns="0" rIns="0" bIns="0" anchor="ctr">
              <a:spAutoFit/>
            </a:bodyPr>
            <a:lstStyle/>
            <a:p>
              <a:pPr algn="ctr">
                <a:lnSpc>
                  <a:spcPct val="120000"/>
                </a:lnSpc>
                <a:defRPr/>
              </a:pPr>
              <a:r>
                <a:rPr lang="zh-CN" altLang="en-US" dirty="0" smtClean="0">
                  <a:solidFill>
                    <a:schemeClr val="accent1"/>
                  </a:solidFill>
                  <a:latin typeface="+mn-ea"/>
                </a:rPr>
                <a:t>权益层面</a:t>
              </a:r>
              <a:endParaRPr lang="zh-CN" altLang="en-US" dirty="0">
                <a:solidFill>
                  <a:schemeClr val="accent1"/>
                </a:solidFill>
                <a:latin typeface="+mn-ea"/>
              </a:endParaRPr>
            </a:p>
          </p:txBody>
        </p:sp>
      </p:grpSp>
      <p:grpSp>
        <p:nvGrpSpPr>
          <p:cNvPr id="25" name="组合 24"/>
          <p:cNvGrpSpPr/>
          <p:nvPr/>
        </p:nvGrpSpPr>
        <p:grpSpPr>
          <a:xfrm>
            <a:off x="5868586" y="4642510"/>
            <a:ext cx="3439510" cy="1365346"/>
            <a:chOff x="6497701" y="4108735"/>
            <a:chExt cx="3933365" cy="1528761"/>
          </a:xfrm>
        </p:grpSpPr>
        <p:sp>
          <p:nvSpPr>
            <p:cNvPr id="26" name="矩形: 圆角 31"/>
            <p:cNvSpPr/>
            <p:nvPr/>
          </p:nvSpPr>
          <p:spPr>
            <a:xfrm>
              <a:off x="6497701" y="4108735"/>
              <a:ext cx="3933365" cy="1528761"/>
            </a:xfrm>
            <a:prstGeom prst="roundRect">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27" name="TextBox 61"/>
            <p:cNvSpPr txBox="1"/>
            <p:nvPr/>
          </p:nvSpPr>
          <p:spPr>
            <a:xfrm>
              <a:off x="6888710" y="4724347"/>
              <a:ext cx="3166658" cy="340665"/>
            </a:xfrm>
            <a:prstGeom prst="rect">
              <a:avLst/>
            </a:prstGeom>
          </p:spPr>
          <p:txBody>
            <a:bodyPr vert="horz" wrap="square" lIns="0" tIns="0" rIns="0" bIns="0" anchor="ctr">
              <a:spAutoFit/>
            </a:bodyPr>
            <a:lstStyle/>
            <a:p>
              <a:pPr algn="ctr">
                <a:lnSpc>
                  <a:spcPct val="120000"/>
                </a:lnSpc>
                <a:defRPr/>
              </a:pPr>
              <a:r>
                <a:rPr lang="zh-CN" altLang="en-US" dirty="0" smtClean="0">
                  <a:solidFill>
                    <a:schemeClr val="accent1"/>
                  </a:solidFill>
                </a:rPr>
                <a:t>责任层面</a:t>
              </a:r>
              <a:endParaRPr lang="zh-CN" altLang="en-US" sz="1100" dirty="0">
                <a:solidFill>
                  <a:schemeClr val="accent1"/>
                </a:solidFill>
                <a:latin typeface="+mn-ea"/>
              </a:endParaRPr>
            </a:p>
          </p:txBody>
        </p:sp>
      </p:grpSp>
      <p:sp>
        <p:nvSpPr>
          <p:cNvPr id="28" name="Oval 27"/>
          <p:cNvSpPr/>
          <p:nvPr/>
        </p:nvSpPr>
        <p:spPr bwMode="auto">
          <a:xfrm>
            <a:off x="1825930" y="5402280"/>
            <a:ext cx="856057" cy="878241"/>
          </a:xfrm>
          <a:prstGeom prst="ellipse">
            <a:avLst/>
          </a:prstGeom>
          <a:solidFill>
            <a:schemeClr val="accent4"/>
          </a:solidFill>
          <a:ln>
            <a:noFill/>
          </a:ln>
          <a:effectLst/>
        </p:spPr>
        <p:txBody>
          <a:bodyPr anchor="ctr"/>
          <a:lstStyle/>
          <a:p>
            <a:pPr algn="ctr"/>
            <a:r>
              <a:rPr lang="en-US" altLang="zh-CN" sz="3200" dirty="0">
                <a:solidFill>
                  <a:schemeClr val="bg1"/>
                </a:solidFill>
                <a:latin typeface="+mj-ea"/>
                <a:ea typeface="+mj-ea"/>
              </a:rPr>
              <a:t>3</a:t>
            </a:r>
            <a:endParaRPr sz="3200" dirty="0">
              <a:solidFill>
                <a:schemeClr val="bg1"/>
              </a:solidFill>
              <a:latin typeface="+mj-ea"/>
              <a:ea typeface="+mj-ea"/>
            </a:endParaRPr>
          </a:p>
        </p:txBody>
      </p:sp>
      <p:sp>
        <p:nvSpPr>
          <p:cNvPr id="29" name="Oval 27"/>
          <p:cNvSpPr/>
          <p:nvPr/>
        </p:nvSpPr>
        <p:spPr bwMode="auto">
          <a:xfrm>
            <a:off x="1750378" y="2636871"/>
            <a:ext cx="856057" cy="878241"/>
          </a:xfrm>
          <a:prstGeom prst="ellipse">
            <a:avLst/>
          </a:prstGeom>
          <a:solidFill>
            <a:schemeClr val="accent1"/>
          </a:solidFill>
          <a:ln>
            <a:noFill/>
          </a:ln>
          <a:effectLst/>
        </p:spPr>
        <p:txBody>
          <a:bodyPr anchor="ctr"/>
          <a:lstStyle/>
          <a:p>
            <a:pPr algn="ctr"/>
            <a:r>
              <a:rPr lang="en-US" altLang="zh-CN" sz="3200" dirty="0">
                <a:solidFill>
                  <a:schemeClr val="bg1"/>
                </a:solidFill>
                <a:latin typeface="+mj-ea"/>
                <a:ea typeface="+mj-ea"/>
              </a:rPr>
              <a:t>1</a:t>
            </a:r>
            <a:endParaRPr sz="3200" dirty="0">
              <a:solidFill>
                <a:schemeClr val="bg1"/>
              </a:solidFill>
              <a:latin typeface="+mj-ea"/>
              <a:ea typeface="+mj-ea"/>
            </a:endParaRPr>
          </a:p>
        </p:txBody>
      </p:sp>
      <p:sp>
        <p:nvSpPr>
          <p:cNvPr id="30" name="Oval 27"/>
          <p:cNvSpPr/>
          <p:nvPr/>
        </p:nvSpPr>
        <p:spPr bwMode="auto">
          <a:xfrm>
            <a:off x="8840156" y="5402279"/>
            <a:ext cx="856057" cy="878241"/>
          </a:xfrm>
          <a:prstGeom prst="ellipse">
            <a:avLst/>
          </a:prstGeom>
          <a:solidFill>
            <a:schemeClr val="accent3"/>
          </a:solidFill>
          <a:ln>
            <a:noFill/>
          </a:ln>
          <a:effectLst/>
        </p:spPr>
        <p:txBody>
          <a:bodyPr anchor="ctr"/>
          <a:lstStyle/>
          <a:p>
            <a:pPr algn="ctr"/>
            <a:r>
              <a:rPr lang="en-US" altLang="zh-CN" sz="3200" dirty="0">
                <a:solidFill>
                  <a:schemeClr val="bg1"/>
                </a:solidFill>
                <a:latin typeface="+mj-ea"/>
                <a:ea typeface="+mj-ea"/>
              </a:rPr>
              <a:t>4</a:t>
            </a:r>
            <a:endParaRPr sz="3200" dirty="0">
              <a:solidFill>
                <a:schemeClr val="bg1"/>
              </a:solidFill>
              <a:latin typeface="+mj-ea"/>
              <a:ea typeface="+mj-ea"/>
            </a:endParaRPr>
          </a:p>
        </p:txBody>
      </p:sp>
      <p:sp>
        <p:nvSpPr>
          <p:cNvPr id="31" name="Oval 27"/>
          <p:cNvSpPr/>
          <p:nvPr/>
        </p:nvSpPr>
        <p:spPr bwMode="auto">
          <a:xfrm>
            <a:off x="8840156" y="2622708"/>
            <a:ext cx="856057" cy="878241"/>
          </a:xfrm>
          <a:prstGeom prst="ellipse">
            <a:avLst/>
          </a:prstGeom>
          <a:solidFill>
            <a:schemeClr val="accent2"/>
          </a:solidFill>
          <a:ln>
            <a:noFill/>
          </a:ln>
          <a:effectLst/>
        </p:spPr>
        <p:txBody>
          <a:bodyPr anchor="ctr"/>
          <a:lstStyle/>
          <a:p>
            <a:pPr algn="ctr"/>
            <a:r>
              <a:rPr lang="en-US" altLang="zh-CN" sz="3200" dirty="0">
                <a:solidFill>
                  <a:schemeClr val="bg1"/>
                </a:solidFill>
                <a:latin typeface="+mj-ea"/>
                <a:ea typeface="+mj-ea"/>
              </a:rPr>
              <a:t>2</a:t>
            </a:r>
            <a:endParaRPr sz="3200" dirty="0">
              <a:solidFill>
                <a:schemeClr val="bg1"/>
              </a:solidFill>
              <a:latin typeface="+mj-ea"/>
              <a:ea typeface="+mj-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right)">
                                      <p:cBhvr>
                                        <p:cTn id="35" dur="500"/>
                                        <p:tgtEl>
                                          <p:spTgt spid="30"/>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0"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
          <p:cNvSpPr/>
          <p:nvPr/>
        </p:nvSpPr>
        <p:spPr bwMode="auto">
          <a:xfrm>
            <a:off x="1186200" y="2753898"/>
            <a:ext cx="8162754" cy="571995"/>
          </a:xfrm>
          <a:prstGeom prst="rect">
            <a:avLst/>
          </a:prstGeom>
          <a:solidFill>
            <a:schemeClr val="accent6"/>
          </a:solid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b="1" kern="0" dirty="0">
                <a:solidFill>
                  <a:prstClr val="white"/>
                </a:solidFill>
                <a:latin typeface="微软雅黑" panose="020B0503020204020204" pitchFamily="34" charset="-122"/>
                <a:ea typeface="微软雅黑" panose="020B0503020204020204" pitchFamily="34" charset="-122"/>
              </a:rPr>
              <a:t>1.</a:t>
            </a:r>
            <a:r>
              <a:rPr lang="zh-CN" altLang="en-US" sz="2400" b="1" kern="0" dirty="0">
                <a:solidFill>
                  <a:prstClr val="white"/>
                </a:solidFill>
                <a:latin typeface="微软雅黑" panose="020B0503020204020204" pitchFamily="34" charset="-122"/>
                <a:ea typeface="微软雅黑" panose="020B0503020204020204" pitchFamily="34" charset="-122"/>
              </a:rPr>
              <a:t>行为手段应为利用网络技术手段</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endParaRPr>
          </a:p>
        </p:txBody>
      </p:sp>
      <p:sp>
        <p:nvSpPr>
          <p:cNvPr id="77" name="Rectangle 6"/>
          <p:cNvSpPr/>
          <p:nvPr/>
        </p:nvSpPr>
        <p:spPr bwMode="auto">
          <a:xfrm>
            <a:off x="1186199" y="4046601"/>
            <a:ext cx="8162755" cy="577786"/>
          </a:xfrm>
          <a:prstGeom prst="rect">
            <a:avLst/>
          </a:prstGeom>
          <a:solidFill>
            <a:schemeClr val="accent1">
              <a:lumMod val="75000"/>
            </a:schemeClr>
          </a:solid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b="1" kern="0" dirty="0">
                <a:solidFill>
                  <a:prstClr val="white"/>
                </a:solidFill>
                <a:latin typeface="微软雅黑" panose="020B0503020204020204" pitchFamily="34" charset="-122"/>
                <a:ea typeface="微软雅黑" panose="020B0503020204020204" pitchFamily="34" charset="-122"/>
              </a:rPr>
              <a:t>2.</a:t>
            </a:r>
            <a:r>
              <a:rPr lang="zh-CN" altLang="en-US" sz="2400" b="1" kern="0" dirty="0">
                <a:solidFill>
                  <a:prstClr val="white"/>
                </a:solidFill>
                <a:latin typeface="微软雅黑" panose="020B0503020204020204" pitchFamily="34" charset="-122"/>
                <a:ea typeface="微软雅黑" panose="020B0503020204020204" pitchFamily="34" charset="-122"/>
              </a:rPr>
              <a:t>行为方式应为通过影响用户选择或者其他方式</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endParaRPr>
          </a:p>
        </p:txBody>
      </p:sp>
      <p:sp>
        <p:nvSpPr>
          <p:cNvPr id="78" name="Rectangle 7"/>
          <p:cNvSpPr/>
          <p:nvPr/>
        </p:nvSpPr>
        <p:spPr bwMode="auto">
          <a:xfrm>
            <a:off x="1186197" y="5185654"/>
            <a:ext cx="8162755" cy="555011"/>
          </a:xfrm>
          <a:prstGeom prst="rect">
            <a:avLst/>
          </a:prstGeom>
          <a:solidFill>
            <a:schemeClr val="accent6"/>
          </a:solid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b="1" kern="0" dirty="0">
                <a:solidFill>
                  <a:prstClr val="white"/>
                </a:solidFill>
                <a:latin typeface="微软雅黑" panose="020B0503020204020204" pitchFamily="34" charset="-122"/>
                <a:ea typeface="微软雅黑" panose="020B0503020204020204" pitchFamily="34" charset="-122"/>
              </a:rPr>
              <a:t>3.</a:t>
            </a:r>
            <a:r>
              <a:rPr lang="zh-CN" altLang="en-US" sz="2400" b="1" kern="0" dirty="0">
                <a:solidFill>
                  <a:prstClr val="white"/>
                </a:solidFill>
                <a:latin typeface="微软雅黑" panose="020B0503020204020204" pitchFamily="34" charset="-122"/>
                <a:ea typeface="微软雅黑" panose="020B0503020204020204" pitchFamily="34" charset="-122"/>
              </a:rPr>
              <a:t>行为结果应是妨碍、破坏他人上述产品或服务的正常运行</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endParaRPr>
          </a:p>
        </p:txBody>
      </p:sp>
      <p:sp>
        <p:nvSpPr>
          <p:cNvPr id="79" name="矩形 78"/>
          <p:cNvSpPr/>
          <p:nvPr/>
        </p:nvSpPr>
        <p:spPr>
          <a:xfrm>
            <a:off x="1234026" y="3408649"/>
            <a:ext cx="6447904" cy="307264"/>
          </a:xfrm>
          <a:prstGeom prst="rect">
            <a:avLst/>
          </a:prstGeom>
        </p:spPr>
        <p:txBody>
          <a:bodyPr wrap="square">
            <a:spAutoFit/>
          </a:bodyPr>
          <a:lstStyle/>
          <a:p>
            <a:pPr algn="just" defTabSz="1219200" fontAlgn="base">
              <a:lnSpc>
                <a:spcPts val="1600"/>
              </a:lnSpc>
              <a:spcBef>
                <a:spcPct val="0"/>
              </a:spcBef>
              <a:spcAft>
                <a:spcPct val="0"/>
              </a:spcAft>
            </a:pPr>
            <a:r>
              <a:rPr lang="zh-CN" altLang="en-US" sz="2000" b="1" dirty="0">
                <a:solidFill>
                  <a:prstClr val="black"/>
                </a:solidFill>
                <a:latin typeface="微软雅黑" panose="020B0503020204020204" pitchFamily="34" charset="-122"/>
                <a:ea typeface="微软雅黑" panose="020B0503020204020204" pitchFamily="34" charset="-122"/>
              </a:rPr>
              <a:t>竞价排名、恶意模仿抄袭他人网络产品等</a:t>
            </a:r>
            <a:r>
              <a:rPr lang="en-US" altLang="zh-CN" sz="2000" b="1" dirty="0">
                <a:solidFill>
                  <a:prstClr val="black"/>
                </a:solidFill>
                <a:latin typeface="微软雅黑" panose="020B0503020204020204" pitchFamily="34" charset="-122"/>
                <a:ea typeface="微软雅黑" panose="020B0503020204020204" pitchFamily="34" charset="-122"/>
              </a:rPr>
              <a:t>?</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80" name="矩形 79"/>
          <p:cNvSpPr/>
          <p:nvPr/>
        </p:nvSpPr>
        <p:spPr>
          <a:xfrm>
            <a:off x="1264548" y="1904708"/>
            <a:ext cx="6032421"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行为</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层面：违反互联网专条的行为构成要件</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2" name="矩形 11"/>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3" name="流程图: 离页连接符 12"/>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4" name="直接连接符 13"/>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0-#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anim calcmode="lin" valueType="num">
                                      <p:cBhvr>
                                        <p:cTn id="17" dur="1000" fill="hold"/>
                                        <p:tgtEl>
                                          <p:spTgt spid="79"/>
                                        </p:tgtEl>
                                        <p:attrNameLst>
                                          <p:attrName>ppt_x</p:attrName>
                                        </p:attrNameLst>
                                      </p:cBhvr>
                                      <p:tavLst>
                                        <p:tav tm="0">
                                          <p:val>
                                            <p:strVal val="#ppt_x"/>
                                          </p:val>
                                        </p:tav>
                                        <p:tav tm="100000">
                                          <p:val>
                                            <p:strVal val="#ppt_x"/>
                                          </p:val>
                                        </p:tav>
                                      </p:tavLst>
                                    </p:anim>
                                    <p:anim calcmode="lin" valueType="num">
                                      <p:cBhvr>
                                        <p:cTn id="18" dur="1000" fill="hold"/>
                                        <p:tgtEl>
                                          <p:spTgt spid="7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500" fill="hold"/>
                                        <p:tgtEl>
                                          <p:spTgt spid="78"/>
                                        </p:tgtEl>
                                        <p:attrNameLst>
                                          <p:attrName>ppt_x</p:attrName>
                                        </p:attrNameLst>
                                      </p:cBhvr>
                                      <p:tavLst>
                                        <p:tav tm="0">
                                          <p:val>
                                            <p:strVal val="0-#ppt_w/2"/>
                                          </p:val>
                                        </p:tav>
                                        <p:tav tm="100000">
                                          <p:val>
                                            <p:strVal val="#ppt_x"/>
                                          </p:val>
                                        </p:tav>
                                      </p:tavLst>
                                    </p:anim>
                                    <p:anim calcmode="lin" valueType="num">
                                      <p:cBhvr additive="base">
                                        <p:cTn id="28"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22"/>
          <p:cNvSpPr>
            <a:spLocks noChangeArrowheads="1"/>
          </p:cNvSpPr>
          <p:nvPr/>
        </p:nvSpPr>
        <p:spPr bwMode="auto">
          <a:xfrm>
            <a:off x="0" y="969434"/>
            <a:ext cx="1329267" cy="4059767"/>
          </a:xfrm>
          <a:prstGeom prst="rect">
            <a:avLst/>
          </a:prstGeom>
          <a:solidFill>
            <a:srgbClr val="202731"/>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1" name="平行四边形 17"/>
          <p:cNvSpPr>
            <a:spLocks noChangeArrowheads="1"/>
          </p:cNvSpPr>
          <p:nvPr/>
        </p:nvSpPr>
        <p:spPr bwMode="auto">
          <a:xfrm flipH="1">
            <a:off x="1644651" y="4265085"/>
            <a:ext cx="4836583" cy="2592916"/>
          </a:xfrm>
          <a:prstGeom prst="parallelogram">
            <a:avLst>
              <a:gd name="adj" fmla="val 56356"/>
            </a:avLst>
          </a:prstGeom>
          <a:solidFill>
            <a:srgbClr val="FEAA1E"/>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2" name="任意多边形 16"/>
          <p:cNvSpPr/>
          <p:nvPr/>
        </p:nvSpPr>
        <p:spPr bwMode="auto">
          <a:xfrm>
            <a:off x="1" y="0"/>
            <a:ext cx="7440084" cy="6858000"/>
          </a:xfrm>
          <a:custGeom>
            <a:avLst/>
            <a:gdLst>
              <a:gd name="T0" fmla="*/ 2681406 w 8834718"/>
              <a:gd name="T1" fmla="*/ 0 h 6858000"/>
              <a:gd name="T2" fmla="*/ 8832198 w 8834718"/>
              <a:gd name="T3" fmla="*/ 0 h 6858000"/>
              <a:gd name="T4" fmla="*/ 4967793 w 8834718"/>
              <a:gd name="T5" fmla="*/ 6858000 h 6858000"/>
              <a:gd name="T6" fmla="*/ 0 w 8834718"/>
              <a:gd name="T7" fmla="*/ 6858000 h 6858000"/>
              <a:gd name="T8" fmla="*/ 0 w 8834718"/>
              <a:gd name="T9" fmla="*/ 4758575 h 6858000"/>
              <a:gd name="T10" fmla="*/ 0 60000 65536"/>
              <a:gd name="T11" fmla="*/ 0 60000 65536"/>
              <a:gd name="T12" fmla="*/ 0 60000 65536"/>
              <a:gd name="T13" fmla="*/ 0 60000 65536"/>
              <a:gd name="T14" fmla="*/ 0 60000 65536"/>
              <a:gd name="T15" fmla="*/ 0 w 8834718"/>
              <a:gd name="T16" fmla="*/ 0 h 6858000"/>
              <a:gd name="T17" fmla="*/ 8834718 w 8834718"/>
              <a:gd name="T18" fmla="*/ 6858000 h 6858000"/>
            </a:gdLst>
            <a:ahLst/>
            <a:cxnLst>
              <a:cxn ang="T10">
                <a:pos x="T0" y="T1"/>
              </a:cxn>
              <a:cxn ang="T11">
                <a:pos x="T2" y="T3"/>
              </a:cxn>
              <a:cxn ang="T12">
                <a:pos x="T4" y="T5"/>
              </a:cxn>
              <a:cxn ang="T13">
                <a:pos x="T6" y="T7"/>
              </a:cxn>
              <a:cxn ang="T14">
                <a:pos x="T8" y="T9"/>
              </a:cxn>
            </a:cxnLst>
            <a:rect l="T15" t="T16" r="T17" b="T18"/>
            <a:pathLst>
              <a:path w="8834718" h="6858000">
                <a:moveTo>
                  <a:pt x="2682171" y="0"/>
                </a:moveTo>
                <a:lnTo>
                  <a:pt x="8834718" y="0"/>
                </a:lnTo>
                <a:lnTo>
                  <a:pt x="4969206" y="6858000"/>
                </a:lnTo>
                <a:lnTo>
                  <a:pt x="0" y="6858000"/>
                </a:lnTo>
                <a:lnTo>
                  <a:pt x="0" y="4758575"/>
                </a:lnTo>
                <a:lnTo>
                  <a:pt x="2682171" y="0"/>
                </a:lnTo>
                <a:close/>
              </a:path>
            </a:pathLst>
          </a:custGeom>
          <a:blipFill dpi="0" rotWithShape="1">
            <a:blip r:embed="rId1"/>
            <a:srcRect/>
            <a:stretch>
              <a:fillRect/>
            </a:stretch>
          </a:blipFill>
          <a:ln>
            <a:noFill/>
          </a:ln>
        </p:spPr>
        <p:txBody>
          <a:bodyPr lIns="121917" tIns="60958" rIns="121917" bIns="60958" anchor="ctr"/>
          <a:lstStyle/>
          <a:p>
            <a:pPr>
              <a:defRPr/>
            </a:pPr>
            <a:endParaRPr lang="zh-CN" altLang="en-US" dirty="0">
              <a:cs typeface="+mn-ea"/>
              <a:sym typeface="+mn-lt"/>
            </a:endParaRPr>
          </a:p>
        </p:txBody>
      </p:sp>
      <p:sp>
        <p:nvSpPr>
          <p:cNvPr id="7173" name="平行四边形 18"/>
          <p:cNvSpPr>
            <a:spLocks noChangeArrowheads="1"/>
          </p:cNvSpPr>
          <p:nvPr/>
        </p:nvSpPr>
        <p:spPr bwMode="auto">
          <a:xfrm>
            <a:off x="645584" y="1"/>
            <a:ext cx="3460749" cy="2595033"/>
          </a:xfrm>
          <a:prstGeom prst="parallelogram">
            <a:avLst>
              <a:gd name="adj" fmla="val 56350"/>
            </a:avLst>
          </a:prstGeom>
          <a:solidFill>
            <a:srgbClr val="3F3E40"/>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4" name="平行四边形 19"/>
          <p:cNvSpPr>
            <a:spLocks noChangeArrowheads="1"/>
          </p:cNvSpPr>
          <p:nvPr/>
        </p:nvSpPr>
        <p:spPr bwMode="auto">
          <a:xfrm>
            <a:off x="0" y="353485"/>
            <a:ext cx="2379133" cy="2592916"/>
          </a:xfrm>
          <a:prstGeom prst="parallelogram">
            <a:avLst>
              <a:gd name="adj" fmla="val 56361"/>
            </a:avLst>
          </a:prstGeom>
          <a:solidFill>
            <a:srgbClr val="D6DADD"/>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5" name="任意多边形 21"/>
          <p:cNvSpPr>
            <a:spLocks noChangeArrowheads="1"/>
          </p:cNvSpPr>
          <p:nvPr/>
        </p:nvSpPr>
        <p:spPr bwMode="auto">
          <a:xfrm flipH="1">
            <a:off x="1" y="0"/>
            <a:ext cx="4423833" cy="2946400"/>
          </a:xfrm>
          <a:custGeom>
            <a:avLst/>
            <a:gdLst>
              <a:gd name="T0" fmla="*/ 4426619 w 4424081"/>
              <a:gd name="T1" fmla="*/ 0 h 2946082"/>
              <a:gd name="T2" fmla="*/ 1661513 w 4424081"/>
              <a:gd name="T3" fmla="*/ 0 h 2946082"/>
              <a:gd name="T4" fmla="*/ 0 w 4424081"/>
              <a:gd name="T5" fmla="*/ 2948944 h 2946082"/>
              <a:gd name="T6" fmla="*/ 3384031 w 4424081"/>
              <a:gd name="T7" fmla="*/ 2948944 h 2946082"/>
              <a:gd name="T8" fmla="*/ 4426619 w 4424081"/>
              <a:gd name="T9" fmla="*/ 1098495 h 2946082"/>
              <a:gd name="T10" fmla="*/ 0 60000 65536"/>
              <a:gd name="T11" fmla="*/ 0 60000 65536"/>
              <a:gd name="T12" fmla="*/ 0 60000 65536"/>
              <a:gd name="T13" fmla="*/ 0 60000 65536"/>
              <a:gd name="T14" fmla="*/ 0 60000 65536"/>
              <a:gd name="T15" fmla="*/ 0 w 4424081"/>
              <a:gd name="T16" fmla="*/ 0 h 2946082"/>
              <a:gd name="T17" fmla="*/ 4424081 w 4424081"/>
              <a:gd name="T18" fmla="*/ 2946082 h 2946082"/>
            </a:gdLst>
            <a:ahLst/>
            <a:cxnLst>
              <a:cxn ang="T10">
                <a:pos x="T0" y="T1"/>
              </a:cxn>
              <a:cxn ang="T11">
                <a:pos x="T2" y="T3"/>
              </a:cxn>
              <a:cxn ang="T12">
                <a:pos x="T4" y="T5"/>
              </a:cxn>
              <a:cxn ang="T13">
                <a:pos x="T6" y="T7"/>
              </a:cxn>
              <a:cxn ang="T14">
                <a:pos x="T8" y="T9"/>
              </a:cxn>
            </a:cxnLst>
            <a:rect l="T15" t="T16" r="T17" b="T18"/>
            <a:pathLst>
              <a:path w="4424081" h="2946082">
                <a:moveTo>
                  <a:pt x="4424081" y="0"/>
                </a:moveTo>
                <a:lnTo>
                  <a:pt x="1660559" y="0"/>
                </a:lnTo>
                <a:lnTo>
                  <a:pt x="0" y="2946082"/>
                </a:lnTo>
                <a:lnTo>
                  <a:pt x="3382087" y="2946082"/>
                </a:lnTo>
                <a:lnTo>
                  <a:pt x="4424081" y="1097428"/>
                </a:lnTo>
                <a:lnTo>
                  <a:pt x="4424081" y="0"/>
                </a:lnTo>
                <a:close/>
              </a:path>
            </a:pathLst>
          </a:custGeom>
          <a:solidFill>
            <a:srgbClr val="FEAA1E"/>
          </a:solidFill>
          <a:ln>
            <a:noFill/>
          </a:ln>
        </p:spPr>
        <p:txBody>
          <a:bodyPr lIns="121917" tIns="60958" rIns="121917" bIns="60958" anchor="ctr"/>
          <a:lstStyle/>
          <a:p>
            <a:pPr>
              <a:defRPr/>
            </a:pPr>
            <a:endParaRPr lang="zh-CN" altLang="en-US" dirty="0">
              <a:cs typeface="+mn-ea"/>
              <a:sym typeface="+mn-lt"/>
            </a:endParaRPr>
          </a:p>
        </p:txBody>
      </p:sp>
      <p:sp>
        <p:nvSpPr>
          <p:cNvPr id="7176" name="文本框 23"/>
          <p:cNvSpPr>
            <a:spLocks noChangeArrowheads="1"/>
          </p:cNvSpPr>
          <p:nvPr/>
        </p:nvSpPr>
        <p:spPr bwMode="auto">
          <a:xfrm>
            <a:off x="1250951" y="575734"/>
            <a:ext cx="1742016" cy="1892300"/>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defRPr/>
            </a:pPr>
            <a:r>
              <a:rPr lang="en-US" altLang="zh-CN" sz="11500" b="1" dirty="0">
                <a:solidFill>
                  <a:schemeClr val="bg1"/>
                </a:solidFill>
                <a:latin typeface="+mn-lt"/>
                <a:ea typeface="+mn-ea"/>
                <a:cs typeface="+mn-ea"/>
                <a:sym typeface="+mn-lt"/>
              </a:rPr>
              <a:t>01</a:t>
            </a:r>
            <a:endParaRPr lang="zh-CN" altLang="en-US" sz="11500" b="1" dirty="0">
              <a:solidFill>
                <a:schemeClr val="bg1"/>
              </a:solidFill>
              <a:latin typeface="+mn-lt"/>
              <a:ea typeface="+mn-ea"/>
              <a:cs typeface="+mn-ea"/>
              <a:sym typeface="+mn-lt"/>
            </a:endParaRPr>
          </a:p>
        </p:txBody>
      </p:sp>
      <p:sp>
        <p:nvSpPr>
          <p:cNvPr id="7177" name="文本框 24"/>
          <p:cNvSpPr>
            <a:spLocks noChangeArrowheads="1"/>
          </p:cNvSpPr>
          <p:nvPr/>
        </p:nvSpPr>
        <p:spPr bwMode="auto">
          <a:xfrm>
            <a:off x="5629155" y="4381500"/>
            <a:ext cx="5170640" cy="615549"/>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defRPr/>
            </a:pPr>
            <a:r>
              <a:rPr lang="zh-CN" altLang="en-US" sz="3200" b="1" dirty="0" smtClean="0">
                <a:solidFill>
                  <a:srgbClr val="000000"/>
                </a:solidFill>
                <a:latin typeface="+mn-lt"/>
                <a:ea typeface="+mn-ea"/>
                <a:cs typeface="+mn-ea"/>
                <a:sym typeface="+mn-lt"/>
              </a:rPr>
              <a:t>主体层面：竞争关系的认定</a:t>
            </a:r>
            <a:endParaRPr lang="zh-CN" altLang="en-US" sz="3200" b="1" dirty="0" smtClean="0">
              <a:solidFill>
                <a:srgbClr val="000000"/>
              </a:solidFill>
              <a:latin typeface="+mn-lt"/>
              <a:ea typeface="+mn-ea"/>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animEffect transition="in" filter="fade">
                                      <p:cBhvr>
                                        <p:cTn id="14" dur="500"/>
                                        <p:tgtEl>
                                          <p:spTgt spid="7171"/>
                                        </p:tgtEl>
                                      </p:cBhvr>
                                    </p:animEffect>
                                  </p:childTnLst>
                                </p:cTn>
                              </p:par>
                              <p:par>
                                <p:cTn id="15" presetID="53" presetClass="entr" presetSubtype="16"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ppt_w</p:attrName>
                                        </p:attrNameLst>
                                      </p:cBhvr>
                                      <p:tavLst>
                                        <p:tav tm="0">
                                          <p:val>
                                            <p:fltVal val="0"/>
                                          </p:val>
                                        </p:tav>
                                        <p:tav tm="100000">
                                          <p:val>
                                            <p:strVal val="#ppt_w"/>
                                          </p:val>
                                        </p:tav>
                                      </p:tavLst>
                                    </p:anim>
                                    <p:anim calcmode="lin" valueType="num">
                                      <p:cBhvr>
                                        <p:cTn id="18" dur="500" fill="hold"/>
                                        <p:tgtEl>
                                          <p:spTgt spid="7172"/>
                                        </p:tgtEl>
                                        <p:attrNameLst>
                                          <p:attrName>ppt_h</p:attrName>
                                        </p:attrNameLst>
                                      </p:cBhvr>
                                      <p:tavLst>
                                        <p:tav tm="0">
                                          <p:val>
                                            <p:fltVal val="0"/>
                                          </p:val>
                                        </p:tav>
                                        <p:tav tm="100000">
                                          <p:val>
                                            <p:strVal val="#ppt_h"/>
                                          </p:val>
                                        </p:tav>
                                      </p:tavLst>
                                    </p:anim>
                                    <p:animEffect transition="in" filter="fade">
                                      <p:cBhvr>
                                        <p:cTn id="19" dur="500"/>
                                        <p:tgtEl>
                                          <p:spTgt spid="717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500" fill="hold"/>
                                        <p:tgtEl>
                                          <p:spTgt spid="7173"/>
                                        </p:tgtEl>
                                        <p:attrNameLst>
                                          <p:attrName>ppt_w</p:attrName>
                                        </p:attrNameLst>
                                      </p:cBhvr>
                                      <p:tavLst>
                                        <p:tav tm="0">
                                          <p:val>
                                            <p:fltVal val="0"/>
                                          </p:val>
                                        </p:tav>
                                        <p:tav tm="100000">
                                          <p:val>
                                            <p:strVal val="#ppt_w"/>
                                          </p:val>
                                        </p:tav>
                                      </p:tavLst>
                                    </p:anim>
                                    <p:anim calcmode="lin" valueType="num">
                                      <p:cBhvr>
                                        <p:cTn id="23" dur="500" fill="hold"/>
                                        <p:tgtEl>
                                          <p:spTgt spid="7173"/>
                                        </p:tgtEl>
                                        <p:attrNameLst>
                                          <p:attrName>ppt_h</p:attrName>
                                        </p:attrNameLst>
                                      </p:cBhvr>
                                      <p:tavLst>
                                        <p:tav tm="0">
                                          <p:val>
                                            <p:fltVal val="0"/>
                                          </p:val>
                                        </p:tav>
                                        <p:tav tm="100000">
                                          <p:val>
                                            <p:strVal val="#ppt_h"/>
                                          </p:val>
                                        </p:tav>
                                      </p:tavLst>
                                    </p:anim>
                                    <p:animEffect transition="in" filter="fade">
                                      <p:cBhvr>
                                        <p:cTn id="24" dur="500"/>
                                        <p:tgtEl>
                                          <p:spTgt spid="717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p:cTn id="27" dur="500" fill="hold"/>
                                        <p:tgtEl>
                                          <p:spTgt spid="7174"/>
                                        </p:tgtEl>
                                        <p:attrNameLst>
                                          <p:attrName>ppt_w</p:attrName>
                                        </p:attrNameLst>
                                      </p:cBhvr>
                                      <p:tavLst>
                                        <p:tav tm="0">
                                          <p:val>
                                            <p:fltVal val="0"/>
                                          </p:val>
                                        </p:tav>
                                        <p:tav tm="100000">
                                          <p:val>
                                            <p:strVal val="#ppt_w"/>
                                          </p:val>
                                        </p:tav>
                                      </p:tavLst>
                                    </p:anim>
                                    <p:anim calcmode="lin" valueType="num">
                                      <p:cBhvr>
                                        <p:cTn id="28" dur="500" fill="hold"/>
                                        <p:tgtEl>
                                          <p:spTgt spid="7174"/>
                                        </p:tgtEl>
                                        <p:attrNameLst>
                                          <p:attrName>ppt_h</p:attrName>
                                        </p:attrNameLst>
                                      </p:cBhvr>
                                      <p:tavLst>
                                        <p:tav tm="0">
                                          <p:val>
                                            <p:fltVal val="0"/>
                                          </p:val>
                                        </p:tav>
                                        <p:tav tm="100000">
                                          <p:val>
                                            <p:strVal val="#ppt_h"/>
                                          </p:val>
                                        </p:tav>
                                      </p:tavLst>
                                    </p:anim>
                                    <p:animEffect transition="in" filter="fade">
                                      <p:cBhvr>
                                        <p:cTn id="29" dur="500"/>
                                        <p:tgtEl>
                                          <p:spTgt spid="7174"/>
                                        </p:tgtEl>
                                      </p:cBhvr>
                                    </p:animEffect>
                                  </p:childTnLst>
                                </p:cTn>
                              </p:par>
                              <p:par>
                                <p:cTn id="30" presetID="53" presetClass="entr" presetSubtype="16" fill="hold" nodeType="withEffect">
                                  <p:stCondLst>
                                    <p:cond delay="0"/>
                                  </p:stCondLst>
                                  <p:childTnLst>
                                    <p:set>
                                      <p:cBhvr>
                                        <p:cTn id="31" dur="1" fill="hold">
                                          <p:stCondLst>
                                            <p:cond delay="0"/>
                                          </p:stCondLst>
                                        </p:cTn>
                                        <p:tgtEl>
                                          <p:spTgt spid="7175"/>
                                        </p:tgtEl>
                                        <p:attrNameLst>
                                          <p:attrName>style.visibility</p:attrName>
                                        </p:attrNameLst>
                                      </p:cBhvr>
                                      <p:to>
                                        <p:strVal val="visible"/>
                                      </p:to>
                                    </p:set>
                                    <p:anim calcmode="lin" valueType="num">
                                      <p:cBhvr>
                                        <p:cTn id="32" dur="500" fill="hold"/>
                                        <p:tgtEl>
                                          <p:spTgt spid="7175"/>
                                        </p:tgtEl>
                                        <p:attrNameLst>
                                          <p:attrName>ppt_w</p:attrName>
                                        </p:attrNameLst>
                                      </p:cBhvr>
                                      <p:tavLst>
                                        <p:tav tm="0">
                                          <p:val>
                                            <p:fltVal val="0"/>
                                          </p:val>
                                        </p:tav>
                                        <p:tav tm="100000">
                                          <p:val>
                                            <p:strVal val="#ppt_w"/>
                                          </p:val>
                                        </p:tav>
                                      </p:tavLst>
                                    </p:anim>
                                    <p:anim calcmode="lin" valueType="num">
                                      <p:cBhvr>
                                        <p:cTn id="33" dur="500" fill="hold"/>
                                        <p:tgtEl>
                                          <p:spTgt spid="7175"/>
                                        </p:tgtEl>
                                        <p:attrNameLst>
                                          <p:attrName>ppt_h</p:attrName>
                                        </p:attrNameLst>
                                      </p:cBhvr>
                                      <p:tavLst>
                                        <p:tav tm="0">
                                          <p:val>
                                            <p:fltVal val="0"/>
                                          </p:val>
                                        </p:tav>
                                        <p:tav tm="100000">
                                          <p:val>
                                            <p:strVal val="#ppt_h"/>
                                          </p:val>
                                        </p:tav>
                                      </p:tavLst>
                                    </p:anim>
                                    <p:animEffect transition="in" filter="fade">
                                      <p:cBhvr>
                                        <p:cTn id="34" dur="500"/>
                                        <p:tgtEl>
                                          <p:spTgt spid="7175"/>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7176"/>
                                        </p:tgtEl>
                                        <p:attrNameLst>
                                          <p:attrName>style.visibility</p:attrName>
                                        </p:attrNameLst>
                                      </p:cBhvr>
                                      <p:to>
                                        <p:strVal val="visible"/>
                                      </p:to>
                                    </p:set>
                                    <p:anim calcmode="lin" valueType="num">
                                      <p:cBhvr>
                                        <p:cTn id="38" dur="500" fill="hold"/>
                                        <p:tgtEl>
                                          <p:spTgt spid="7176"/>
                                        </p:tgtEl>
                                        <p:attrNameLst>
                                          <p:attrName>ppt_w</p:attrName>
                                        </p:attrNameLst>
                                      </p:cBhvr>
                                      <p:tavLst>
                                        <p:tav tm="0">
                                          <p:val>
                                            <p:fltVal val="0"/>
                                          </p:val>
                                        </p:tav>
                                        <p:tav tm="100000">
                                          <p:val>
                                            <p:strVal val="#ppt_w"/>
                                          </p:val>
                                        </p:tav>
                                      </p:tavLst>
                                    </p:anim>
                                    <p:anim calcmode="lin" valueType="num">
                                      <p:cBhvr>
                                        <p:cTn id="39" dur="500" fill="hold"/>
                                        <p:tgtEl>
                                          <p:spTgt spid="7176"/>
                                        </p:tgtEl>
                                        <p:attrNameLst>
                                          <p:attrName>ppt_h</p:attrName>
                                        </p:attrNameLst>
                                      </p:cBhvr>
                                      <p:tavLst>
                                        <p:tav tm="0">
                                          <p:val>
                                            <p:fltVal val="0"/>
                                          </p:val>
                                        </p:tav>
                                        <p:tav tm="100000">
                                          <p:val>
                                            <p:strVal val="#ppt_h"/>
                                          </p:val>
                                        </p:tav>
                                      </p:tavLst>
                                    </p:anim>
                                    <p:animEffect transition="in" filter="fade">
                                      <p:cBhvr>
                                        <p:cTn id="40" dur="500"/>
                                        <p:tgtEl>
                                          <p:spTgt spid="717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7177"/>
                                        </p:tgtEl>
                                        <p:attrNameLst>
                                          <p:attrName>style.visibility</p:attrName>
                                        </p:attrNameLst>
                                      </p:cBhvr>
                                      <p:to>
                                        <p:strVal val="visible"/>
                                      </p:to>
                                    </p:set>
                                    <p:anim calcmode="lin" valueType="num">
                                      <p:cBhvr>
                                        <p:cTn id="44" dur="500" fill="hold"/>
                                        <p:tgtEl>
                                          <p:spTgt spid="7177"/>
                                        </p:tgtEl>
                                        <p:attrNameLst>
                                          <p:attrName>ppt_w</p:attrName>
                                        </p:attrNameLst>
                                      </p:cBhvr>
                                      <p:tavLst>
                                        <p:tav tm="0">
                                          <p:val>
                                            <p:fltVal val="0"/>
                                          </p:val>
                                        </p:tav>
                                        <p:tav tm="100000">
                                          <p:val>
                                            <p:strVal val="#ppt_w"/>
                                          </p:val>
                                        </p:tav>
                                      </p:tavLst>
                                    </p:anim>
                                    <p:anim calcmode="lin" valueType="num">
                                      <p:cBhvr>
                                        <p:cTn id="45" dur="500" fill="hold"/>
                                        <p:tgtEl>
                                          <p:spTgt spid="7177"/>
                                        </p:tgtEl>
                                        <p:attrNameLst>
                                          <p:attrName>ppt_h</p:attrName>
                                        </p:attrNameLst>
                                      </p:cBhvr>
                                      <p:tavLst>
                                        <p:tav tm="0">
                                          <p:val>
                                            <p:fltVal val="0"/>
                                          </p:val>
                                        </p:tav>
                                        <p:tav tm="100000">
                                          <p:val>
                                            <p:strVal val="#ppt_h"/>
                                          </p:val>
                                        </p:tav>
                                      </p:tavLst>
                                    </p:anim>
                                    <p:animEffect transition="in" filter="fade">
                                      <p:cBhvr>
                                        <p:cTn id="46"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3" grpId="0" animBg="1"/>
      <p:bldP spid="7174" grpId="0" animBg="1"/>
      <p:bldP spid="7176" grpId="0"/>
      <p:bldP spid="71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6"/>
          <p:cNvSpPr/>
          <p:nvPr/>
        </p:nvSpPr>
        <p:spPr bwMode="auto">
          <a:xfrm>
            <a:off x="2792350" y="3163907"/>
            <a:ext cx="8473836" cy="475709"/>
          </a:xfrm>
          <a:prstGeom prst="roundRect">
            <a:avLst>
              <a:gd name="adj" fmla="val 50000"/>
            </a:avLst>
          </a:prstGeom>
          <a:solidFill>
            <a:schemeClr val="accent1">
              <a:lumMod val="75000"/>
            </a:schemeClr>
          </a:solid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5" name="文本框 12"/>
          <p:cNvSpPr txBox="1"/>
          <p:nvPr/>
        </p:nvSpPr>
        <p:spPr bwMode="auto">
          <a:xfrm>
            <a:off x="2953002" y="3225827"/>
            <a:ext cx="8186780" cy="338518"/>
          </a:xfrm>
          <a:prstGeom prst="rect">
            <a:avLst/>
          </a:prstGeom>
          <a:noFill/>
          <a:ln>
            <a:noFill/>
          </a:ln>
        </p:spPr>
        <p:txBody>
          <a:bodyPr wrap="none" lIns="91402" tIns="45702" rIns="91402" bIns="45702">
            <a:spAutoFit/>
          </a:bodyPr>
          <a:lstStyle/>
          <a:p>
            <a:pP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未经其他经营者同意，在其合法提供的网络产品或服务中，插入链接，强制进行目标跳转</a:t>
            </a:r>
            <a:endParaRPr lang="en-US" altLang="zh-CN"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Freeform 12"/>
          <p:cNvSpPr>
            <a:spLocks noEditPoints="1"/>
          </p:cNvSpPr>
          <p:nvPr/>
        </p:nvSpPr>
        <p:spPr bwMode="auto">
          <a:xfrm>
            <a:off x="2006530" y="3163906"/>
            <a:ext cx="440536" cy="449831"/>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lumMod val="75000"/>
            </a:schemeClr>
          </a:solid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7" name="圆角矩形 9"/>
          <p:cNvSpPr/>
          <p:nvPr/>
        </p:nvSpPr>
        <p:spPr bwMode="auto">
          <a:xfrm>
            <a:off x="2789852" y="4093607"/>
            <a:ext cx="8427754" cy="422682"/>
          </a:xfrm>
          <a:prstGeom prst="roundRect">
            <a:avLst>
              <a:gd name="adj" fmla="val 50000"/>
            </a:avLst>
          </a:prstGeom>
          <a:solidFill>
            <a:schemeClr val="accent6"/>
          </a:solid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8" name="Freeform 5"/>
          <p:cNvSpPr>
            <a:spLocks noEditPoints="1"/>
          </p:cNvSpPr>
          <p:nvPr/>
        </p:nvSpPr>
        <p:spPr bwMode="auto">
          <a:xfrm>
            <a:off x="1990534" y="4079372"/>
            <a:ext cx="465711" cy="475432"/>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6"/>
          </a:solid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9" name="圆角矩形 11"/>
          <p:cNvSpPr/>
          <p:nvPr/>
        </p:nvSpPr>
        <p:spPr bwMode="auto">
          <a:xfrm>
            <a:off x="2850020" y="5225320"/>
            <a:ext cx="8367585" cy="416918"/>
          </a:xfrm>
          <a:prstGeom prst="roundRect">
            <a:avLst>
              <a:gd name="adj" fmla="val 50000"/>
            </a:avLst>
          </a:prstGeom>
          <a:solidFill>
            <a:schemeClr val="accent1">
              <a:lumMod val="75000"/>
            </a:schemeClr>
          </a:solid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0" name="Freeform 22"/>
          <p:cNvSpPr>
            <a:spLocks noEditPoints="1"/>
          </p:cNvSpPr>
          <p:nvPr/>
        </p:nvSpPr>
        <p:spPr bwMode="auto">
          <a:xfrm>
            <a:off x="1978127" y="5177584"/>
            <a:ext cx="507067" cy="416917"/>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lumMod val="75000"/>
            </a:schemeClr>
          </a:solid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1" name="圆角矩形 13"/>
          <p:cNvSpPr/>
          <p:nvPr/>
        </p:nvSpPr>
        <p:spPr bwMode="auto">
          <a:xfrm>
            <a:off x="2815400" y="6036699"/>
            <a:ext cx="8402205" cy="416918"/>
          </a:xfrm>
          <a:prstGeom prst="roundRect">
            <a:avLst>
              <a:gd name="adj" fmla="val 50000"/>
            </a:avLst>
          </a:prstGeom>
          <a:solidFill>
            <a:schemeClr val="accent6"/>
          </a:solid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2" name="Freeform 24"/>
          <p:cNvSpPr>
            <a:spLocks noEditPoints="1"/>
          </p:cNvSpPr>
          <p:nvPr/>
        </p:nvSpPr>
        <p:spPr bwMode="auto">
          <a:xfrm>
            <a:off x="1972252" y="5936346"/>
            <a:ext cx="494481" cy="519318"/>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6"/>
          </a:solid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3" name="TextBox 79"/>
          <p:cNvSpPr txBox="1"/>
          <p:nvPr/>
        </p:nvSpPr>
        <p:spPr>
          <a:xfrm>
            <a:off x="3303197" y="4595450"/>
            <a:ext cx="7221031" cy="584739"/>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百度公司与北京三七二一科技有限公司侵害著作权及不正当竞争纠纷案</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金山公司诉搜狗公司不正当竞争纠纷案</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6" name="TextBox 82"/>
          <p:cNvSpPr txBox="1"/>
          <p:nvPr/>
        </p:nvSpPr>
        <p:spPr>
          <a:xfrm>
            <a:off x="3267552" y="3732089"/>
            <a:ext cx="6650850" cy="338518"/>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百度公司诉青岛奥商网络技术有限公司等不正当竞争纠纷案</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7" name="文本框 12"/>
          <p:cNvSpPr txBox="1"/>
          <p:nvPr/>
        </p:nvSpPr>
        <p:spPr bwMode="auto">
          <a:xfrm>
            <a:off x="2953002" y="4150353"/>
            <a:ext cx="7571227" cy="338518"/>
          </a:xfrm>
          <a:prstGeom prst="rect">
            <a:avLst/>
          </a:prstGeom>
          <a:solidFill>
            <a:schemeClr val="accent6"/>
          </a:solidFill>
          <a:ln>
            <a:noFill/>
          </a:ln>
        </p:spPr>
        <p:txBody>
          <a:bodyPr wrap="none" lIns="91402" tIns="45702" rIns="91402" bIns="45702">
            <a:spAutoFit/>
          </a:bodyPr>
          <a:lstStyle/>
          <a:p>
            <a:pP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误导、欺骗、强迫用户修改、关闭、卸载其他经营者合法提供的网络产品或者服务</a:t>
            </a:r>
            <a:endParaRPr lang="en-US" altLang="zh-CN"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文本框 12"/>
          <p:cNvSpPr txBox="1"/>
          <p:nvPr/>
        </p:nvSpPr>
        <p:spPr bwMode="auto">
          <a:xfrm>
            <a:off x="2953002" y="5282188"/>
            <a:ext cx="5314199" cy="338518"/>
          </a:xfrm>
          <a:prstGeom prst="rect">
            <a:avLst/>
          </a:prstGeom>
          <a:noFill/>
          <a:ln>
            <a:noFill/>
          </a:ln>
        </p:spPr>
        <p:txBody>
          <a:bodyPr wrap="none" lIns="91402" tIns="45702" rIns="91402" bIns="45702">
            <a:spAutoFit/>
          </a:bodyPr>
          <a:lstStyle/>
          <a:p>
            <a:pP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恶意对其他经营者合法提供的网络产品或服务实施不兼容</a:t>
            </a:r>
            <a:endParaRPr lang="en-US" altLang="zh-CN"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29" name="文本框 12"/>
          <p:cNvSpPr txBox="1"/>
          <p:nvPr/>
        </p:nvSpPr>
        <p:spPr bwMode="auto">
          <a:xfrm>
            <a:off x="2953002" y="6080725"/>
            <a:ext cx="594958" cy="338518"/>
          </a:xfrm>
          <a:prstGeom prst="rect">
            <a:avLst/>
          </a:prstGeom>
          <a:solidFill>
            <a:schemeClr val="accent6"/>
          </a:solidFill>
          <a:ln>
            <a:noFill/>
          </a:ln>
        </p:spPr>
        <p:txBody>
          <a:bodyPr wrap="none" lIns="91402" tIns="45702" rIns="91402" bIns="45702">
            <a:spAutoFit/>
          </a:bodyPr>
          <a:lstStyle/>
          <a:p>
            <a:pP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其他</a:t>
            </a:r>
            <a:endParaRPr lang="en-US" altLang="zh-CN"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Rectangle 6"/>
          <p:cNvSpPr/>
          <p:nvPr/>
        </p:nvSpPr>
        <p:spPr bwMode="auto">
          <a:xfrm>
            <a:off x="2027500" y="2561967"/>
            <a:ext cx="8162755" cy="577786"/>
          </a:xfrm>
          <a:prstGeom prst="rect">
            <a:avLst/>
          </a:prstGeom>
          <a:no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kern="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2400" kern="0" dirty="0">
                <a:solidFill>
                  <a:schemeClr val="tx1">
                    <a:lumMod val="50000"/>
                    <a:lumOff val="50000"/>
                  </a:schemeClr>
                </a:solidFill>
                <a:latin typeface="微软雅黑" panose="020B0503020204020204" pitchFamily="34" charset="-122"/>
                <a:ea typeface="微软雅黑" panose="020B0503020204020204" pitchFamily="34" charset="-122"/>
              </a:rPr>
              <a:t>行为方式应为通过影响用户选择或者其他方式</a:t>
            </a:r>
            <a:endParaRPr kumimoji="0" lang="zh-CN" altLang="en-US" sz="24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36" name="矩形 35"/>
          <p:cNvSpPr/>
          <p:nvPr/>
        </p:nvSpPr>
        <p:spPr>
          <a:xfrm>
            <a:off x="1264548" y="1904708"/>
            <a:ext cx="6032421"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行为</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层面：违反互联网专条的行为构成要件</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38" name="矩形 37"/>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9" name="流程图: 离页连接符 38"/>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40" name="直接连接符 39"/>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1+#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
                                        </p:tgtEl>
                                        <p:attrNameLst>
                                          <p:attrName>ppt_y</p:attrName>
                                        </p:attrNameLst>
                                      </p:cBhvr>
                                      <p:tavLst>
                                        <p:tav tm="0">
                                          <p:val>
                                            <p:strVal val="#ppt_y"/>
                                          </p:val>
                                        </p:tav>
                                        <p:tav tm="100000">
                                          <p:val>
                                            <p:strVal val="#ppt_y"/>
                                          </p:val>
                                        </p:tav>
                                      </p:tavLst>
                                    </p:anim>
                                    <p:anim calcmode="lin" valueType="num">
                                      <p:cBhvr>
                                        <p:cTn id="4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
                                        </p:tgtEl>
                                      </p:cBhvr>
                                    </p:animEffect>
                                  </p:childTnLst>
                                </p:cTn>
                              </p:par>
                            </p:childTnLst>
                          </p:cTn>
                        </p:par>
                        <p:par>
                          <p:cTn id="50" fill="hold">
                            <p:stCondLst>
                              <p:cond delay="2900"/>
                            </p:stCondLst>
                            <p:childTnLst>
                              <p:par>
                                <p:cTn id="51" presetID="42"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par>
                          <p:cTn id="56" fill="hold">
                            <p:stCondLst>
                              <p:cond delay="39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7"/>
                                        </p:tgtEl>
                                        <p:attrNameLst>
                                          <p:attrName>ppt_y</p:attrName>
                                        </p:attrNameLst>
                                      </p:cBhvr>
                                      <p:tavLst>
                                        <p:tav tm="0">
                                          <p:val>
                                            <p:strVal val="#ppt_y"/>
                                          </p:val>
                                        </p:tav>
                                        <p:tav tm="100000">
                                          <p:val>
                                            <p:strVal val="#ppt_y"/>
                                          </p:val>
                                        </p:tav>
                                      </p:tavLst>
                                    </p:anim>
                                    <p:anim calcmode="lin" valueType="num">
                                      <p:cBhvr>
                                        <p:cTn id="6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7"/>
                                        </p:tgtEl>
                                      </p:cBhvr>
                                    </p:animEffect>
                                  </p:childTnLst>
                                </p:cTn>
                              </p:par>
                            </p:childTnLst>
                          </p:cTn>
                        </p:par>
                        <p:par>
                          <p:cTn id="64" fill="hold">
                            <p:stCondLst>
                              <p:cond delay="615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par>
                          <p:cTn id="70" fill="hold">
                            <p:stCondLst>
                              <p:cond delay="715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8"/>
                                        </p:tgtEl>
                                        <p:attrNameLst>
                                          <p:attrName>ppt_y</p:attrName>
                                        </p:attrNameLst>
                                      </p:cBhvr>
                                      <p:tavLst>
                                        <p:tav tm="0">
                                          <p:val>
                                            <p:strVal val="#ppt_y"/>
                                          </p:val>
                                        </p:tav>
                                        <p:tav tm="100000">
                                          <p:val>
                                            <p:strVal val="#ppt_y"/>
                                          </p:val>
                                        </p:tav>
                                      </p:tavLst>
                                    </p:anim>
                                    <p:anim calcmode="lin" valueType="num">
                                      <p:cBhvr>
                                        <p:cTn id="7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8"/>
                                        </p:tgtEl>
                                      </p:cBhvr>
                                    </p:animEffect>
                                  </p:childTnLst>
                                </p:cTn>
                              </p:par>
                            </p:childTnLst>
                          </p:cTn>
                        </p:par>
                        <p:par>
                          <p:cTn id="78" fill="hold">
                            <p:stCondLst>
                              <p:cond delay="88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9"/>
                                        </p:tgtEl>
                                        <p:attrNameLst>
                                          <p:attrName>ppt_y</p:attrName>
                                        </p:attrNameLst>
                                      </p:cBhvr>
                                      <p:tavLst>
                                        <p:tav tm="0">
                                          <p:val>
                                            <p:strVal val="#ppt_y"/>
                                          </p:val>
                                        </p:tav>
                                        <p:tav tm="100000">
                                          <p:val>
                                            <p:strVal val="#ppt_y"/>
                                          </p:val>
                                        </p:tav>
                                      </p:tavLst>
                                    </p:anim>
                                    <p:anim calcmode="lin" valueType="num">
                                      <p:cBhvr>
                                        <p:cTn id="8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animBg="1"/>
      <p:bldP spid="19" grpId="0" animBg="1"/>
      <p:bldP spid="20" grpId="0" animBg="1"/>
      <p:bldP spid="21" grpId="0" animBg="1"/>
      <p:bldP spid="22" grpId="0" animBg="1"/>
      <p:bldP spid="23" grpId="0"/>
      <p:bldP spid="26" grpId="0"/>
      <p:bldP spid="27" grpId="0" animBg="1"/>
      <p:bldP spid="28" grpId="0"/>
      <p:bldP spid="29" grpId="0" animBg="1"/>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08516" y="2347641"/>
            <a:ext cx="8186857"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百度公司诉青岛奥商网络技术有限公司等不正当竞争纠纷案</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Rectangle 43"/>
          <p:cNvSpPr/>
          <p:nvPr/>
        </p:nvSpPr>
        <p:spPr>
          <a:xfrm>
            <a:off x="1487488" y="3178704"/>
            <a:ext cx="9577064" cy="3015184"/>
          </a:xfrm>
          <a:prstGeom prst="rect">
            <a:avLst/>
          </a:prstGeom>
        </p:spPr>
        <p:txBody>
          <a:bodyPr wrap="square">
            <a:spAutoFit/>
          </a:bodyPr>
          <a:lstStyle/>
          <a:p>
            <a:pPr algn="just">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三被告在山东青岛地区，利用网通的互联网接入网络服务，在百度公司网站的搜索结果页面强行增加广告。</a:t>
            </a:r>
            <a:endPar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法院认为这种行为使得本可能通过百度公司搜索结果检索相应信息的网络用户点击该广告页面，影响了百度公司向网络用户提供付费搜索服务与推广服务，属于利用百度公司提供的搜索服务为自己牟利，故违反了旧法第二条的规定。在互联网专条出台后，这种未经同意插入链接、强制进行目标跳转的行为即属于互联网专条第二款第一项的调整范围。</a:t>
            </a:r>
            <a:endParaRPr lang="en-GB"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5" name="矩形 14"/>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6" name="流程图: 离页连接符 15"/>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7" name="直接连接符 16"/>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08516" y="1890441"/>
            <a:ext cx="9725739"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百度公司与北京三七二一科技有限公司侵害著作权及不正当竞争纠纷案</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Rectangle 43"/>
          <p:cNvSpPr/>
          <p:nvPr/>
        </p:nvSpPr>
        <p:spPr>
          <a:xfrm>
            <a:off x="1487488" y="2410608"/>
            <a:ext cx="9577064" cy="1168525"/>
          </a:xfrm>
          <a:prstGeom prst="rect">
            <a:avLst/>
          </a:prstGeom>
        </p:spPr>
        <p:txBody>
          <a:bodyPr wrap="square">
            <a:spAutoFit/>
          </a:bodyPr>
          <a:lstStyle/>
          <a:p>
            <a:pPr algn="just">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用户安装“</a:t>
            </a: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3721</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网络实名”将强制卸载百度的“百度</a:t>
            </a: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IE</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搜索伴侣”，并且拦截用户再次安装“百度</a:t>
            </a: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IE</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搜索伴侣”，使所有安装了“</a:t>
            </a: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3721</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网络实名”的用户均不能正常运行“百度</a:t>
            </a: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IE</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搜索伴侣”。</a:t>
            </a:r>
            <a:endParaRPr lang="en-GB"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1008516" y="3943523"/>
            <a:ext cx="5416868" cy="461665"/>
          </a:xfrm>
          <a:prstGeom prst="rect">
            <a:avLst/>
          </a:prstGeom>
        </p:spPr>
        <p:txBody>
          <a:bodyPr wrap="none">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金山公司诉搜狗公司不正当竞争纠纷案</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Rectangle 43"/>
          <p:cNvSpPr/>
          <p:nvPr/>
        </p:nvSpPr>
        <p:spPr>
          <a:xfrm>
            <a:off x="1459905" y="4440394"/>
            <a:ext cx="9577064" cy="2276521"/>
          </a:xfrm>
          <a:prstGeom prst="rect">
            <a:avLst/>
          </a:prstGeom>
        </p:spPr>
        <p:txBody>
          <a:bodyPr wrap="square">
            <a:spAutoFit/>
          </a:bodyPr>
          <a:lstStyle/>
          <a:p>
            <a:pPr algn="just">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金山公司是“猎豹浏览器”的共同运营者，其发现，在用户安装并将猎豹浏览器设置为默认浏览器后，再安装搜狗浏览器的过程中，在第一界面中未出现“锁为默认浏览器”的提示，用户点击该界面中的“一键安装”安装后，默认浏览器被篡改为搜狗浏览器。故认为搜狗公司在未明确提示，且未经用户明确授权同意的情况下，引诱用户将其已选择使用的默认浏览器进行篡改，影响用户的使用和体验，同时降低了猎豹浏览器的交易和使用机会，损害了二申请人的竞争利益，构成不正当竞争。</a:t>
            </a:r>
            <a:endParaRPr lang="en-GB" sz="2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2" name="矩形 11"/>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3" name="流程图: 离页连接符 12"/>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4" name="直接连接符 13"/>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2"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1"/>
          <p:cNvSpPr/>
          <p:nvPr/>
        </p:nvSpPr>
        <p:spPr bwMode="auto">
          <a:xfrm>
            <a:off x="2722004" y="3239008"/>
            <a:ext cx="8367585" cy="416918"/>
          </a:xfrm>
          <a:prstGeom prst="roundRect">
            <a:avLst>
              <a:gd name="adj" fmla="val 50000"/>
            </a:avLst>
          </a:prstGeom>
          <a:solidFill>
            <a:schemeClr val="tx2">
              <a:lumMod val="50000"/>
            </a:schemeClr>
          </a:solid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0" name="Freeform 22"/>
          <p:cNvSpPr>
            <a:spLocks noEditPoints="1"/>
          </p:cNvSpPr>
          <p:nvPr/>
        </p:nvSpPr>
        <p:spPr bwMode="auto">
          <a:xfrm>
            <a:off x="1850111" y="3191272"/>
            <a:ext cx="507067" cy="416917"/>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2">
              <a:lumMod val="50000"/>
            </a:schemeClr>
          </a:solid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1" name="圆角矩形 13"/>
          <p:cNvSpPr/>
          <p:nvPr/>
        </p:nvSpPr>
        <p:spPr bwMode="auto">
          <a:xfrm>
            <a:off x="2687384" y="4233267"/>
            <a:ext cx="8402205" cy="416918"/>
          </a:xfrm>
          <a:prstGeom prst="roundRect">
            <a:avLst>
              <a:gd name="adj" fmla="val 50000"/>
            </a:avLst>
          </a:prstGeom>
          <a:solidFill>
            <a:schemeClr val="accent6"/>
          </a:solid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22" name="Freeform 24"/>
          <p:cNvSpPr>
            <a:spLocks noEditPoints="1"/>
          </p:cNvSpPr>
          <p:nvPr/>
        </p:nvSpPr>
        <p:spPr bwMode="auto">
          <a:xfrm>
            <a:off x="1844236" y="4132914"/>
            <a:ext cx="494481" cy="519318"/>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6"/>
          </a:solid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4" name="TextBox 80"/>
          <p:cNvSpPr txBox="1"/>
          <p:nvPr/>
        </p:nvSpPr>
        <p:spPr>
          <a:xfrm>
            <a:off x="3139536" y="3790103"/>
            <a:ext cx="8763430" cy="338518"/>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安全软件经营者的恶意不兼容行为（三际公司、奇虎公司等与金山公司不正当竞争纠纷案）</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5" name="TextBox 81"/>
          <p:cNvSpPr txBox="1"/>
          <p:nvPr/>
        </p:nvSpPr>
        <p:spPr>
          <a:xfrm>
            <a:off x="2824985" y="4695903"/>
            <a:ext cx="8763429" cy="1815845"/>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扰乱正常经营；对经营资源搭便车；构成实质性替代；破坏协议或规则</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（微梦公司诉饭友</a:t>
            </a:r>
            <a:r>
              <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APP</a:t>
            </a: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抓取和使用数据不正当竞争纠纷案）</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endParaRPr lang="en-US" altLang="zh-CN" sz="2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ctr">
              <a:defRPr/>
            </a:pPr>
            <a:r>
              <a:rPr lang="zh-CN" altLang="en-US"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社会公众利益平衡、技术中立和创新、行为合法正当？</a:t>
            </a:r>
            <a:endParaRPr lang="en-US" altLang="zh-CN"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ctr">
              <a:defRPr/>
            </a:pPr>
            <a:r>
              <a:rPr lang="zh-CN" altLang="en-US"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en-US" altLang="zh-CN"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ctr">
              <a:defRPr/>
            </a:pPr>
            <a:r>
              <a:rPr lang="zh-CN" altLang="en-US"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权益基础及要件、行为本身表现、行为背后的技术问题及影响</a:t>
            </a:r>
            <a:endParaRPr lang="zh-CN" altLang="en-US"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8" name="文本框 12"/>
          <p:cNvSpPr txBox="1"/>
          <p:nvPr/>
        </p:nvSpPr>
        <p:spPr bwMode="auto">
          <a:xfrm>
            <a:off x="2824986" y="3295876"/>
            <a:ext cx="5314199" cy="338518"/>
          </a:xfrm>
          <a:prstGeom prst="rect">
            <a:avLst/>
          </a:prstGeom>
          <a:solidFill>
            <a:schemeClr val="tx2">
              <a:lumMod val="50000"/>
            </a:schemeClr>
          </a:solidFill>
          <a:ln>
            <a:noFill/>
          </a:ln>
        </p:spPr>
        <p:txBody>
          <a:bodyPr wrap="none" lIns="91402" tIns="45702" rIns="91402" bIns="45702">
            <a:spAutoFit/>
          </a:bodyPr>
          <a:lstStyle/>
          <a:p>
            <a:pP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恶意对其他经营者合法提供的网络产品或服务实施不兼容</a:t>
            </a:r>
            <a:endParaRPr lang="en-US" altLang="zh-CN"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29" name="文本框 12"/>
          <p:cNvSpPr txBox="1"/>
          <p:nvPr/>
        </p:nvSpPr>
        <p:spPr bwMode="auto">
          <a:xfrm>
            <a:off x="2824986" y="4277293"/>
            <a:ext cx="594958" cy="338518"/>
          </a:xfrm>
          <a:prstGeom prst="rect">
            <a:avLst/>
          </a:prstGeom>
          <a:solidFill>
            <a:schemeClr val="accent6"/>
          </a:solidFill>
          <a:ln>
            <a:noFill/>
          </a:ln>
        </p:spPr>
        <p:txBody>
          <a:bodyPr wrap="none" lIns="91402" tIns="45702" rIns="91402" bIns="45702">
            <a:spAutoFit/>
          </a:bodyPr>
          <a:lstStyle/>
          <a:p>
            <a:pPr>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其他</a:t>
            </a:r>
            <a:endParaRPr lang="en-US" altLang="zh-CN"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Rectangle 6"/>
          <p:cNvSpPr/>
          <p:nvPr/>
        </p:nvSpPr>
        <p:spPr bwMode="auto">
          <a:xfrm>
            <a:off x="1899484" y="2518186"/>
            <a:ext cx="8162755" cy="577786"/>
          </a:xfrm>
          <a:prstGeom prst="rect">
            <a:avLst/>
          </a:prstGeom>
          <a:no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kern="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2400" kern="0" dirty="0">
                <a:solidFill>
                  <a:schemeClr val="tx1">
                    <a:lumMod val="50000"/>
                    <a:lumOff val="50000"/>
                  </a:schemeClr>
                </a:solidFill>
                <a:latin typeface="微软雅黑" panose="020B0503020204020204" pitchFamily="34" charset="-122"/>
                <a:ea typeface="微软雅黑" panose="020B0503020204020204" pitchFamily="34" charset="-122"/>
              </a:rPr>
              <a:t>行为方式应为通过影响用户选择或者其他方式</a:t>
            </a:r>
            <a:endParaRPr kumimoji="0" lang="zh-CN" altLang="en-US" sz="24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27" name="矩形 26"/>
          <p:cNvSpPr/>
          <p:nvPr/>
        </p:nvSpPr>
        <p:spPr>
          <a:xfrm>
            <a:off x="1264548" y="1904708"/>
            <a:ext cx="6032421"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行为</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层面：违反互联网专条的行为构成要件</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34" name="矩形 33"/>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5" name="流程图: 离页连接符 34"/>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6" name="直接连接符 35"/>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8"/>
                                        </p:tgtEl>
                                        <p:attrNameLst>
                                          <p:attrName>ppt_y</p:attrName>
                                        </p:attrNameLst>
                                      </p:cBhvr>
                                      <p:tavLst>
                                        <p:tav tm="0">
                                          <p:val>
                                            <p:strVal val="#ppt_y"/>
                                          </p:val>
                                        </p:tav>
                                        <p:tav tm="100000">
                                          <p:val>
                                            <p:strVal val="#ppt_y"/>
                                          </p:val>
                                        </p:tav>
                                      </p:tavLst>
                                    </p:anim>
                                    <p:anim calcmode="lin" valueType="num">
                                      <p:cBhvr>
                                        <p:cTn id="3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8"/>
                                        </p:tgtEl>
                                      </p:cBhvr>
                                    </p:animEffect>
                                  </p:childTnLst>
                                </p:cTn>
                              </p:par>
                            </p:childTnLst>
                          </p:cTn>
                        </p:par>
                        <p:par>
                          <p:cTn id="33" fill="hold">
                            <p:stCondLst>
                              <p:cond delay="1700"/>
                            </p:stCondLst>
                            <p:childTnLst>
                              <p:par>
                                <p:cTn id="34" presetID="42"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27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9"/>
                                        </p:tgtEl>
                                        <p:attrNameLst>
                                          <p:attrName>ppt_y</p:attrName>
                                        </p:attrNameLst>
                                      </p:cBhvr>
                                      <p:tavLst>
                                        <p:tav tm="0">
                                          <p:val>
                                            <p:strVal val="#ppt_y"/>
                                          </p:val>
                                        </p:tav>
                                        <p:tav tm="100000">
                                          <p:val>
                                            <p:strVal val="#ppt_y"/>
                                          </p:val>
                                        </p:tav>
                                      </p:tavLst>
                                    </p:anim>
                                    <p:anim calcmode="lin" valueType="num">
                                      <p:cBhvr>
                                        <p:cTn id="4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9"/>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8" grpId="0" animBg="1"/>
      <p:bldP spid="29" grpId="0" animBg="1"/>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
          <p:cNvSpPr/>
          <p:nvPr/>
        </p:nvSpPr>
        <p:spPr bwMode="auto">
          <a:xfrm>
            <a:off x="1186200" y="2461290"/>
            <a:ext cx="8162754" cy="571995"/>
          </a:xfrm>
          <a:prstGeom prst="rect">
            <a:avLst/>
          </a:prstGeom>
          <a:solidFill>
            <a:schemeClr val="accent6"/>
          </a:solid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b="1" kern="0" dirty="0">
                <a:solidFill>
                  <a:prstClr val="white"/>
                </a:solidFill>
                <a:latin typeface="微软雅黑" panose="020B0503020204020204" pitchFamily="34" charset="-122"/>
                <a:ea typeface="微软雅黑" panose="020B0503020204020204" pitchFamily="34" charset="-122"/>
              </a:rPr>
              <a:t>1.</a:t>
            </a:r>
            <a:r>
              <a:rPr lang="zh-CN" altLang="en-US" sz="2400" b="1" kern="0" dirty="0">
                <a:solidFill>
                  <a:prstClr val="white"/>
                </a:solidFill>
                <a:latin typeface="微软雅黑" panose="020B0503020204020204" pitchFamily="34" charset="-122"/>
                <a:ea typeface="微软雅黑" panose="020B0503020204020204" pitchFamily="34" charset="-122"/>
              </a:rPr>
              <a:t>行为手段应为利用网络技术手段</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endParaRPr>
          </a:p>
        </p:txBody>
      </p:sp>
      <p:sp>
        <p:nvSpPr>
          <p:cNvPr id="77" name="Rectangle 6"/>
          <p:cNvSpPr/>
          <p:nvPr/>
        </p:nvSpPr>
        <p:spPr bwMode="auto">
          <a:xfrm>
            <a:off x="1186199" y="3699129"/>
            <a:ext cx="8162755" cy="577786"/>
          </a:xfrm>
          <a:prstGeom prst="rect">
            <a:avLst/>
          </a:prstGeom>
          <a:solidFill>
            <a:schemeClr val="bg2">
              <a:lumMod val="10000"/>
            </a:schemeClr>
          </a:solid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b="1" kern="0" dirty="0">
                <a:solidFill>
                  <a:prstClr val="white"/>
                </a:solidFill>
                <a:latin typeface="微软雅黑" panose="020B0503020204020204" pitchFamily="34" charset="-122"/>
                <a:ea typeface="微软雅黑" panose="020B0503020204020204" pitchFamily="34" charset="-122"/>
              </a:rPr>
              <a:t>2.</a:t>
            </a:r>
            <a:r>
              <a:rPr lang="zh-CN" altLang="en-US" sz="2400" b="1" kern="0" dirty="0">
                <a:solidFill>
                  <a:prstClr val="white"/>
                </a:solidFill>
                <a:latin typeface="微软雅黑" panose="020B0503020204020204" pitchFamily="34" charset="-122"/>
                <a:ea typeface="微软雅黑" panose="020B0503020204020204" pitchFamily="34" charset="-122"/>
              </a:rPr>
              <a:t>行为方式应为通过影响用户选择或者其他方式</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endParaRPr>
          </a:p>
        </p:txBody>
      </p:sp>
      <p:sp>
        <p:nvSpPr>
          <p:cNvPr id="78" name="Rectangle 7"/>
          <p:cNvSpPr/>
          <p:nvPr/>
        </p:nvSpPr>
        <p:spPr bwMode="auto">
          <a:xfrm>
            <a:off x="1186197" y="4984486"/>
            <a:ext cx="8162755" cy="555011"/>
          </a:xfrm>
          <a:prstGeom prst="rect">
            <a:avLst/>
          </a:prstGeom>
          <a:solidFill>
            <a:schemeClr val="accent6"/>
          </a:solid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lvl="0" defTabSz="1219200" eaLnBrk="1" fontAlgn="base" hangingPunct="1">
              <a:spcBef>
                <a:spcPct val="0"/>
              </a:spcBef>
              <a:spcAft>
                <a:spcPct val="0"/>
              </a:spcAft>
              <a:defRPr/>
            </a:pPr>
            <a:r>
              <a:rPr lang="en-US" altLang="zh-CN" sz="2400" b="1" kern="0" dirty="0">
                <a:solidFill>
                  <a:prstClr val="white"/>
                </a:solidFill>
                <a:latin typeface="微软雅黑" panose="020B0503020204020204" pitchFamily="34" charset="-122"/>
                <a:ea typeface="微软雅黑" panose="020B0503020204020204" pitchFamily="34" charset="-122"/>
              </a:rPr>
              <a:t>3.</a:t>
            </a:r>
            <a:r>
              <a:rPr lang="zh-CN" altLang="en-US" sz="2400" b="1" kern="0" dirty="0">
                <a:solidFill>
                  <a:prstClr val="white"/>
                </a:solidFill>
                <a:latin typeface="微软雅黑" panose="020B0503020204020204" pitchFamily="34" charset="-122"/>
                <a:ea typeface="微软雅黑" panose="020B0503020204020204" pitchFamily="34" charset="-122"/>
              </a:rPr>
              <a:t>行为结果应是妨碍、破坏他人上述产品或服务的正常运行</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endParaRPr>
          </a:p>
        </p:txBody>
      </p:sp>
      <p:sp>
        <p:nvSpPr>
          <p:cNvPr id="11" name="矩形 10"/>
          <p:cNvSpPr/>
          <p:nvPr/>
        </p:nvSpPr>
        <p:spPr>
          <a:xfrm>
            <a:off x="1234026" y="5619226"/>
            <a:ext cx="10716236" cy="804195"/>
          </a:xfrm>
          <a:prstGeom prst="rect">
            <a:avLst/>
          </a:prstGeom>
        </p:spPr>
        <p:txBody>
          <a:bodyPr wrap="square">
            <a:spAutoFit/>
          </a:bodyPr>
          <a:lstStyle/>
          <a:p>
            <a:pPr algn="just" defTabSz="1219200" fontAlgn="base">
              <a:lnSpc>
                <a:spcPts val="2900"/>
              </a:lnSpc>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rPr>
              <a:t>三大搜索引擎诉搜狗输入法劫持流量案</a:t>
            </a:r>
            <a:endParaRPr lang="en-US" altLang="zh-CN" sz="2000" dirty="0">
              <a:solidFill>
                <a:prstClr val="black"/>
              </a:solidFill>
              <a:latin typeface="微软雅黑" panose="020B0503020204020204" pitchFamily="34" charset="-122"/>
              <a:ea typeface="微软雅黑" panose="020B0503020204020204" pitchFamily="34" charset="-122"/>
            </a:endParaRPr>
          </a:p>
          <a:p>
            <a:pPr algn="just" defTabSz="1219200" fontAlgn="base">
              <a:lnSpc>
                <a:spcPts val="2900"/>
              </a:lnSpc>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rPr>
              <a:t>浏览器恶意共享视频网站</a:t>
            </a:r>
            <a:r>
              <a:rPr lang="en-US" altLang="zh-CN" sz="2000" dirty="0">
                <a:solidFill>
                  <a:prstClr val="black"/>
                </a:solidFill>
                <a:latin typeface="微软雅黑" panose="020B0503020204020204" pitchFamily="34" charset="-122"/>
                <a:ea typeface="微软雅黑" panose="020B0503020204020204" pitchFamily="34" charset="-122"/>
              </a:rPr>
              <a:t>VIP</a:t>
            </a:r>
            <a:r>
              <a:rPr lang="zh-CN" altLang="en-US" sz="2000" dirty="0">
                <a:solidFill>
                  <a:prstClr val="black"/>
                </a:solidFill>
                <a:latin typeface="微软雅黑" panose="020B0503020204020204" pitchFamily="34" charset="-122"/>
                <a:ea typeface="微软雅黑" panose="020B0503020204020204" pitchFamily="34" charset="-122"/>
              </a:rPr>
              <a:t>会员权益，</a:t>
            </a:r>
            <a:r>
              <a:rPr lang="en-US" altLang="zh-CN" sz="2000" dirty="0">
                <a:solidFill>
                  <a:prstClr val="black"/>
                </a:solidFill>
                <a:latin typeface="微软雅黑" panose="020B0503020204020204" pitchFamily="34" charset="-122"/>
                <a:ea typeface="微软雅黑" panose="020B0503020204020204" pitchFamily="34" charset="-122"/>
              </a:rPr>
              <a:t>APP</a:t>
            </a:r>
            <a:r>
              <a:rPr lang="zh-CN" altLang="en-US" sz="2000" dirty="0">
                <a:solidFill>
                  <a:prstClr val="black"/>
                </a:solidFill>
                <a:latin typeface="微软雅黑" panose="020B0503020204020204" pitchFamily="34" charset="-122"/>
                <a:ea typeface="微软雅黑" panose="020B0503020204020204" pitchFamily="34" charset="-122"/>
              </a:rPr>
              <a:t>分时出租视频网站</a:t>
            </a:r>
            <a:r>
              <a:rPr lang="en-US" altLang="zh-CN" sz="2000" dirty="0">
                <a:solidFill>
                  <a:prstClr val="black"/>
                </a:solidFill>
                <a:latin typeface="微软雅黑" panose="020B0503020204020204" pitchFamily="34" charset="-122"/>
                <a:ea typeface="微软雅黑" panose="020B0503020204020204" pitchFamily="34" charset="-122"/>
              </a:rPr>
              <a:t>VIP</a:t>
            </a:r>
            <a:r>
              <a:rPr lang="zh-CN" altLang="en-US" sz="2000" dirty="0">
                <a:solidFill>
                  <a:prstClr val="black"/>
                </a:solidFill>
                <a:latin typeface="微软雅黑" panose="020B0503020204020204" pitchFamily="34" charset="-122"/>
                <a:ea typeface="微软雅黑" panose="020B0503020204020204" pitchFamily="34" charset="-122"/>
              </a:rPr>
              <a:t>会员使用时长等案件</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12" name="矩形 11"/>
          <p:cNvSpPr/>
          <p:nvPr/>
        </p:nvSpPr>
        <p:spPr>
          <a:xfrm>
            <a:off x="1264548" y="1904708"/>
            <a:ext cx="6032421"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行为</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层面：违反互联网专条的行为构成要件</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14" name="矩形 13"/>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15" name="流程图: 离页连接符 14"/>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16" name="直接连接符 15"/>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0-#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0-#ppt_w/2"/>
                                          </p:val>
                                        </p:tav>
                                        <p:tav tm="100000">
                                          <p:val>
                                            <p:strVal val="#ppt_x"/>
                                          </p:val>
                                        </p:tav>
                                      </p:tavLst>
                                    </p:anim>
                                    <p:anim calcmode="lin" valueType="num">
                                      <p:cBhvr additive="base">
                                        <p:cTn id="16" dur="500" fill="hold"/>
                                        <p:tgtEl>
                                          <p:spTgt spid="7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34" name="矩形 33"/>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5" name="流程图: 离页连接符 34"/>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6" name="直接连接符 35"/>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415481" y="2538367"/>
            <a:ext cx="9649072" cy="3972161"/>
            <a:chOff x="2990932" y="1516361"/>
            <a:chExt cx="7236804" cy="3627087"/>
          </a:xfrm>
        </p:grpSpPr>
        <p:sp>
          <p:nvSpPr>
            <p:cNvPr id="27" name="TextBox 15"/>
            <p:cNvSpPr txBox="1"/>
            <p:nvPr/>
          </p:nvSpPr>
          <p:spPr>
            <a:xfrm>
              <a:off x="4729740" y="1516361"/>
              <a:ext cx="3750165" cy="596257"/>
            </a:xfrm>
            <a:prstGeom prst="rect">
              <a:avLst/>
            </a:prstGeom>
            <a:noFill/>
          </p:spPr>
          <p:txBody>
            <a:bodyPr vert="horz" wrap="none" rtlCol="0">
              <a:noAutofit/>
            </a:bodyPr>
            <a:lstStyle/>
            <a:p>
              <a:pPr algn="ctr" defTabSz="1219200"/>
              <a:r>
                <a:rPr lang="zh-CN" altLang="en-US" sz="4800" b="1" spc="400" dirty="0">
                  <a:blipFill>
                    <a:blip r:embed="rId1"/>
                    <a:stretch>
                      <a:fillRect/>
                    </a:stretch>
                  </a:blipFill>
                  <a:latin typeface="微软雅黑" panose="020B0503020204020204" pitchFamily="34" charset="-122"/>
                  <a:ea typeface="微软雅黑" panose="020B0503020204020204" pitchFamily="34" charset="-122"/>
                </a:rPr>
                <a:t>适用比例明显降低</a:t>
              </a:r>
              <a:endParaRPr lang="zh-CN" altLang="en-US" sz="4800" b="1" spc="400" dirty="0">
                <a:blipFill>
                  <a:blip r:embed="rId1"/>
                  <a:stretch>
                    <a:fillRect/>
                  </a:stretch>
                </a:blipFill>
                <a:latin typeface="微软雅黑" panose="020B0503020204020204" pitchFamily="34" charset="-122"/>
                <a:ea typeface="微软雅黑" panose="020B0503020204020204" pitchFamily="34" charset="-122"/>
              </a:endParaRPr>
            </a:p>
          </p:txBody>
        </p:sp>
        <p:sp>
          <p:nvSpPr>
            <p:cNvPr id="28" name="矩形 27"/>
            <p:cNvSpPr/>
            <p:nvPr/>
          </p:nvSpPr>
          <p:spPr>
            <a:xfrm>
              <a:off x="2990932" y="2179352"/>
              <a:ext cx="7236804" cy="2964096"/>
            </a:xfrm>
            <a:prstGeom prst="rect">
              <a:avLst/>
            </a:prstGeom>
          </p:spPr>
          <p:txBody>
            <a:bodyPr vert="horz">
              <a:noAutofit/>
            </a:bodyPr>
            <a:lstStyle/>
            <a:p>
              <a:pPr defTabSz="1219200">
                <a:lnSpc>
                  <a:spcPct val="150000"/>
                </a:lnSpc>
                <a:spcBef>
                  <a:spcPts val="800"/>
                </a:spcBef>
                <a:spcAft>
                  <a:spcPts val="800"/>
                </a:spcAft>
              </a:pPr>
              <a:r>
                <a:rPr lang="zh-CN" altLang="en-US" sz="2000" kern="100" dirty="0">
                  <a:solidFill>
                    <a:prstClr val="black">
                      <a:lumMod val="65000"/>
                      <a:lumOff val="35000"/>
                    </a:prstClr>
                  </a:solidFill>
                  <a:latin typeface="微软雅黑" panose="020B0503020204020204" pitchFamily="34" charset="-122"/>
                  <a:ea typeface="微软雅黑" panose="020B0503020204020204" pitchFamily="34" charset="-122"/>
                </a:rPr>
                <a:t>金未来公司与昊古公司涉网页抄袭案</a:t>
              </a:r>
              <a:endParaRPr lang="en-US" altLang="zh-CN" sz="2000" kern="100"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219200">
                <a:lnSpc>
                  <a:spcPct val="150000"/>
                </a:lnSpc>
                <a:spcBef>
                  <a:spcPts val="800"/>
                </a:spcBef>
                <a:spcAft>
                  <a:spcPts val="800"/>
                </a:spcAft>
              </a:pPr>
              <a:r>
                <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rPr>
                <a:t>被告的网站首页以及手机应用界面在整体设计、内容布局、颜色搭配、文字内容、图案运用等方面与原告的网页高度一致，且两产品名称仅一字只差，足以使相关公众对两公司产品产生混淆。法院认定昊古公司的行为具有明显恶意，有借助原告产品影响力搭便车的嫌疑。该行为虽非反不正当竞争法具体条款所规定情形，但有违公认的商业道德，符合旧法原则条款规定，构成不正当竞争。但在新法实施后，此类行为已可以适用混淆条款第三项进行调整，不宜再适用原则条款。</a:t>
              </a:r>
              <a:endParaRPr lang="zh-CN" altLang="en-US" kern="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1209684" y="1868132"/>
            <a:ext cx="2954655"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原则</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条款的适用现状</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34" name="矩形 33"/>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5" name="流程图: 离页连接符 34"/>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6" name="直接连接符 35"/>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687764" y="2965194"/>
            <a:ext cx="1261807" cy="4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dirty="0">
                <a:solidFill>
                  <a:schemeClr val="tx2">
                    <a:lumMod val="75000"/>
                  </a:schemeClr>
                </a:solidFill>
                <a:latin typeface="微软雅黑" panose="020B0503020204020204" pitchFamily="34" charset="-122"/>
              </a:rPr>
              <a:t>竞价排名</a:t>
            </a:r>
            <a:endParaRPr lang="zh-CN" altLang="en-US" sz="2100" b="1" dirty="0">
              <a:solidFill>
                <a:schemeClr val="tx2">
                  <a:lumMod val="75000"/>
                </a:schemeClr>
              </a:solidFill>
              <a:latin typeface="微软雅黑" panose="020B0503020204020204" pitchFamily="34" charset="-122"/>
            </a:endParaRPr>
          </a:p>
        </p:txBody>
      </p:sp>
      <p:sp>
        <p:nvSpPr>
          <p:cNvPr id="12" name="TextBox 80"/>
          <p:cNvSpPr txBox="1">
            <a:spLocks noChangeArrowheads="1"/>
          </p:cNvSpPr>
          <p:nvPr/>
        </p:nvSpPr>
        <p:spPr bwMode="auto">
          <a:xfrm>
            <a:off x="2687764" y="3569444"/>
            <a:ext cx="2608330" cy="4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dirty="0">
                <a:solidFill>
                  <a:schemeClr val="accent2"/>
                </a:solidFill>
                <a:latin typeface="微软雅黑" panose="020B0503020204020204" pitchFamily="34" charset="-122"/>
              </a:rPr>
              <a:t>使用作品或角色名称</a:t>
            </a:r>
            <a:endParaRPr lang="zh-CN" altLang="en-US" sz="2100" b="1" dirty="0">
              <a:solidFill>
                <a:schemeClr val="accent2"/>
              </a:solidFill>
              <a:latin typeface="微软雅黑" panose="020B0503020204020204" pitchFamily="34" charset="-122"/>
            </a:endParaRPr>
          </a:p>
        </p:txBody>
      </p:sp>
      <p:sp>
        <p:nvSpPr>
          <p:cNvPr id="13" name="TextBox 82"/>
          <p:cNvSpPr txBox="1">
            <a:spLocks noChangeArrowheads="1"/>
          </p:cNvSpPr>
          <p:nvPr/>
        </p:nvSpPr>
        <p:spPr bwMode="auto">
          <a:xfrm>
            <a:off x="2687764" y="4259697"/>
            <a:ext cx="3685548" cy="4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dirty="0">
                <a:solidFill>
                  <a:schemeClr val="tx2">
                    <a:lumMod val="75000"/>
                  </a:schemeClr>
                </a:solidFill>
                <a:latin typeface="微软雅黑" panose="020B0503020204020204" pitchFamily="34" charset="-122"/>
              </a:rPr>
              <a:t>争夺数据或流量以及攀附商誉</a:t>
            </a:r>
            <a:endParaRPr lang="zh-CN" altLang="en-US" sz="2100" b="1" dirty="0">
              <a:solidFill>
                <a:schemeClr val="tx2">
                  <a:lumMod val="75000"/>
                </a:schemeClr>
              </a:solidFill>
              <a:latin typeface="微软雅黑" panose="020B0503020204020204" pitchFamily="34" charset="-122"/>
            </a:endParaRPr>
          </a:p>
        </p:txBody>
      </p:sp>
      <p:sp>
        <p:nvSpPr>
          <p:cNvPr id="14" name="矩形 13"/>
          <p:cNvSpPr/>
          <p:nvPr/>
        </p:nvSpPr>
        <p:spPr>
          <a:xfrm>
            <a:off x="1630308" y="2105876"/>
            <a:ext cx="5109091"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适用</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原则条款的典型不正当竞争行为</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80"/>
          <p:cNvSpPr txBox="1">
            <a:spLocks noChangeArrowheads="1"/>
          </p:cNvSpPr>
          <p:nvPr/>
        </p:nvSpPr>
        <p:spPr bwMode="auto">
          <a:xfrm>
            <a:off x="2687764" y="4935042"/>
            <a:ext cx="2339025" cy="4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dirty="0">
                <a:solidFill>
                  <a:schemeClr val="accent2"/>
                </a:solidFill>
                <a:latin typeface="微软雅黑" panose="020B0503020204020204" pitchFamily="34" charset="-122"/>
              </a:rPr>
              <a:t>招投标不正当竞争</a:t>
            </a:r>
            <a:endParaRPr lang="zh-CN" altLang="en-US" sz="2100" b="1" dirty="0">
              <a:solidFill>
                <a:schemeClr val="accent2"/>
              </a:solidFill>
              <a:latin typeface="微软雅黑" panose="020B0503020204020204" pitchFamily="34" charset="-122"/>
            </a:endParaRPr>
          </a:p>
        </p:txBody>
      </p:sp>
      <p:sp>
        <p:nvSpPr>
          <p:cNvPr id="16" name="TextBox 82"/>
          <p:cNvSpPr txBox="1">
            <a:spLocks noChangeArrowheads="1"/>
          </p:cNvSpPr>
          <p:nvPr/>
        </p:nvSpPr>
        <p:spPr bwMode="auto">
          <a:xfrm>
            <a:off x="2687764" y="5683539"/>
            <a:ext cx="703962" cy="41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en-US" altLang="zh-CN" sz="2100" b="1" dirty="0">
                <a:solidFill>
                  <a:schemeClr val="bg2">
                    <a:lumMod val="25000"/>
                  </a:schemeClr>
                </a:solidFill>
                <a:latin typeface="微软雅黑" panose="020B0503020204020204" pitchFamily="34" charset="-122"/>
              </a:rPr>
              <a:t>……</a:t>
            </a:r>
            <a:endParaRPr lang="zh-CN" altLang="en-US" sz="2100" b="1" dirty="0">
              <a:solidFill>
                <a:schemeClr val="bg2">
                  <a:lumMod val="25000"/>
                </a:schemeClr>
              </a:solidFill>
              <a:latin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P spid="14" grpId="0"/>
      <p:bldP spid="15" grpId="0" autoUpdateAnimBg="0"/>
      <p:bldP spid="1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08516" y="2014436"/>
            <a:ext cx="2954655"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适用要点和适用选择</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1"/>
          <p:cNvGrpSpPr/>
          <p:nvPr/>
        </p:nvGrpSpPr>
        <p:grpSpPr>
          <a:xfrm>
            <a:off x="5020454" y="3944388"/>
            <a:ext cx="3037340" cy="907751"/>
            <a:chOff x="3666731" y="1984470"/>
            <a:chExt cx="2636520" cy="1447800"/>
          </a:xfrm>
        </p:grpSpPr>
        <p:sp>
          <p:nvSpPr>
            <p:cNvPr id="13" name="任意多边形 12"/>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bg2">
                <a:lumMod val="1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24"/>
            <p:cNvSpPr txBox="1"/>
            <p:nvPr/>
          </p:nvSpPr>
          <p:spPr>
            <a:xfrm>
              <a:off x="3971726" y="2143856"/>
              <a:ext cx="2230360" cy="1129029"/>
            </a:xfrm>
            <a:prstGeom prst="rect">
              <a:avLst/>
            </a:prstGeom>
            <a:noFill/>
          </p:spPr>
          <p:txBody>
            <a:bodyPr wrap="square" rtlCol="0" anchor="ctr">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符合条件时适用</a:t>
              </a:r>
              <a:endParaRPr kumimoji="0" lang="en-US" altLang="zh-CN" sz="20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第四项“兜底”</a:t>
              </a:r>
              <a:endParaRPr kumimoji="0" lang="zh-CN" altLang="en-US" sz="2000" b="1"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 name="组合 14"/>
          <p:cNvGrpSpPr/>
          <p:nvPr/>
        </p:nvGrpSpPr>
        <p:grpSpPr>
          <a:xfrm>
            <a:off x="2159875" y="3944388"/>
            <a:ext cx="3280483" cy="907751"/>
            <a:chOff x="1436370" y="1984470"/>
            <a:chExt cx="2636520" cy="1447800"/>
          </a:xfrm>
          <a:solidFill>
            <a:schemeClr val="accent6"/>
          </a:solidFill>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25"/>
            <p:cNvSpPr txBox="1"/>
            <p:nvPr/>
          </p:nvSpPr>
          <p:spPr>
            <a:xfrm>
              <a:off x="1639270" y="2072725"/>
              <a:ext cx="2363900" cy="1275475"/>
            </a:xfrm>
            <a:prstGeom prst="rect">
              <a:avLst/>
            </a:prstGeom>
            <a:noFill/>
          </p:spPr>
          <p:txBody>
            <a:bodyPr wrap="square" rtlCol="0" anchor="ctr">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优先适用</a:t>
              </a:r>
              <a:endParaRPr kumimoji="0" lang="en-US" altLang="zh-CN" sz="20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专条第二款前三项</a:t>
              </a:r>
              <a:endParaRPr kumimoji="0" lang="zh-CN" altLang="en-US" sz="2000" b="1"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24"/>
          <p:cNvGrpSpPr/>
          <p:nvPr/>
        </p:nvGrpSpPr>
        <p:grpSpPr>
          <a:xfrm>
            <a:off x="7552111" y="3944388"/>
            <a:ext cx="3037340" cy="907751"/>
            <a:chOff x="5897092" y="1984470"/>
            <a:chExt cx="2636520" cy="1447800"/>
          </a:xfrm>
          <a:solidFill>
            <a:schemeClr val="accent6"/>
          </a:solidFill>
        </p:grpSpPr>
        <p:sp>
          <p:nvSpPr>
            <p:cNvPr id="26" name="任意多边形 25"/>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27"/>
            <p:cNvSpPr txBox="1"/>
            <p:nvPr/>
          </p:nvSpPr>
          <p:spPr>
            <a:xfrm>
              <a:off x="6227712" y="2367260"/>
              <a:ext cx="2205655" cy="686417"/>
            </a:xfrm>
            <a:prstGeom prst="rect">
              <a:avLst/>
            </a:prstGeom>
            <a:noFill/>
          </p:spPr>
          <p:txBody>
            <a:bodyPr wrap="square" rtlCol="0" anchor="ctr">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原则条款</a:t>
              </a:r>
              <a:endParaRPr kumimoji="0" lang="zh-CN" altLang="en-US" sz="2000" b="1"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33" name="矩形 32"/>
          <p:cNvSpPr/>
          <p:nvPr/>
        </p:nvSpPr>
        <p:spPr>
          <a:xfrm>
            <a:off x="1816380" y="1295064"/>
            <a:ext cx="3105337" cy="461665"/>
          </a:xfrm>
          <a:prstGeom prst="rect">
            <a:avLst/>
          </a:prstGeom>
        </p:spPr>
        <p:txBody>
          <a:bodyPr wrap="none">
            <a:spAutoFit/>
          </a:bodyPr>
          <a:lstStyle/>
          <a:p>
            <a:pPr lvl="0"/>
            <a:r>
              <a:rPr lang="en-US" altLang="zh-CN" sz="2400" b="1" dirty="0"/>
              <a:t>· </a:t>
            </a:r>
            <a:r>
              <a:rPr lang="zh-CN" altLang="en-US" sz="2400" b="1" dirty="0"/>
              <a:t>其他不正当竞争行为</a:t>
            </a:r>
            <a:endParaRPr lang="zh-CN" altLang="zh-CN" sz="2400" b="1" dirty="0"/>
          </a:p>
        </p:txBody>
      </p:sp>
      <p:sp>
        <p:nvSpPr>
          <p:cNvPr id="34" name="矩形 33"/>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35" name="流程图: 离页连接符 34"/>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36" name="直接连接符 35"/>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矩形 47"/>
          <p:cNvSpPr>
            <a:spLocks noChangeArrowheads="1"/>
          </p:cNvSpPr>
          <p:nvPr/>
        </p:nvSpPr>
        <p:spPr bwMode="auto">
          <a:xfrm>
            <a:off x="1692162" y="2861795"/>
            <a:ext cx="8697654" cy="59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30000"/>
              </a:lnSpc>
              <a:spcBef>
                <a:spcPct val="0"/>
              </a:spcBef>
              <a:spcAft>
                <a:spcPts val="0"/>
              </a:spcAft>
              <a:buClrTx/>
              <a:buSzTx/>
              <a:buFont typeface="Arial" panose="020B0604020202020204" pitchFamily="34" charset="0"/>
              <a:buNone/>
              <a:defRPr/>
            </a:pPr>
            <a:r>
              <a:rPr lang="zh-CN" altLang="en-US" sz="2800" b="1" kern="0" dirty="0">
                <a:solidFill>
                  <a:prstClr val="white">
                    <a:lumMod val="50000"/>
                  </a:prstClr>
                </a:solidFill>
                <a:sym typeface="微软雅黑" panose="020B0503020204020204" pitchFamily="34" charset="-122"/>
              </a:rPr>
              <a:t>克制</a:t>
            </a:r>
            <a:r>
              <a:rPr lang="en-US" altLang="zh-CN" sz="2800" b="1" kern="0" dirty="0">
                <a:solidFill>
                  <a:prstClr val="white">
                    <a:lumMod val="50000"/>
                  </a:prstClr>
                </a:solidFill>
                <a:sym typeface="微软雅黑" panose="020B0503020204020204" pitchFamily="34" charset="-122"/>
              </a:rPr>
              <a:t>&amp;</a:t>
            </a:r>
            <a:r>
              <a:rPr lang="zh-CN" altLang="en-US" sz="2800" b="1" kern="0" dirty="0">
                <a:solidFill>
                  <a:prstClr val="white">
                    <a:lumMod val="50000"/>
                  </a:prstClr>
                </a:solidFill>
                <a:sym typeface="微软雅黑" panose="020B0503020204020204" pitchFamily="34" charset="-122"/>
              </a:rPr>
              <a:t>谦抑</a:t>
            </a:r>
            <a:endParaRPr kumimoji="0" lang="zh-CN" altLang="en-US" sz="2800" b="1" i="0" u="none" strike="noStrike" kern="0" cap="none" spc="0" normalizeH="0" baseline="0" noProof="0" dirty="0">
              <a:ln>
                <a:noFill/>
              </a:ln>
              <a:solidFill>
                <a:prstClr val="white">
                  <a:lumMod val="50000"/>
                </a:prstClr>
              </a:solidFill>
              <a:effectLst/>
              <a:uLnTx/>
              <a:uFillTx/>
              <a:sym typeface="微软雅黑" panose="020B0503020204020204" pitchFamily="34" charset="-122"/>
            </a:endParaRPr>
          </a:p>
        </p:txBody>
      </p:sp>
      <p:cxnSp>
        <p:nvCxnSpPr>
          <p:cNvPr id="18" name="直接连接符 8"/>
          <p:cNvCxnSpPr/>
          <p:nvPr/>
        </p:nvCxnSpPr>
        <p:spPr>
          <a:xfrm>
            <a:off x="2358202" y="3539244"/>
            <a:ext cx="7981512" cy="0"/>
          </a:xfrm>
          <a:prstGeom prst="line">
            <a:avLst/>
          </a:prstGeom>
          <a:noFill/>
          <a:ln w="9525" cap="flat" cmpd="sng" algn="ctr">
            <a:solidFill>
              <a:sysClr val="window" lastClr="FFFFFF">
                <a:lumMod val="65000"/>
              </a:sysClr>
            </a:solidFill>
            <a:prstDash val="solid"/>
          </a:ln>
          <a:effectLst/>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outVertical)">
                                      <p:cBhvr>
                                        <p:cTn id="16" dur="750"/>
                                        <p:tgtEl>
                                          <p:spTgt spid="18"/>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fill="hold"/>
                                        <p:tgtEl>
                                          <p:spTgt spid="3"/>
                                        </p:tgtEl>
                                        <p:attrNameLst>
                                          <p:attrName>ppt_x</p:attrName>
                                        </p:attrNameLst>
                                      </p:cBhvr>
                                      <p:tavLst>
                                        <p:tav tm="0">
                                          <p:val>
                                            <p:strVal val="0-#ppt_w/2"/>
                                          </p:val>
                                        </p:tav>
                                        <p:tav tm="100000">
                                          <p:val>
                                            <p:strVal val="#ppt_x"/>
                                          </p:val>
                                        </p:tav>
                                      </p:tavLst>
                                    </p:anim>
                                    <p:anim calcmode="lin" valueType="num">
                                      <p:cBhvr additive="base">
                                        <p:cTn id="21" dur="4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400"/>
                                        <p:tgtEl>
                                          <p:spTgt spid="2"/>
                                        </p:tgtEl>
                                        <p:attrNameLst>
                                          <p:attrName>ppt_x</p:attrName>
                                        </p:attrNameLst>
                                      </p:cBhvr>
                                      <p:tavLst>
                                        <p:tav tm="0">
                                          <p:val>
                                            <p:strVal val="#ppt_x-#ppt_w*1.125000"/>
                                          </p:val>
                                        </p:tav>
                                        <p:tav tm="100000">
                                          <p:val>
                                            <p:strVal val="#ppt_x"/>
                                          </p:val>
                                        </p:tav>
                                      </p:tavLst>
                                    </p:anim>
                                    <p:animEffect transition="in" filter="wipe(right)">
                                      <p:cBhvr>
                                        <p:cTn id="26" dur="400"/>
                                        <p:tgtEl>
                                          <p:spTgt spid="2"/>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400"/>
                                        <p:tgtEl>
                                          <p:spTgt spid="4"/>
                                        </p:tgtEl>
                                        <p:attrNameLst>
                                          <p:attrName>ppt_x</p:attrName>
                                        </p:attrNameLst>
                                      </p:cBhvr>
                                      <p:tavLst>
                                        <p:tav tm="0">
                                          <p:val>
                                            <p:strVal val="#ppt_x-#ppt_w*1.125000"/>
                                          </p:val>
                                        </p:tav>
                                        <p:tav tm="100000">
                                          <p:val>
                                            <p:strVal val="#ppt_x"/>
                                          </p:val>
                                        </p:tav>
                                      </p:tavLst>
                                    </p:anim>
                                    <p:animEffect transition="in" filter="wipe(right)">
                                      <p:cBhvr>
                                        <p:cTn id="31"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00051"/>
            <a:ext cx="12192000" cy="5621867"/>
          </a:xfrm>
          <a:custGeom>
            <a:avLst/>
            <a:gdLst>
              <a:gd name="connsiteX0" fmla="*/ 0 w 9144000"/>
              <a:gd name="connsiteY0" fmla="*/ 0 h 3168352"/>
              <a:gd name="connsiteX1" fmla="*/ 9144000 w 9144000"/>
              <a:gd name="connsiteY1" fmla="*/ 0 h 3168352"/>
              <a:gd name="connsiteX2" fmla="*/ 9144000 w 9144000"/>
              <a:gd name="connsiteY2" fmla="*/ 3168352 h 3168352"/>
              <a:gd name="connsiteX3" fmla="*/ 0 w 9144000"/>
              <a:gd name="connsiteY3" fmla="*/ 3168352 h 3168352"/>
              <a:gd name="connsiteX4" fmla="*/ 0 w 9144000"/>
              <a:gd name="connsiteY4" fmla="*/ 0 h 3168352"/>
              <a:gd name="connsiteX0-1" fmla="*/ 0 w 9144000"/>
              <a:gd name="connsiteY0-2" fmla="*/ 1040130 h 4208482"/>
              <a:gd name="connsiteX1-3" fmla="*/ 9132570 w 9144000"/>
              <a:gd name="connsiteY1-4" fmla="*/ 0 h 4208482"/>
              <a:gd name="connsiteX2-5" fmla="*/ 9144000 w 9144000"/>
              <a:gd name="connsiteY2-6" fmla="*/ 4208482 h 4208482"/>
              <a:gd name="connsiteX3-7" fmla="*/ 0 w 9144000"/>
              <a:gd name="connsiteY3-8" fmla="*/ 4208482 h 4208482"/>
              <a:gd name="connsiteX4-9" fmla="*/ 0 w 9144000"/>
              <a:gd name="connsiteY4-10" fmla="*/ 1040130 h 4208482"/>
              <a:gd name="connsiteX0-11" fmla="*/ 0 w 9144000"/>
              <a:gd name="connsiteY0-12" fmla="*/ 1040130 h 4208482"/>
              <a:gd name="connsiteX1-13" fmla="*/ 9132570 w 9144000"/>
              <a:gd name="connsiteY1-14" fmla="*/ 0 h 4208482"/>
              <a:gd name="connsiteX2-15" fmla="*/ 9144000 w 9144000"/>
              <a:gd name="connsiteY2-16" fmla="*/ 3088342 h 4208482"/>
              <a:gd name="connsiteX3-17" fmla="*/ 0 w 9144000"/>
              <a:gd name="connsiteY3-18" fmla="*/ 4208482 h 4208482"/>
              <a:gd name="connsiteX4-19" fmla="*/ 0 w 9144000"/>
              <a:gd name="connsiteY4-20" fmla="*/ 1040130 h 4208482"/>
              <a:gd name="connsiteX0-21" fmla="*/ 0 w 9144000"/>
              <a:gd name="connsiteY0-22" fmla="*/ 1048222 h 4216574"/>
              <a:gd name="connsiteX1-23" fmla="*/ 9140662 w 9144000"/>
              <a:gd name="connsiteY1-24" fmla="*/ 0 h 4216574"/>
              <a:gd name="connsiteX2-25" fmla="*/ 9144000 w 9144000"/>
              <a:gd name="connsiteY2-26" fmla="*/ 3096434 h 4216574"/>
              <a:gd name="connsiteX3-27" fmla="*/ 0 w 9144000"/>
              <a:gd name="connsiteY3-28" fmla="*/ 4216574 h 4216574"/>
              <a:gd name="connsiteX4-29" fmla="*/ 0 w 9144000"/>
              <a:gd name="connsiteY4-30" fmla="*/ 1048222 h 4216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4216574">
                <a:moveTo>
                  <a:pt x="0" y="1048222"/>
                </a:moveTo>
                <a:lnTo>
                  <a:pt x="9140662" y="0"/>
                </a:lnTo>
                <a:cubicBezTo>
                  <a:pt x="9141775" y="1032145"/>
                  <a:pt x="9142887" y="2064289"/>
                  <a:pt x="9144000" y="3096434"/>
                </a:cubicBezTo>
                <a:lnTo>
                  <a:pt x="0" y="4216574"/>
                </a:lnTo>
                <a:lnTo>
                  <a:pt x="0" y="104822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8" name="矩形 7"/>
          <p:cNvSpPr/>
          <p:nvPr/>
        </p:nvSpPr>
        <p:spPr>
          <a:xfrm rot="21208598">
            <a:off x="-2175933" y="1293284"/>
            <a:ext cx="8064500" cy="184149"/>
          </a:xfrm>
          <a:custGeom>
            <a:avLst/>
            <a:gdLst>
              <a:gd name="connsiteX0" fmla="*/ 0 w 6048672"/>
              <a:gd name="connsiteY0" fmla="*/ 0 h 126381"/>
              <a:gd name="connsiteX1" fmla="*/ 6048672 w 6048672"/>
              <a:gd name="connsiteY1" fmla="*/ 0 h 126381"/>
              <a:gd name="connsiteX2" fmla="*/ 6048672 w 6048672"/>
              <a:gd name="connsiteY2" fmla="*/ 126381 h 126381"/>
              <a:gd name="connsiteX3" fmla="*/ 0 w 6048672"/>
              <a:gd name="connsiteY3" fmla="*/ 126381 h 126381"/>
              <a:gd name="connsiteX4" fmla="*/ 0 w 6048672"/>
              <a:gd name="connsiteY4" fmla="*/ 0 h 126381"/>
              <a:gd name="connsiteX0-1" fmla="*/ 0 w 6048672"/>
              <a:gd name="connsiteY0-2" fmla="*/ 0 h 129471"/>
              <a:gd name="connsiteX1-3" fmla="*/ 6048672 w 6048672"/>
              <a:gd name="connsiteY1-4" fmla="*/ 0 h 129471"/>
              <a:gd name="connsiteX2-5" fmla="*/ 5938504 w 6048672"/>
              <a:gd name="connsiteY2-6" fmla="*/ 129471 h 129471"/>
              <a:gd name="connsiteX3-7" fmla="*/ 0 w 6048672"/>
              <a:gd name="connsiteY3-8" fmla="*/ 126381 h 129471"/>
              <a:gd name="connsiteX4-9" fmla="*/ 0 w 6048672"/>
              <a:gd name="connsiteY4-10" fmla="*/ 0 h 129471"/>
              <a:gd name="connsiteX0-11" fmla="*/ 0 w 6048672"/>
              <a:gd name="connsiteY0-12" fmla="*/ 0 h 135582"/>
              <a:gd name="connsiteX1-13" fmla="*/ 6048672 w 6048672"/>
              <a:gd name="connsiteY1-14" fmla="*/ 0 h 135582"/>
              <a:gd name="connsiteX2-15" fmla="*/ 5991944 w 6048672"/>
              <a:gd name="connsiteY2-16" fmla="*/ 135582 h 135582"/>
              <a:gd name="connsiteX3-17" fmla="*/ 0 w 6048672"/>
              <a:gd name="connsiteY3-18" fmla="*/ 126381 h 135582"/>
              <a:gd name="connsiteX4-19" fmla="*/ 0 w 6048672"/>
              <a:gd name="connsiteY4-20" fmla="*/ 0 h 135582"/>
              <a:gd name="connsiteX0-21" fmla="*/ 0 w 6048672"/>
              <a:gd name="connsiteY0-22" fmla="*/ 0 h 137328"/>
              <a:gd name="connsiteX1-23" fmla="*/ 6048672 w 6048672"/>
              <a:gd name="connsiteY1-24" fmla="*/ 0 h 137328"/>
              <a:gd name="connsiteX2-25" fmla="*/ 6007213 w 6048672"/>
              <a:gd name="connsiteY2-26" fmla="*/ 137328 h 137328"/>
              <a:gd name="connsiteX3-27" fmla="*/ 0 w 6048672"/>
              <a:gd name="connsiteY3-28" fmla="*/ 126381 h 137328"/>
              <a:gd name="connsiteX4-29" fmla="*/ 0 w 6048672"/>
              <a:gd name="connsiteY4-30" fmla="*/ 0 h 1373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48672" h="137328">
                <a:moveTo>
                  <a:pt x="0" y="0"/>
                </a:moveTo>
                <a:lnTo>
                  <a:pt x="6048672" y="0"/>
                </a:lnTo>
                <a:lnTo>
                  <a:pt x="6007213" y="137328"/>
                </a:lnTo>
                <a:lnTo>
                  <a:pt x="0" y="126381"/>
                </a:lnTo>
                <a:lnTo>
                  <a:pt x="0" y="0"/>
                </a:lnTo>
                <a:close/>
              </a:path>
            </a:pathLst>
          </a:custGeom>
          <a:solidFill>
            <a:srgbClr val="FEAA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9" name="矩形 8"/>
          <p:cNvSpPr/>
          <p:nvPr/>
        </p:nvSpPr>
        <p:spPr>
          <a:xfrm>
            <a:off x="0" y="3257552"/>
            <a:ext cx="5147733" cy="3600449"/>
          </a:xfrm>
          <a:custGeom>
            <a:avLst/>
            <a:gdLst>
              <a:gd name="connsiteX0" fmla="*/ 0 w 3851920"/>
              <a:gd name="connsiteY0" fmla="*/ 0 h 1923678"/>
              <a:gd name="connsiteX1" fmla="*/ 3851920 w 3851920"/>
              <a:gd name="connsiteY1" fmla="*/ 0 h 1923678"/>
              <a:gd name="connsiteX2" fmla="*/ 3851920 w 3851920"/>
              <a:gd name="connsiteY2" fmla="*/ 1923678 h 1923678"/>
              <a:gd name="connsiteX3" fmla="*/ 0 w 3851920"/>
              <a:gd name="connsiteY3" fmla="*/ 1923678 h 1923678"/>
              <a:gd name="connsiteX4" fmla="*/ 0 w 3851920"/>
              <a:gd name="connsiteY4" fmla="*/ 0 h 1923678"/>
              <a:gd name="connsiteX0-1" fmla="*/ 0 w 3859604"/>
              <a:gd name="connsiteY0-2" fmla="*/ 776087 h 2699765"/>
              <a:gd name="connsiteX1-3" fmla="*/ 3859604 w 3859604"/>
              <a:gd name="connsiteY1-4" fmla="*/ 0 h 2699765"/>
              <a:gd name="connsiteX2-5" fmla="*/ 3851920 w 3859604"/>
              <a:gd name="connsiteY2-6" fmla="*/ 2699765 h 2699765"/>
              <a:gd name="connsiteX3-7" fmla="*/ 0 w 3859604"/>
              <a:gd name="connsiteY3-8" fmla="*/ 2699765 h 2699765"/>
              <a:gd name="connsiteX4-9" fmla="*/ 0 w 3859604"/>
              <a:gd name="connsiteY4-10" fmla="*/ 776087 h 2699765"/>
              <a:gd name="connsiteX0-11" fmla="*/ 0 w 3860343"/>
              <a:gd name="connsiteY0-12" fmla="*/ 776087 h 2699765"/>
              <a:gd name="connsiteX1-13" fmla="*/ 3859604 w 3860343"/>
              <a:gd name="connsiteY1-14" fmla="*/ 0 h 2699765"/>
              <a:gd name="connsiteX2-15" fmla="*/ 3859604 w 3860343"/>
              <a:gd name="connsiteY2-16" fmla="*/ 2115778 h 2699765"/>
              <a:gd name="connsiteX3-17" fmla="*/ 0 w 3860343"/>
              <a:gd name="connsiteY3-18" fmla="*/ 2699765 h 2699765"/>
              <a:gd name="connsiteX4-19" fmla="*/ 0 w 3860343"/>
              <a:gd name="connsiteY4-20" fmla="*/ 776087 h 26997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60343" h="2699765">
                <a:moveTo>
                  <a:pt x="0" y="776087"/>
                </a:moveTo>
                <a:lnTo>
                  <a:pt x="3859604" y="0"/>
                </a:lnTo>
                <a:cubicBezTo>
                  <a:pt x="3857043" y="899922"/>
                  <a:pt x="3862165" y="1215856"/>
                  <a:pt x="3859604" y="2115778"/>
                </a:cubicBezTo>
                <a:lnTo>
                  <a:pt x="0" y="2699765"/>
                </a:lnTo>
                <a:lnTo>
                  <a:pt x="0" y="776087"/>
                </a:lnTo>
                <a:close/>
              </a:path>
            </a:pathLst>
          </a:custGeom>
          <a:solidFill>
            <a:srgbClr val="424F5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19" name="TextBox 7"/>
          <p:cNvSpPr>
            <a:spLocks noChangeArrowheads="1"/>
          </p:cNvSpPr>
          <p:nvPr/>
        </p:nvSpPr>
        <p:spPr bwMode="auto">
          <a:xfrm>
            <a:off x="-1020233" y="4933951"/>
            <a:ext cx="7116233" cy="573617"/>
          </a:xfrm>
          <a:prstGeom prst="rect">
            <a:avLst/>
          </a:prstGeom>
          <a:noFill/>
          <a:ln>
            <a:noFill/>
          </a:ln>
          <a:effectLst/>
        </p:spPr>
        <p:txBody>
          <a:bodyPr lIns="0" tIns="0" rIns="0" bIns="0">
            <a:spAutoFit/>
          </a:bodyPr>
          <a:lstStyle/>
          <a:p>
            <a:pPr algn="ctr">
              <a:defRPr/>
            </a:pPr>
            <a:r>
              <a:rPr lang="zh-CN" altLang="en-US" sz="3700" b="1" dirty="0" smtClean="0">
                <a:solidFill>
                  <a:schemeClr val="bg1"/>
                </a:solidFill>
                <a:cs typeface="+mn-ea"/>
                <a:sym typeface="+mn-lt"/>
              </a:rPr>
              <a:t>谢谢</a:t>
            </a:r>
            <a:endParaRPr lang="zh-CN" altLang="en-US" sz="3700" b="1" dirty="0">
              <a:solidFill>
                <a:schemeClr val="bg1"/>
              </a:solidFill>
              <a:cs typeface="+mn-ea"/>
              <a:sym typeface="+mn-lt"/>
            </a:endParaRPr>
          </a:p>
        </p:txBody>
      </p:sp>
      <p:sp>
        <p:nvSpPr>
          <p:cNvPr id="2" name="平行四边形 1"/>
          <p:cNvSpPr/>
          <p:nvPr/>
        </p:nvSpPr>
        <p:spPr>
          <a:xfrm>
            <a:off x="5262034" y="3141134"/>
            <a:ext cx="461433" cy="2891367"/>
          </a:xfrm>
          <a:custGeom>
            <a:avLst/>
            <a:gdLst>
              <a:gd name="connsiteX0" fmla="*/ 0 w 464537"/>
              <a:gd name="connsiteY0" fmla="*/ 2157275 h 2157275"/>
              <a:gd name="connsiteX1" fmla="*/ 116134 w 464537"/>
              <a:gd name="connsiteY1" fmla="*/ 0 h 2157275"/>
              <a:gd name="connsiteX2" fmla="*/ 464537 w 464537"/>
              <a:gd name="connsiteY2" fmla="*/ 0 h 2157275"/>
              <a:gd name="connsiteX3" fmla="*/ 348403 w 464537"/>
              <a:gd name="connsiteY3" fmla="*/ 2157275 h 2157275"/>
              <a:gd name="connsiteX4" fmla="*/ 0 w 464537"/>
              <a:gd name="connsiteY4" fmla="*/ 2157275 h 2157275"/>
              <a:gd name="connsiteX0-1" fmla="*/ 0 w 468347"/>
              <a:gd name="connsiteY0-2" fmla="*/ 2218235 h 2218235"/>
              <a:gd name="connsiteX1-3" fmla="*/ 116134 w 468347"/>
              <a:gd name="connsiteY1-4" fmla="*/ 60960 h 2218235"/>
              <a:gd name="connsiteX2-5" fmla="*/ 468347 w 468347"/>
              <a:gd name="connsiteY2-6" fmla="*/ 0 h 2218235"/>
              <a:gd name="connsiteX3-7" fmla="*/ 348403 w 468347"/>
              <a:gd name="connsiteY3-8" fmla="*/ 2218235 h 2218235"/>
              <a:gd name="connsiteX4-9" fmla="*/ 0 w 468347"/>
              <a:gd name="connsiteY4-10" fmla="*/ 2218235 h 2218235"/>
              <a:gd name="connsiteX0-11" fmla="*/ 0 w 468347"/>
              <a:gd name="connsiteY0-12" fmla="*/ 2218235 h 2218235"/>
              <a:gd name="connsiteX1-13" fmla="*/ 116134 w 468347"/>
              <a:gd name="connsiteY1-14" fmla="*/ 60960 h 2218235"/>
              <a:gd name="connsiteX2-15" fmla="*/ 468347 w 468347"/>
              <a:gd name="connsiteY2-16" fmla="*/ 0 h 2218235"/>
              <a:gd name="connsiteX3-17" fmla="*/ 348403 w 468347"/>
              <a:gd name="connsiteY3-18" fmla="*/ 2172515 h 2218235"/>
              <a:gd name="connsiteX4-19" fmla="*/ 0 w 468347"/>
              <a:gd name="connsiteY4-20" fmla="*/ 2218235 h 2218235"/>
              <a:gd name="connsiteX0-21" fmla="*/ 13406 w 481753"/>
              <a:gd name="connsiteY0-22" fmla="*/ 2218235 h 2218235"/>
              <a:gd name="connsiteX1-23" fmla="*/ 0 w 481753"/>
              <a:gd name="connsiteY1-24" fmla="*/ 129540 h 2218235"/>
              <a:gd name="connsiteX2-25" fmla="*/ 481753 w 481753"/>
              <a:gd name="connsiteY2-26" fmla="*/ 0 h 2218235"/>
              <a:gd name="connsiteX3-27" fmla="*/ 361809 w 481753"/>
              <a:gd name="connsiteY3-28" fmla="*/ 2172515 h 2218235"/>
              <a:gd name="connsiteX4-29" fmla="*/ 13406 w 481753"/>
              <a:gd name="connsiteY4-30" fmla="*/ 2218235 h 2218235"/>
              <a:gd name="connsiteX0-31" fmla="*/ 13406 w 361809"/>
              <a:gd name="connsiteY0-32" fmla="*/ 2096315 h 2096315"/>
              <a:gd name="connsiteX1-33" fmla="*/ 0 w 361809"/>
              <a:gd name="connsiteY1-34" fmla="*/ 7620 h 2096315"/>
              <a:gd name="connsiteX2-35" fmla="*/ 131233 w 361809"/>
              <a:gd name="connsiteY2-36" fmla="*/ 0 h 2096315"/>
              <a:gd name="connsiteX3-37" fmla="*/ 361809 w 361809"/>
              <a:gd name="connsiteY3-38" fmla="*/ 2050595 h 2096315"/>
              <a:gd name="connsiteX4-39" fmla="*/ 13406 w 361809"/>
              <a:gd name="connsiteY4-40" fmla="*/ 2096315 h 2096315"/>
              <a:gd name="connsiteX0-41" fmla="*/ 13406 w 361809"/>
              <a:gd name="connsiteY0-42" fmla="*/ 2161085 h 2161085"/>
              <a:gd name="connsiteX1-43" fmla="*/ 0 w 361809"/>
              <a:gd name="connsiteY1-44" fmla="*/ 72390 h 2161085"/>
              <a:gd name="connsiteX2-45" fmla="*/ 359833 w 361809"/>
              <a:gd name="connsiteY2-46" fmla="*/ 0 h 2161085"/>
              <a:gd name="connsiteX3-47" fmla="*/ 361809 w 361809"/>
              <a:gd name="connsiteY3-48" fmla="*/ 2115365 h 2161085"/>
              <a:gd name="connsiteX4-49" fmla="*/ 13406 w 361809"/>
              <a:gd name="connsiteY4-50" fmla="*/ 2161085 h 2161085"/>
              <a:gd name="connsiteX0-51" fmla="*/ 598 w 349001"/>
              <a:gd name="connsiteY0-52" fmla="*/ 2161085 h 2161085"/>
              <a:gd name="connsiteX1-53" fmla="*/ 13862 w 349001"/>
              <a:gd name="connsiteY1-54" fmla="*/ 60960 h 2161085"/>
              <a:gd name="connsiteX2-55" fmla="*/ 347025 w 349001"/>
              <a:gd name="connsiteY2-56" fmla="*/ 0 h 2161085"/>
              <a:gd name="connsiteX3-57" fmla="*/ 349001 w 349001"/>
              <a:gd name="connsiteY3-58" fmla="*/ 2115365 h 2161085"/>
              <a:gd name="connsiteX4-59" fmla="*/ 598 w 349001"/>
              <a:gd name="connsiteY4-60" fmla="*/ 2161085 h 2161085"/>
              <a:gd name="connsiteX0-61" fmla="*/ 706 w 345299"/>
              <a:gd name="connsiteY0-62" fmla="*/ 2168705 h 2168705"/>
              <a:gd name="connsiteX1-63" fmla="*/ 10160 w 345299"/>
              <a:gd name="connsiteY1-64" fmla="*/ 60960 h 2168705"/>
              <a:gd name="connsiteX2-65" fmla="*/ 343323 w 345299"/>
              <a:gd name="connsiteY2-66" fmla="*/ 0 h 2168705"/>
              <a:gd name="connsiteX3-67" fmla="*/ 345299 w 345299"/>
              <a:gd name="connsiteY3-68" fmla="*/ 2115365 h 2168705"/>
              <a:gd name="connsiteX4-69" fmla="*/ 706 w 345299"/>
              <a:gd name="connsiteY4-70" fmla="*/ 2168705 h 21687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299" h="2168705">
                <a:moveTo>
                  <a:pt x="706" y="2168705"/>
                </a:moveTo>
                <a:cubicBezTo>
                  <a:pt x="-3763" y="1472473"/>
                  <a:pt x="14629" y="757192"/>
                  <a:pt x="10160" y="60960"/>
                </a:cubicBezTo>
                <a:lnTo>
                  <a:pt x="343323" y="0"/>
                </a:lnTo>
                <a:cubicBezTo>
                  <a:pt x="343982" y="705122"/>
                  <a:pt x="344640" y="1410243"/>
                  <a:pt x="345299" y="2115365"/>
                </a:cubicBezTo>
                <a:lnTo>
                  <a:pt x="706" y="2168705"/>
                </a:lnTo>
                <a:close/>
              </a:path>
            </a:pathLst>
          </a:custGeom>
          <a:solidFill>
            <a:srgbClr val="FEAA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
        <p:nvSpPr>
          <p:cNvPr id="17" name="平行四边形 1"/>
          <p:cNvSpPr/>
          <p:nvPr/>
        </p:nvSpPr>
        <p:spPr>
          <a:xfrm>
            <a:off x="5827185" y="3045885"/>
            <a:ext cx="461433" cy="2891367"/>
          </a:xfrm>
          <a:custGeom>
            <a:avLst/>
            <a:gdLst>
              <a:gd name="connsiteX0" fmla="*/ 0 w 464537"/>
              <a:gd name="connsiteY0" fmla="*/ 2157275 h 2157275"/>
              <a:gd name="connsiteX1" fmla="*/ 116134 w 464537"/>
              <a:gd name="connsiteY1" fmla="*/ 0 h 2157275"/>
              <a:gd name="connsiteX2" fmla="*/ 464537 w 464537"/>
              <a:gd name="connsiteY2" fmla="*/ 0 h 2157275"/>
              <a:gd name="connsiteX3" fmla="*/ 348403 w 464537"/>
              <a:gd name="connsiteY3" fmla="*/ 2157275 h 2157275"/>
              <a:gd name="connsiteX4" fmla="*/ 0 w 464537"/>
              <a:gd name="connsiteY4" fmla="*/ 2157275 h 2157275"/>
              <a:gd name="connsiteX0-1" fmla="*/ 0 w 468347"/>
              <a:gd name="connsiteY0-2" fmla="*/ 2218235 h 2218235"/>
              <a:gd name="connsiteX1-3" fmla="*/ 116134 w 468347"/>
              <a:gd name="connsiteY1-4" fmla="*/ 60960 h 2218235"/>
              <a:gd name="connsiteX2-5" fmla="*/ 468347 w 468347"/>
              <a:gd name="connsiteY2-6" fmla="*/ 0 h 2218235"/>
              <a:gd name="connsiteX3-7" fmla="*/ 348403 w 468347"/>
              <a:gd name="connsiteY3-8" fmla="*/ 2218235 h 2218235"/>
              <a:gd name="connsiteX4-9" fmla="*/ 0 w 468347"/>
              <a:gd name="connsiteY4-10" fmla="*/ 2218235 h 2218235"/>
              <a:gd name="connsiteX0-11" fmla="*/ 0 w 468347"/>
              <a:gd name="connsiteY0-12" fmla="*/ 2218235 h 2218235"/>
              <a:gd name="connsiteX1-13" fmla="*/ 116134 w 468347"/>
              <a:gd name="connsiteY1-14" fmla="*/ 60960 h 2218235"/>
              <a:gd name="connsiteX2-15" fmla="*/ 468347 w 468347"/>
              <a:gd name="connsiteY2-16" fmla="*/ 0 h 2218235"/>
              <a:gd name="connsiteX3-17" fmla="*/ 348403 w 468347"/>
              <a:gd name="connsiteY3-18" fmla="*/ 2172515 h 2218235"/>
              <a:gd name="connsiteX4-19" fmla="*/ 0 w 468347"/>
              <a:gd name="connsiteY4-20" fmla="*/ 2218235 h 2218235"/>
              <a:gd name="connsiteX0-21" fmla="*/ 13406 w 481753"/>
              <a:gd name="connsiteY0-22" fmla="*/ 2218235 h 2218235"/>
              <a:gd name="connsiteX1-23" fmla="*/ 0 w 481753"/>
              <a:gd name="connsiteY1-24" fmla="*/ 129540 h 2218235"/>
              <a:gd name="connsiteX2-25" fmla="*/ 481753 w 481753"/>
              <a:gd name="connsiteY2-26" fmla="*/ 0 h 2218235"/>
              <a:gd name="connsiteX3-27" fmla="*/ 361809 w 481753"/>
              <a:gd name="connsiteY3-28" fmla="*/ 2172515 h 2218235"/>
              <a:gd name="connsiteX4-29" fmla="*/ 13406 w 481753"/>
              <a:gd name="connsiteY4-30" fmla="*/ 2218235 h 2218235"/>
              <a:gd name="connsiteX0-31" fmla="*/ 13406 w 361809"/>
              <a:gd name="connsiteY0-32" fmla="*/ 2096315 h 2096315"/>
              <a:gd name="connsiteX1-33" fmla="*/ 0 w 361809"/>
              <a:gd name="connsiteY1-34" fmla="*/ 7620 h 2096315"/>
              <a:gd name="connsiteX2-35" fmla="*/ 131233 w 361809"/>
              <a:gd name="connsiteY2-36" fmla="*/ 0 h 2096315"/>
              <a:gd name="connsiteX3-37" fmla="*/ 361809 w 361809"/>
              <a:gd name="connsiteY3-38" fmla="*/ 2050595 h 2096315"/>
              <a:gd name="connsiteX4-39" fmla="*/ 13406 w 361809"/>
              <a:gd name="connsiteY4-40" fmla="*/ 2096315 h 2096315"/>
              <a:gd name="connsiteX0-41" fmla="*/ 13406 w 361809"/>
              <a:gd name="connsiteY0-42" fmla="*/ 2161085 h 2161085"/>
              <a:gd name="connsiteX1-43" fmla="*/ 0 w 361809"/>
              <a:gd name="connsiteY1-44" fmla="*/ 72390 h 2161085"/>
              <a:gd name="connsiteX2-45" fmla="*/ 359833 w 361809"/>
              <a:gd name="connsiteY2-46" fmla="*/ 0 h 2161085"/>
              <a:gd name="connsiteX3-47" fmla="*/ 361809 w 361809"/>
              <a:gd name="connsiteY3-48" fmla="*/ 2115365 h 2161085"/>
              <a:gd name="connsiteX4-49" fmla="*/ 13406 w 361809"/>
              <a:gd name="connsiteY4-50" fmla="*/ 2161085 h 2161085"/>
              <a:gd name="connsiteX0-51" fmla="*/ 598 w 349001"/>
              <a:gd name="connsiteY0-52" fmla="*/ 2161085 h 2161085"/>
              <a:gd name="connsiteX1-53" fmla="*/ 13862 w 349001"/>
              <a:gd name="connsiteY1-54" fmla="*/ 60960 h 2161085"/>
              <a:gd name="connsiteX2-55" fmla="*/ 347025 w 349001"/>
              <a:gd name="connsiteY2-56" fmla="*/ 0 h 2161085"/>
              <a:gd name="connsiteX3-57" fmla="*/ 349001 w 349001"/>
              <a:gd name="connsiteY3-58" fmla="*/ 2115365 h 2161085"/>
              <a:gd name="connsiteX4-59" fmla="*/ 598 w 349001"/>
              <a:gd name="connsiteY4-60" fmla="*/ 2161085 h 2161085"/>
              <a:gd name="connsiteX0-61" fmla="*/ 706 w 345299"/>
              <a:gd name="connsiteY0-62" fmla="*/ 2168705 h 2168705"/>
              <a:gd name="connsiteX1-63" fmla="*/ 10160 w 345299"/>
              <a:gd name="connsiteY1-64" fmla="*/ 60960 h 2168705"/>
              <a:gd name="connsiteX2-65" fmla="*/ 343323 w 345299"/>
              <a:gd name="connsiteY2-66" fmla="*/ 0 h 2168705"/>
              <a:gd name="connsiteX3-67" fmla="*/ 345299 w 345299"/>
              <a:gd name="connsiteY3-68" fmla="*/ 2115365 h 2168705"/>
              <a:gd name="connsiteX4-69" fmla="*/ 706 w 345299"/>
              <a:gd name="connsiteY4-70" fmla="*/ 2168705 h 21687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299" h="2168705">
                <a:moveTo>
                  <a:pt x="706" y="2168705"/>
                </a:moveTo>
                <a:cubicBezTo>
                  <a:pt x="-3763" y="1472473"/>
                  <a:pt x="14629" y="757192"/>
                  <a:pt x="10160" y="60960"/>
                </a:cubicBezTo>
                <a:lnTo>
                  <a:pt x="343323" y="0"/>
                </a:lnTo>
                <a:cubicBezTo>
                  <a:pt x="343982" y="705122"/>
                  <a:pt x="344640" y="1410243"/>
                  <a:pt x="345299" y="2115365"/>
                </a:cubicBezTo>
                <a:lnTo>
                  <a:pt x="706" y="2168705"/>
                </a:lnTo>
                <a:close/>
              </a:path>
            </a:pathLst>
          </a:custGeom>
          <a:solidFill>
            <a:srgbClr val="FEAA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dirty="0">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1701328" y="546454"/>
            <a:ext cx="518016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rPr>
              <a:t>主体层面：</a:t>
            </a:r>
            <a:r>
              <a:rPr lang="zh-CN" altLang="en-US" sz="2800" dirty="0">
                <a:solidFill>
                  <a:schemeClr val="accent1"/>
                </a:solidFill>
                <a:latin typeface="+mj-ea"/>
              </a:rPr>
              <a:t>竞争关系的认定</a:t>
            </a:r>
            <a:endParaRPr lang="en-US" altLang="zh-CN" sz="2800" b="1" dirty="0">
              <a:solidFill>
                <a:schemeClr val="accent1"/>
              </a:solidFill>
              <a:latin typeface="+mj-ea"/>
            </a:endParaRPr>
          </a:p>
        </p:txBody>
      </p:sp>
      <p:sp>
        <p:nvSpPr>
          <p:cNvPr id="21" name="流程图: 离页连接符 20"/>
          <p:cNvSpPr/>
          <p:nvPr/>
        </p:nvSpPr>
        <p:spPr>
          <a:xfrm>
            <a:off x="593823" y="535081"/>
            <a:ext cx="778668" cy="725714"/>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一</a:t>
            </a:r>
            <a:endParaRPr lang="zh-CN" altLang="en-US" sz="3200" spc="100" dirty="0">
              <a:latin typeface="Agency FB" panose="020B0503020202020204" pitchFamily="34" charset="0"/>
              <a:ea typeface="+mj-ea"/>
            </a:endParaRPr>
          </a:p>
        </p:txBody>
      </p:sp>
      <p:cxnSp>
        <p:nvCxnSpPr>
          <p:cNvPr id="22" name="直接连接符 21"/>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767213" y="2435947"/>
            <a:ext cx="3550143"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800" b="1" dirty="0" smtClean="0">
                <a:solidFill>
                  <a:srgbClr val="FFC000"/>
                </a:solidFill>
                <a:latin typeface="+mj-ea"/>
                <a:ea typeface="+mj-ea"/>
              </a:rPr>
              <a:t>淡化处理、广义认定</a:t>
            </a:r>
            <a:endParaRPr lang="en-US" altLang="zh-CN" sz="2800" b="1" dirty="0">
              <a:solidFill>
                <a:srgbClr val="FFC000"/>
              </a:solidFill>
              <a:latin typeface="+mj-ea"/>
              <a:ea typeface="+mj-ea"/>
            </a:endParaRPr>
          </a:p>
        </p:txBody>
      </p:sp>
      <p:sp>
        <p:nvSpPr>
          <p:cNvPr id="4" name="矩形 3"/>
          <p:cNvSpPr/>
          <p:nvPr/>
        </p:nvSpPr>
        <p:spPr>
          <a:xfrm>
            <a:off x="2982459" y="4031878"/>
            <a:ext cx="6559825" cy="132343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zh-CN" sz="2000" b="1" dirty="0">
                <a:solidFill>
                  <a:schemeClr val="accent1"/>
                </a:solidFill>
                <a:latin typeface="+mj-ea"/>
                <a:ea typeface="+mj-ea"/>
              </a:rPr>
              <a:t>· </a:t>
            </a:r>
            <a:r>
              <a:rPr lang="zh-CN" altLang="en-US" sz="2000" b="1" dirty="0">
                <a:solidFill>
                  <a:schemeClr val="accent1"/>
                </a:solidFill>
                <a:latin typeface="+mj-ea"/>
                <a:ea typeface="+mj-ea"/>
              </a:rPr>
              <a:t>猎豹浏览器过滤视频广告案</a:t>
            </a:r>
            <a:endParaRPr lang="en-US" altLang="zh-CN" sz="2000" b="1" dirty="0">
              <a:solidFill>
                <a:schemeClr val="accent1"/>
              </a:solidFill>
              <a:latin typeface="+mj-ea"/>
              <a:ea typeface="+mj-ea"/>
            </a:endParaRPr>
          </a:p>
          <a:p>
            <a:endParaRPr lang="en-US" altLang="zh-CN" sz="2000" b="1" dirty="0">
              <a:solidFill>
                <a:schemeClr val="accent1"/>
              </a:solidFill>
              <a:latin typeface="+mj-ea"/>
              <a:ea typeface="+mj-ea"/>
            </a:endParaRPr>
          </a:p>
          <a:p>
            <a:r>
              <a:rPr lang="en-US" altLang="zh-CN" sz="2000" b="1" dirty="0">
                <a:solidFill>
                  <a:schemeClr val="accent1"/>
                </a:solidFill>
                <a:latin typeface="+mj-ea"/>
                <a:ea typeface="+mj-ea"/>
              </a:rPr>
              <a:t>· </a:t>
            </a:r>
            <a:r>
              <a:rPr lang="zh-CN" altLang="en-US" sz="2000" b="1" dirty="0">
                <a:solidFill>
                  <a:schemeClr val="accent1"/>
                </a:solidFill>
                <a:latin typeface="+mj-ea"/>
                <a:ea typeface="+mj-ea"/>
              </a:rPr>
              <a:t>腾讯公司诉杭州某公司批量注册运营内容、界面相似的</a:t>
            </a:r>
            <a:endParaRPr lang="en-US" altLang="zh-CN" sz="2000" b="1" dirty="0">
              <a:solidFill>
                <a:schemeClr val="accent1"/>
              </a:solidFill>
              <a:latin typeface="+mj-ea"/>
              <a:ea typeface="+mj-ea"/>
            </a:endParaRPr>
          </a:p>
          <a:p>
            <a:r>
              <a:rPr lang="en-US" altLang="zh-CN" sz="2000" b="1" dirty="0">
                <a:solidFill>
                  <a:schemeClr val="accent1"/>
                </a:solidFill>
                <a:latin typeface="+mj-ea"/>
                <a:ea typeface="+mj-ea"/>
              </a:rPr>
              <a:t>   </a:t>
            </a:r>
            <a:r>
              <a:rPr lang="zh-CN" altLang="en-US" sz="2000" b="1" dirty="0">
                <a:solidFill>
                  <a:schemeClr val="accent1"/>
                </a:solidFill>
                <a:latin typeface="+mj-ea"/>
                <a:ea typeface="+mj-ea"/>
              </a:rPr>
              <a:t>微信公众号和小程序引发的不正当竞争纠纷</a:t>
            </a:r>
            <a:endParaRPr lang="zh-CN" altLang="en-US" sz="2000" dirty="0">
              <a:solidFill>
                <a:schemeClr val="accent1"/>
              </a:solidFill>
              <a:latin typeface="+mj-ea"/>
              <a:ea typeface="+mj-ea"/>
            </a:endParaRPr>
          </a:p>
        </p:txBody>
      </p:sp>
      <p:sp>
        <p:nvSpPr>
          <p:cNvPr id="2" name="矩形 1"/>
          <p:cNvSpPr/>
          <p:nvPr/>
        </p:nvSpPr>
        <p:spPr>
          <a:xfrm>
            <a:off x="1372491" y="1830682"/>
            <a:ext cx="5412622" cy="830997"/>
          </a:xfrm>
          <a:prstGeom prst="rect">
            <a:avLst/>
          </a:prstGeom>
        </p:spPr>
        <p:txBody>
          <a:bodyPr wrap="square">
            <a:spAutoFit/>
          </a:bodyPr>
          <a:lstStyle/>
          <a:p>
            <a:r>
              <a:rPr lang="zh-CN" altLang="zh-CN" sz="2400" kern="100" dirty="0">
                <a:solidFill>
                  <a:srgbClr val="FFC000"/>
                </a:solidFill>
                <a:latin typeface="+mj-ea"/>
                <a:ea typeface="+mj-ea"/>
                <a:cs typeface="Times New Roman" panose="02020603050405020304" pitchFamily="18" charset="0"/>
              </a:rPr>
              <a:t>行业现状</a:t>
            </a:r>
            <a:r>
              <a:rPr lang="zh-CN" altLang="en-US" sz="2400" kern="100" dirty="0">
                <a:solidFill>
                  <a:srgbClr val="FFC000"/>
                </a:solidFill>
                <a:latin typeface="+mj-ea"/>
                <a:ea typeface="+mj-ea"/>
                <a:cs typeface="Times New Roman" panose="02020603050405020304" pitchFamily="18" charset="0"/>
              </a:rPr>
              <a:t>：</a:t>
            </a:r>
            <a:r>
              <a:rPr lang="zh-CN" altLang="zh-CN" sz="2400" kern="100" dirty="0">
                <a:latin typeface="+mj-ea"/>
                <a:ea typeface="+mj-ea"/>
                <a:cs typeface="Times New Roman" panose="02020603050405020304" pitchFamily="18" charset="0"/>
              </a:rPr>
              <a:t>竞争关系向相关产业领域内资源或业态之间的冲突扩展</a:t>
            </a:r>
            <a:endParaRPr lang="zh-CN" altLang="en-US" sz="2400" dirty="0">
              <a:latin typeface="+mj-ea"/>
              <a:ea typeface="+mj-ea"/>
            </a:endParaRPr>
          </a:p>
        </p:txBody>
      </p:sp>
      <p:sp>
        <p:nvSpPr>
          <p:cNvPr id="3" name="矩形 2"/>
          <p:cNvSpPr/>
          <p:nvPr/>
        </p:nvSpPr>
        <p:spPr>
          <a:xfrm>
            <a:off x="1372491" y="2918100"/>
            <a:ext cx="5412622" cy="830997"/>
          </a:xfrm>
          <a:prstGeom prst="rect">
            <a:avLst/>
          </a:prstGeom>
        </p:spPr>
        <p:txBody>
          <a:bodyPr wrap="square">
            <a:spAutoFit/>
          </a:bodyPr>
          <a:lstStyle/>
          <a:p>
            <a:r>
              <a:rPr lang="zh-CN" altLang="zh-CN" sz="2400" kern="100" dirty="0">
                <a:solidFill>
                  <a:srgbClr val="FFC000"/>
                </a:solidFill>
                <a:latin typeface="+mj-ea"/>
                <a:ea typeface="+mj-ea"/>
                <a:cs typeface="Times New Roman" panose="02020603050405020304" pitchFamily="18" charset="0"/>
              </a:rPr>
              <a:t>司法实践</a:t>
            </a:r>
            <a:r>
              <a:rPr lang="zh-CN" altLang="en-US" sz="2400" kern="100" dirty="0">
                <a:solidFill>
                  <a:srgbClr val="FFC000"/>
                </a:solidFill>
                <a:latin typeface="+mj-ea"/>
                <a:ea typeface="+mj-ea"/>
                <a:cs typeface="Times New Roman" panose="02020603050405020304" pitchFamily="18" charset="0"/>
              </a:rPr>
              <a:t>：</a:t>
            </a:r>
            <a:r>
              <a:rPr lang="zh-CN" altLang="zh-CN" sz="2400" kern="100" dirty="0">
                <a:latin typeface="+mj-ea"/>
                <a:ea typeface="+mj-ea"/>
                <a:cs typeface="Times New Roman" panose="02020603050405020304" pitchFamily="18" charset="0"/>
              </a:rPr>
              <a:t>当事人身份不再局限于传统竞争案件中的同业竞争主体</a:t>
            </a:r>
            <a:endParaRPr lang="zh-CN" altLang="en-US" sz="2400" dirty="0">
              <a:latin typeface="+mj-ea"/>
              <a:ea typeface="+mj-ea"/>
            </a:endParaRPr>
          </a:p>
        </p:txBody>
      </p:sp>
      <p:sp>
        <p:nvSpPr>
          <p:cNvPr id="5" name="箭头: 右 4"/>
          <p:cNvSpPr/>
          <p:nvPr/>
        </p:nvSpPr>
        <p:spPr>
          <a:xfrm>
            <a:off x="7122508" y="2557672"/>
            <a:ext cx="325214" cy="360427"/>
          </a:xfrm>
          <a:prstGeom prst="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1982091" y="5781016"/>
            <a:ext cx="8493204"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b="1" dirty="0">
                <a:solidFill>
                  <a:srgbClr val="FFC000"/>
                </a:solidFill>
                <a:latin typeface="+mj-ea"/>
                <a:ea typeface="+mj-ea"/>
              </a:rPr>
              <a:t>但</a:t>
            </a:r>
            <a:r>
              <a:rPr lang="zh-CN" altLang="zh-CN" sz="2800" dirty="0">
                <a:solidFill>
                  <a:schemeClr val="accent1"/>
                </a:solidFill>
                <a:latin typeface="+mj-ea"/>
                <a:ea typeface="+mj-ea"/>
              </a:rPr>
              <a:t>竞争关系仍会是认定不正当竞争行为的要件之一</a:t>
            </a:r>
            <a:endParaRPr lang="zh-CN" altLang="en-US" sz="2800" dirty="0">
              <a:solidFill>
                <a:schemeClr val="accent1"/>
              </a:solidFill>
              <a:latin typeface="+mj-ea"/>
              <a:ea typeface="+mj-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42" presetClass="path" presetSubtype="0" decel="100000" fill="hold" grpId="1" nodeType="withEffect">
                                  <p:stCondLst>
                                    <p:cond delay="0"/>
                                  </p:stCondLst>
                                  <p:childTnLst>
                                    <p:animMotion origin="layout" path="M 2.70833E-6 4.44444E-6 L 2.70833E-6 -0.10903 " pathEditMode="relative" rAng="0" ptsTypes="AA">
                                      <p:cBhvr>
                                        <p:cTn id="9" dur="1000" spd="-100000" fill="hold"/>
                                        <p:tgtEl>
                                          <p:spTgt spid="21"/>
                                        </p:tgtEl>
                                        <p:attrNameLst>
                                          <p:attrName>ppt_x</p:attrName>
                                          <p:attrName>ppt_y</p:attrName>
                                        </p:attrNameLst>
                                      </p:cBhvr>
                                      <p:rCtr x="0" y="-5463"/>
                                    </p:animMotion>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animBg="1"/>
      <p:bldP spid="21" grpId="1" animBg="1"/>
      <p:bldP spid="6" grpId="0"/>
      <p:bldP spid="4" grpId="0"/>
      <p:bldP spid="2" grpId="0"/>
      <p:bldP spid="3" grpId="0"/>
      <p:bldP spid="5"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22"/>
          <p:cNvSpPr>
            <a:spLocks noChangeArrowheads="1"/>
          </p:cNvSpPr>
          <p:nvPr/>
        </p:nvSpPr>
        <p:spPr bwMode="auto">
          <a:xfrm>
            <a:off x="0" y="969434"/>
            <a:ext cx="1329267" cy="4059767"/>
          </a:xfrm>
          <a:prstGeom prst="rect">
            <a:avLst/>
          </a:prstGeom>
          <a:solidFill>
            <a:srgbClr val="202731"/>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1" name="平行四边形 17"/>
          <p:cNvSpPr>
            <a:spLocks noChangeArrowheads="1"/>
          </p:cNvSpPr>
          <p:nvPr/>
        </p:nvSpPr>
        <p:spPr bwMode="auto">
          <a:xfrm flipH="1">
            <a:off x="1644651" y="4265085"/>
            <a:ext cx="4836583" cy="2592916"/>
          </a:xfrm>
          <a:prstGeom prst="parallelogram">
            <a:avLst>
              <a:gd name="adj" fmla="val 56356"/>
            </a:avLst>
          </a:prstGeom>
          <a:solidFill>
            <a:srgbClr val="FEAA1E"/>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2" name="任意多边形 16"/>
          <p:cNvSpPr/>
          <p:nvPr/>
        </p:nvSpPr>
        <p:spPr bwMode="auto">
          <a:xfrm>
            <a:off x="1" y="0"/>
            <a:ext cx="7440084" cy="6858000"/>
          </a:xfrm>
          <a:custGeom>
            <a:avLst/>
            <a:gdLst>
              <a:gd name="T0" fmla="*/ 2681406 w 8834718"/>
              <a:gd name="T1" fmla="*/ 0 h 6858000"/>
              <a:gd name="T2" fmla="*/ 8832198 w 8834718"/>
              <a:gd name="T3" fmla="*/ 0 h 6858000"/>
              <a:gd name="T4" fmla="*/ 4967793 w 8834718"/>
              <a:gd name="T5" fmla="*/ 6858000 h 6858000"/>
              <a:gd name="T6" fmla="*/ 0 w 8834718"/>
              <a:gd name="T7" fmla="*/ 6858000 h 6858000"/>
              <a:gd name="T8" fmla="*/ 0 w 8834718"/>
              <a:gd name="T9" fmla="*/ 4758575 h 6858000"/>
              <a:gd name="T10" fmla="*/ 0 60000 65536"/>
              <a:gd name="T11" fmla="*/ 0 60000 65536"/>
              <a:gd name="T12" fmla="*/ 0 60000 65536"/>
              <a:gd name="T13" fmla="*/ 0 60000 65536"/>
              <a:gd name="T14" fmla="*/ 0 60000 65536"/>
              <a:gd name="T15" fmla="*/ 0 w 8834718"/>
              <a:gd name="T16" fmla="*/ 0 h 6858000"/>
              <a:gd name="T17" fmla="*/ 8834718 w 8834718"/>
              <a:gd name="T18" fmla="*/ 6858000 h 6858000"/>
            </a:gdLst>
            <a:ahLst/>
            <a:cxnLst>
              <a:cxn ang="T10">
                <a:pos x="T0" y="T1"/>
              </a:cxn>
              <a:cxn ang="T11">
                <a:pos x="T2" y="T3"/>
              </a:cxn>
              <a:cxn ang="T12">
                <a:pos x="T4" y="T5"/>
              </a:cxn>
              <a:cxn ang="T13">
                <a:pos x="T6" y="T7"/>
              </a:cxn>
              <a:cxn ang="T14">
                <a:pos x="T8" y="T9"/>
              </a:cxn>
            </a:cxnLst>
            <a:rect l="T15" t="T16" r="T17" b="T18"/>
            <a:pathLst>
              <a:path w="8834718" h="6858000">
                <a:moveTo>
                  <a:pt x="2682171" y="0"/>
                </a:moveTo>
                <a:lnTo>
                  <a:pt x="8834718" y="0"/>
                </a:lnTo>
                <a:lnTo>
                  <a:pt x="4969206" y="6858000"/>
                </a:lnTo>
                <a:lnTo>
                  <a:pt x="0" y="6858000"/>
                </a:lnTo>
                <a:lnTo>
                  <a:pt x="0" y="4758575"/>
                </a:lnTo>
                <a:lnTo>
                  <a:pt x="2682171" y="0"/>
                </a:lnTo>
                <a:close/>
              </a:path>
            </a:pathLst>
          </a:custGeom>
          <a:blipFill dpi="0" rotWithShape="1">
            <a:blip r:embed="rId1"/>
            <a:srcRect/>
            <a:stretch>
              <a:fillRect/>
            </a:stretch>
          </a:blipFill>
          <a:ln>
            <a:noFill/>
          </a:ln>
        </p:spPr>
        <p:txBody>
          <a:bodyPr lIns="121917" tIns="60958" rIns="121917" bIns="60958" anchor="ctr"/>
          <a:lstStyle/>
          <a:p>
            <a:pPr>
              <a:defRPr/>
            </a:pPr>
            <a:endParaRPr lang="zh-CN" altLang="en-US" dirty="0">
              <a:cs typeface="+mn-ea"/>
              <a:sym typeface="+mn-lt"/>
            </a:endParaRPr>
          </a:p>
        </p:txBody>
      </p:sp>
      <p:sp>
        <p:nvSpPr>
          <p:cNvPr id="7173" name="平行四边形 18"/>
          <p:cNvSpPr>
            <a:spLocks noChangeArrowheads="1"/>
          </p:cNvSpPr>
          <p:nvPr/>
        </p:nvSpPr>
        <p:spPr bwMode="auto">
          <a:xfrm>
            <a:off x="645584" y="1"/>
            <a:ext cx="3460749" cy="2595033"/>
          </a:xfrm>
          <a:prstGeom prst="parallelogram">
            <a:avLst>
              <a:gd name="adj" fmla="val 56350"/>
            </a:avLst>
          </a:prstGeom>
          <a:solidFill>
            <a:srgbClr val="3F3E40"/>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4" name="平行四边形 19"/>
          <p:cNvSpPr>
            <a:spLocks noChangeArrowheads="1"/>
          </p:cNvSpPr>
          <p:nvPr/>
        </p:nvSpPr>
        <p:spPr bwMode="auto">
          <a:xfrm>
            <a:off x="0" y="353485"/>
            <a:ext cx="2379133" cy="2592916"/>
          </a:xfrm>
          <a:prstGeom prst="parallelogram">
            <a:avLst>
              <a:gd name="adj" fmla="val 56361"/>
            </a:avLst>
          </a:prstGeom>
          <a:solidFill>
            <a:srgbClr val="D6DADD"/>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5" name="任意多边形 21"/>
          <p:cNvSpPr>
            <a:spLocks noChangeArrowheads="1"/>
          </p:cNvSpPr>
          <p:nvPr/>
        </p:nvSpPr>
        <p:spPr bwMode="auto">
          <a:xfrm flipH="1">
            <a:off x="1" y="0"/>
            <a:ext cx="4423833" cy="2946400"/>
          </a:xfrm>
          <a:custGeom>
            <a:avLst/>
            <a:gdLst>
              <a:gd name="T0" fmla="*/ 4426619 w 4424081"/>
              <a:gd name="T1" fmla="*/ 0 h 2946082"/>
              <a:gd name="T2" fmla="*/ 1661513 w 4424081"/>
              <a:gd name="T3" fmla="*/ 0 h 2946082"/>
              <a:gd name="T4" fmla="*/ 0 w 4424081"/>
              <a:gd name="T5" fmla="*/ 2948944 h 2946082"/>
              <a:gd name="T6" fmla="*/ 3384031 w 4424081"/>
              <a:gd name="T7" fmla="*/ 2948944 h 2946082"/>
              <a:gd name="T8" fmla="*/ 4426619 w 4424081"/>
              <a:gd name="T9" fmla="*/ 1098495 h 2946082"/>
              <a:gd name="T10" fmla="*/ 0 60000 65536"/>
              <a:gd name="T11" fmla="*/ 0 60000 65536"/>
              <a:gd name="T12" fmla="*/ 0 60000 65536"/>
              <a:gd name="T13" fmla="*/ 0 60000 65536"/>
              <a:gd name="T14" fmla="*/ 0 60000 65536"/>
              <a:gd name="T15" fmla="*/ 0 w 4424081"/>
              <a:gd name="T16" fmla="*/ 0 h 2946082"/>
              <a:gd name="T17" fmla="*/ 4424081 w 4424081"/>
              <a:gd name="T18" fmla="*/ 2946082 h 2946082"/>
            </a:gdLst>
            <a:ahLst/>
            <a:cxnLst>
              <a:cxn ang="T10">
                <a:pos x="T0" y="T1"/>
              </a:cxn>
              <a:cxn ang="T11">
                <a:pos x="T2" y="T3"/>
              </a:cxn>
              <a:cxn ang="T12">
                <a:pos x="T4" y="T5"/>
              </a:cxn>
              <a:cxn ang="T13">
                <a:pos x="T6" y="T7"/>
              </a:cxn>
              <a:cxn ang="T14">
                <a:pos x="T8" y="T9"/>
              </a:cxn>
            </a:cxnLst>
            <a:rect l="T15" t="T16" r="T17" b="T18"/>
            <a:pathLst>
              <a:path w="4424081" h="2946082">
                <a:moveTo>
                  <a:pt x="4424081" y="0"/>
                </a:moveTo>
                <a:lnTo>
                  <a:pt x="1660559" y="0"/>
                </a:lnTo>
                <a:lnTo>
                  <a:pt x="0" y="2946082"/>
                </a:lnTo>
                <a:lnTo>
                  <a:pt x="3382087" y="2946082"/>
                </a:lnTo>
                <a:lnTo>
                  <a:pt x="4424081" y="1097428"/>
                </a:lnTo>
                <a:lnTo>
                  <a:pt x="4424081" y="0"/>
                </a:lnTo>
                <a:close/>
              </a:path>
            </a:pathLst>
          </a:custGeom>
          <a:solidFill>
            <a:srgbClr val="FEAA1E"/>
          </a:solidFill>
          <a:ln>
            <a:noFill/>
          </a:ln>
        </p:spPr>
        <p:txBody>
          <a:bodyPr lIns="121917" tIns="60958" rIns="121917" bIns="60958" anchor="ctr"/>
          <a:lstStyle/>
          <a:p>
            <a:pPr>
              <a:defRPr/>
            </a:pPr>
            <a:endParaRPr lang="zh-CN" altLang="en-US" dirty="0">
              <a:cs typeface="+mn-ea"/>
              <a:sym typeface="+mn-lt"/>
            </a:endParaRPr>
          </a:p>
        </p:txBody>
      </p:sp>
      <p:sp>
        <p:nvSpPr>
          <p:cNvPr id="7176" name="文本框 23"/>
          <p:cNvSpPr>
            <a:spLocks noChangeArrowheads="1"/>
          </p:cNvSpPr>
          <p:nvPr/>
        </p:nvSpPr>
        <p:spPr bwMode="auto">
          <a:xfrm>
            <a:off x="1250951" y="575734"/>
            <a:ext cx="1778000" cy="1892300"/>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defRPr/>
            </a:pPr>
            <a:r>
              <a:rPr lang="en-US" altLang="zh-CN" sz="11500" b="1" dirty="0">
                <a:solidFill>
                  <a:schemeClr val="bg1"/>
                </a:solidFill>
                <a:latin typeface="+mn-lt"/>
                <a:ea typeface="+mn-ea"/>
                <a:cs typeface="+mn-ea"/>
                <a:sym typeface="+mn-lt"/>
              </a:rPr>
              <a:t>02</a:t>
            </a:r>
            <a:endParaRPr lang="zh-CN" altLang="en-US" sz="11500" b="1" dirty="0">
              <a:solidFill>
                <a:schemeClr val="bg1"/>
              </a:solidFill>
              <a:latin typeface="+mn-lt"/>
              <a:ea typeface="+mn-ea"/>
              <a:cs typeface="+mn-ea"/>
              <a:sym typeface="+mn-lt"/>
            </a:endParaRPr>
          </a:p>
        </p:txBody>
      </p:sp>
      <p:sp>
        <p:nvSpPr>
          <p:cNvPr id="7177" name="文本框 24"/>
          <p:cNvSpPr>
            <a:spLocks noChangeArrowheads="1"/>
          </p:cNvSpPr>
          <p:nvPr/>
        </p:nvSpPr>
        <p:spPr bwMode="auto">
          <a:xfrm>
            <a:off x="5641123" y="4531615"/>
            <a:ext cx="6350450" cy="553994"/>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defRPr/>
            </a:pPr>
            <a:r>
              <a:rPr lang="zh-CN" altLang="en-US" b="1" dirty="0" smtClean="0">
                <a:solidFill>
                  <a:srgbClr val="000000"/>
                </a:solidFill>
                <a:latin typeface="+mn-lt"/>
                <a:ea typeface="+mn-ea"/>
                <a:cs typeface="+mn-ea"/>
                <a:sym typeface="+mn-lt"/>
              </a:rPr>
              <a:t>权益层面：原告是否具有享有合法权益</a:t>
            </a:r>
            <a:endParaRPr lang="zh-CN" altLang="en-US" b="1" dirty="0">
              <a:solidFill>
                <a:srgbClr val="000000"/>
              </a:solidFill>
              <a:latin typeface="+mn-lt"/>
              <a:ea typeface="+mn-ea"/>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animEffect transition="in" filter="fade">
                                      <p:cBhvr>
                                        <p:cTn id="14" dur="500"/>
                                        <p:tgtEl>
                                          <p:spTgt spid="7171"/>
                                        </p:tgtEl>
                                      </p:cBhvr>
                                    </p:animEffect>
                                  </p:childTnLst>
                                </p:cTn>
                              </p:par>
                              <p:par>
                                <p:cTn id="15" presetID="53" presetClass="entr" presetSubtype="16"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ppt_w</p:attrName>
                                        </p:attrNameLst>
                                      </p:cBhvr>
                                      <p:tavLst>
                                        <p:tav tm="0">
                                          <p:val>
                                            <p:fltVal val="0"/>
                                          </p:val>
                                        </p:tav>
                                        <p:tav tm="100000">
                                          <p:val>
                                            <p:strVal val="#ppt_w"/>
                                          </p:val>
                                        </p:tav>
                                      </p:tavLst>
                                    </p:anim>
                                    <p:anim calcmode="lin" valueType="num">
                                      <p:cBhvr>
                                        <p:cTn id="18" dur="500" fill="hold"/>
                                        <p:tgtEl>
                                          <p:spTgt spid="7172"/>
                                        </p:tgtEl>
                                        <p:attrNameLst>
                                          <p:attrName>ppt_h</p:attrName>
                                        </p:attrNameLst>
                                      </p:cBhvr>
                                      <p:tavLst>
                                        <p:tav tm="0">
                                          <p:val>
                                            <p:fltVal val="0"/>
                                          </p:val>
                                        </p:tav>
                                        <p:tav tm="100000">
                                          <p:val>
                                            <p:strVal val="#ppt_h"/>
                                          </p:val>
                                        </p:tav>
                                      </p:tavLst>
                                    </p:anim>
                                    <p:animEffect transition="in" filter="fade">
                                      <p:cBhvr>
                                        <p:cTn id="19" dur="500"/>
                                        <p:tgtEl>
                                          <p:spTgt spid="717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500" fill="hold"/>
                                        <p:tgtEl>
                                          <p:spTgt spid="7173"/>
                                        </p:tgtEl>
                                        <p:attrNameLst>
                                          <p:attrName>ppt_w</p:attrName>
                                        </p:attrNameLst>
                                      </p:cBhvr>
                                      <p:tavLst>
                                        <p:tav tm="0">
                                          <p:val>
                                            <p:fltVal val="0"/>
                                          </p:val>
                                        </p:tav>
                                        <p:tav tm="100000">
                                          <p:val>
                                            <p:strVal val="#ppt_w"/>
                                          </p:val>
                                        </p:tav>
                                      </p:tavLst>
                                    </p:anim>
                                    <p:anim calcmode="lin" valueType="num">
                                      <p:cBhvr>
                                        <p:cTn id="23" dur="500" fill="hold"/>
                                        <p:tgtEl>
                                          <p:spTgt spid="7173"/>
                                        </p:tgtEl>
                                        <p:attrNameLst>
                                          <p:attrName>ppt_h</p:attrName>
                                        </p:attrNameLst>
                                      </p:cBhvr>
                                      <p:tavLst>
                                        <p:tav tm="0">
                                          <p:val>
                                            <p:fltVal val="0"/>
                                          </p:val>
                                        </p:tav>
                                        <p:tav tm="100000">
                                          <p:val>
                                            <p:strVal val="#ppt_h"/>
                                          </p:val>
                                        </p:tav>
                                      </p:tavLst>
                                    </p:anim>
                                    <p:animEffect transition="in" filter="fade">
                                      <p:cBhvr>
                                        <p:cTn id="24" dur="500"/>
                                        <p:tgtEl>
                                          <p:spTgt spid="717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p:cTn id="27" dur="500" fill="hold"/>
                                        <p:tgtEl>
                                          <p:spTgt spid="7174"/>
                                        </p:tgtEl>
                                        <p:attrNameLst>
                                          <p:attrName>ppt_w</p:attrName>
                                        </p:attrNameLst>
                                      </p:cBhvr>
                                      <p:tavLst>
                                        <p:tav tm="0">
                                          <p:val>
                                            <p:fltVal val="0"/>
                                          </p:val>
                                        </p:tav>
                                        <p:tav tm="100000">
                                          <p:val>
                                            <p:strVal val="#ppt_w"/>
                                          </p:val>
                                        </p:tav>
                                      </p:tavLst>
                                    </p:anim>
                                    <p:anim calcmode="lin" valueType="num">
                                      <p:cBhvr>
                                        <p:cTn id="28" dur="500" fill="hold"/>
                                        <p:tgtEl>
                                          <p:spTgt spid="7174"/>
                                        </p:tgtEl>
                                        <p:attrNameLst>
                                          <p:attrName>ppt_h</p:attrName>
                                        </p:attrNameLst>
                                      </p:cBhvr>
                                      <p:tavLst>
                                        <p:tav tm="0">
                                          <p:val>
                                            <p:fltVal val="0"/>
                                          </p:val>
                                        </p:tav>
                                        <p:tav tm="100000">
                                          <p:val>
                                            <p:strVal val="#ppt_h"/>
                                          </p:val>
                                        </p:tav>
                                      </p:tavLst>
                                    </p:anim>
                                    <p:animEffect transition="in" filter="fade">
                                      <p:cBhvr>
                                        <p:cTn id="29" dur="500"/>
                                        <p:tgtEl>
                                          <p:spTgt spid="7174"/>
                                        </p:tgtEl>
                                      </p:cBhvr>
                                    </p:animEffect>
                                  </p:childTnLst>
                                </p:cTn>
                              </p:par>
                              <p:par>
                                <p:cTn id="30" presetID="53" presetClass="entr" presetSubtype="16" fill="hold" nodeType="withEffect">
                                  <p:stCondLst>
                                    <p:cond delay="0"/>
                                  </p:stCondLst>
                                  <p:childTnLst>
                                    <p:set>
                                      <p:cBhvr>
                                        <p:cTn id="31" dur="1" fill="hold">
                                          <p:stCondLst>
                                            <p:cond delay="0"/>
                                          </p:stCondLst>
                                        </p:cTn>
                                        <p:tgtEl>
                                          <p:spTgt spid="7175"/>
                                        </p:tgtEl>
                                        <p:attrNameLst>
                                          <p:attrName>style.visibility</p:attrName>
                                        </p:attrNameLst>
                                      </p:cBhvr>
                                      <p:to>
                                        <p:strVal val="visible"/>
                                      </p:to>
                                    </p:set>
                                    <p:anim calcmode="lin" valueType="num">
                                      <p:cBhvr>
                                        <p:cTn id="32" dur="500" fill="hold"/>
                                        <p:tgtEl>
                                          <p:spTgt spid="7175"/>
                                        </p:tgtEl>
                                        <p:attrNameLst>
                                          <p:attrName>ppt_w</p:attrName>
                                        </p:attrNameLst>
                                      </p:cBhvr>
                                      <p:tavLst>
                                        <p:tav tm="0">
                                          <p:val>
                                            <p:fltVal val="0"/>
                                          </p:val>
                                        </p:tav>
                                        <p:tav tm="100000">
                                          <p:val>
                                            <p:strVal val="#ppt_w"/>
                                          </p:val>
                                        </p:tav>
                                      </p:tavLst>
                                    </p:anim>
                                    <p:anim calcmode="lin" valueType="num">
                                      <p:cBhvr>
                                        <p:cTn id="33" dur="500" fill="hold"/>
                                        <p:tgtEl>
                                          <p:spTgt spid="7175"/>
                                        </p:tgtEl>
                                        <p:attrNameLst>
                                          <p:attrName>ppt_h</p:attrName>
                                        </p:attrNameLst>
                                      </p:cBhvr>
                                      <p:tavLst>
                                        <p:tav tm="0">
                                          <p:val>
                                            <p:fltVal val="0"/>
                                          </p:val>
                                        </p:tav>
                                        <p:tav tm="100000">
                                          <p:val>
                                            <p:strVal val="#ppt_h"/>
                                          </p:val>
                                        </p:tav>
                                      </p:tavLst>
                                    </p:anim>
                                    <p:animEffect transition="in" filter="fade">
                                      <p:cBhvr>
                                        <p:cTn id="34" dur="500"/>
                                        <p:tgtEl>
                                          <p:spTgt spid="7175"/>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7176"/>
                                        </p:tgtEl>
                                        <p:attrNameLst>
                                          <p:attrName>style.visibility</p:attrName>
                                        </p:attrNameLst>
                                      </p:cBhvr>
                                      <p:to>
                                        <p:strVal val="visible"/>
                                      </p:to>
                                    </p:set>
                                    <p:anim calcmode="lin" valueType="num">
                                      <p:cBhvr>
                                        <p:cTn id="38" dur="500" fill="hold"/>
                                        <p:tgtEl>
                                          <p:spTgt spid="7176"/>
                                        </p:tgtEl>
                                        <p:attrNameLst>
                                          <p:attrName>ppt_w</p:attrName>
                                        </p:attrNameLst>
                                      </p:cBhvr>
                                      <p:tavLst>
                                        <p:tav tm="0">
                                          <p:val>
                                            <p:fltVal val="0"/>
                                          </p:val>
                                        </p:tav>
                                        <p:tav tm="100000">
                                          <p:val>
                                            <p:strVal val="#ppt_w"/>
                                          </p:val>
                                        </p:tav>
                                      </p:tavLst>
                                    </p:anim>
                                    <p:anim calcmode="lin" valueType="num">
                                      <p:cBhvr>
                                        <p:cTn id="39" dur="500" fill="hold"/>
                                        <p:tgtEl>
                                          <p:spTgt spid="7176"/>
                                        </p:tgtEl>
                                        <p:attrNameLst>
                                          <p:attrName>ppt_h</p:attrName>
                                        </p:attrNameLst>
                                      </p:cBhvr>
                                      <p:tavLst>
                                        <p:tav tm="0">
                                          <p:val>
                                            <p:fltVal val="0"/>
                                          </p:val>
                                        </p:tav>
                                        <p:tav tm="100000">
                                          <p:val>
                                            <p:strVal val="#ppt_h"/>
                                          </p:val>
                                        </p:tav>
                                      </p:tavLst>
                                    </p:anim>
                                    <p:animEffect transition="in" filter="fade">
                                      <p:cBhvr>
                                        <p:cTn id="40" dur="500"/>
                                        <p:tgtEl>
                                          <p:spTgt spid="717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7177"/>
                                        </p:tgtEl>
                                        <p:attrNameLst>
                                          <p:attrName>style.visibility</p:attrName>
                                        </p:attrNameLst>
                                      </p:cBhvr>
                                      <p:to>
                                        <p:strVal val="visible"/>
                                      </p:to>
                                    </p:set>
                                    <p:anim calcmode="lin" valueType="num">
                                      <p:cBhvr>
                                        <p:cTn id="44" dur="500" fill="hold"/>
                                        <p:tgtEl>
                                          <p:spTgt spid="7177"/>
                                        </p:tgtEl>
                                        <p:attrNameLst>
                                          <p:attrName>ppt_w</p:attrName>
                                        </p:attrNameLst>
                                      </p:cBhvr>
                                      <p:tavLst>
                                        <p:tav tm="0">
                                          <p:val>
                                            <p:fltVal val="0"/>
                                          </p:val>
                                        </p:tav>
                                        <p:tav tm="100000">
                                          <p:val>
                                            <p:strVal val="#ppt_w"/>
                                          </p:val>
                                        </p:tav>
                                      </p:tavLst>
                                    </p:anim>
                                    <p:anim calcmode="lin" valueType="num">
                                      <p:cBhvr>
                                        <p:cTn id="45" dur="500" fill="hold"/>
                                        <p:tgtEl>
                                          <p:spTgt spid="7177"/>
                                        </p:tgtEl>
                                        <p:attrNameLst>
                                          <p:attrName>ppt_h</p:attrName>
                                        </p:attrNameLst>
                                      </p:cBhvr>
                                      <p:tavLst>
                                        <p:tav tm="0">
                                          <p:val>
                                            <p:fltVal val="0"/>
                                          </p:val>
                                        </p:tav>
                                        <p:tav tm="100000">
                                          <p:val>
                                            <p:strVal val="#ppt_h"/>
                                          </p:val>
                                        </p:tav>
                                      </p:tavLst>
                                    </p:anim>
                                    <p:animEffect transition="in" filter="fade">
                                      <p:cBhvr>
                                        <p:cTn id="46"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3" grpId="0" animBg="1"/>
      <p:bldP spid="7174" grpId="0" animBg="1"/>
      <p:bldP spid="7176" grpId="0"/>
      <p:bldP spid="717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1701328" y="546454"/>
            <a:ext cx="6340197"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rPr>
              <a:t>权益层面：</a:t>
            </a:r>
            <a:r>
              <a:rPr lang="zh-CN" altLang="en-US" sz="2800" dirty="0">
                <a:solidFill>
                  <a:schemeClr val="accent1"/>
                </a:solidFill>
                <a:latin typeface="+mj-ea"/>
              </a:rPr>
              <a:t>原告是否具有享有合法权益</a:t>
            </a:r>
            <a:endParaRPr lang="en-US" altLang="zh-CN" sz="2800" b="1" dirty="0">
              <a:solidFill>
                <a:schemeClr val="accent1"/>
              </a:solidFill>
              <a:latin typeface="+mj-ea"/>
            </a:endParaRPr>
          </a:p>
        </p:txBody>
      </p:sp>
      <p:sp>
        <p:nvSpPr>
          <p:cNvPr id="21" name="流程图: 离页连接符 20"/>
          <p:cNvSpPr/>
          <p:nvPr/>
        </p:nvSpPr>
        <p:spPr>
          <a:xfrm>
            <a:off x="593823" y="535081"/>
            <a:ext cx="778668" cy="725714"/>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二</a:t>
            </a:r>
            <a:endParaRPr lang="zh-CN" altLang="en-US" sz="3200" spc="100" dirty="0">
              <a:latin typeface="Agency FB" panose="020B0503020202020204" pitchFamily="34" charset="0"/>
              <a:ea typeface="+mj-ea"/>
            </a:endParaRPr>
          </a:p>
        </p:txBody>
      </p:sp>
      <p:cxnSp>
        <p:nvCxnSpPr>
          <p:cNvPr id="22" name="直接连接符 21"/>
          <p:cNvCxnSpPr/>
          <p:nvPr/>
        </p:nvCxnSpPr>
        <p:spPr>
          <a:xfrm>
            <a:off x="1542508" y="1124724"/>
            <a:ext cx="6499017"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727258" y="2703205"/>
            <a:ext cx="3775393" cy="400110"/>
          </a:xfrm>
          <a:prstGeom prst="rect">
            <a:avLst/>
          </a:prstGeom>
        </p:spPr>
        <p:txBody>
          <a:bodyPr wrap="none">
            <a:spAutoFit/>
          </a:bodyPr>
          <a:lstStyle/>
          <a:p>
            <a:r>
              <a:rPr lang="zh-CN" altLang="en-US" sz="2000" dirty="0">
                <a:solidFill>
                  <a:schemeClr val="accent1"/>
                </a:solidFill>
                <a:latin typeface="+mj-ea"/>
                <a:ea typeface="+mj-ea"/>
              </a:rPr>
              <a:t>商业模式本身的确不受法律保护</a:t>
            </a:r>
            <a:endParaRPr lang="zh-CN" altLang="en-US" sz="2000" dirty="0">
              <a:solidFill>
                <a:schemeClr val="accent1"/>
              </a:solidFill>
              <a:latin typeface="+mj-ea"/>
              <a:ea typeface="+mj-ea"/>
            </a:endParaRPr>
          </a:p>
        </p:txBody>
      </p:sp>
      <p:sp>
        <p:nvSpPr>
          <p:cNvPr id="26" name="Rounded Rectangle 14"/>
          <p:cNvSpPr>
            <a:spLocks noChangeAspect="1"/>
          </p:cNvSpPr>
          <p:nvPr/>
        </p:nvSpPr>
        <p:spPr>
          <a:xfrm>
            <a:off x="1816380" y="2488255"/>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8" name="矩形 27"/>
          <p:cNvSpPr/>
          <p:nvPr/>
        </p:nvSpPr>
        <p:spPr>
          <a:xfrm>
            <a:off x="2727258" y="3963928"/>
            <a:ext cx="3775393" cy="400110"/>
          </a:xfrm>
          <a:prstGeom prst="rect">
            <a:avLst/>
          </a:prstGeom>
        </p:spPr>
        <p:txBody>
          <a:bodyPr wrap="none">
            <a:spAutoFit/>
          </a:bodyPr>
          <a:lstStyle/>
          <a:p>
            <a:r>
              <a:rPr lang="zh-CN" altLang="en-US" sz="2000" dirty="0">
                <a:solidFill>
                  <a:schemeClr val="accent1"/>
                </a:solidFill>
                <a:latin typeface="+mj-ea"/>
                <a:ea typeface="+mj-ea"/>
              </a:rPr>
              <a:t>商业模式的完整性应受法律保护</a:t>
            </a:r>
            <a:endParaRPr lang="zh-CN" altLang="en-US" sz="2000" dirty="0">
              <a:solidFill>
                <a:schemeClr val="accent1"/>
              </a:solidFill>
              <a:latin typeface="+mj-ea"/>
              <a:ea typeface="+mj-ea"/>
            </a:endParaRPr>
          </a:p>
        </p:txBody>
      </p:sp>
      <p:sp>
        <p:nvSpPr>
          <p:cNvPr id="29" name="Rounded Rectangle 14"/>
          <p:cNvSpPr>
            <a:spLocks noChangeAspect="1"/>
          </p:cNvSpPr>
          <p:nvPr/>
        </p:nvSpPr>
        <p:spPr>
          <a:xfrm>
            <a:off x="1816380" y="3788735"/>
            <a:ext cx="760664" cy="760664"/>
          </a:xfrm>
          <a:prstGeom prst="roundRect">
            <a:avLst/>
          </a:prstGeom>
          <a:solidFill>
            <a:schemeClr val="accent2"/>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2</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31" name="矩形 30"/>
          <p:cNvSpPr/>
          <p:nvPr/>
        </p:nvSpPr>
        <p:spPr>
          <a:xfrm>
            <a:off x="2727259" y="5133708"/>
            <a:ext cx="8974412" cy="1015663"/>
          </a:xfrm>
          <a:prstGeom prst="rect">
            <a:avLst/>
          </a:prstGeom>
          <a:noFill/>
        </p:spPr>
        <p:txBody>
          <a:bodyPr wrap="square">
            <a:spAutoFit/>
          </a:bodyPr>
          <a:lstStyle/>
          <a:p>
            <a:r>
              <a:rPr lang="zh-CN" altLang="en-US" sz="2000" dirty="0">
                <a:solidFill>
                  <a:schemeClr val="accent3"/>
                </a:solidFill>
                <a:latin typeface="+mj-ea"/>
                <a:ea typeface="+mj-ea"/>
              </a:rPr>
              <a:t>判断商业模式正常完整运营下所获利益是否属于反不正当竞争法所保护的范畴，</a:t>
            </a:r>
            <a:endParaRPr lang="en-US" altLang="zh-CN" sz="2000" dirty="0">
              <a:solidFill>
                <a:schemeClr val="accent3"/>
              </a:solidFill>
              <a:latin typeface="+mj-ea"/>
              <a:ea typeface="+mj-ea"/>
            </a:endParaRPr>
          </a:p>
          <a:p>
            <a:r>
              <a:rPr lang="zh-CN" altLang="en-US" sz="2000" dirty="0">
                <a:solidFill>
                  <a:schemeClr val="accent3"/>
                </a:solidFill>
                <a:latin typeface="+mj-ea"/>
                <a:ea typeface="+mj-ea"/>
              </a:rPr>
              <a:t>关键在于判断商业模式本身是否具有正当</a:t>
            </a:r>
            <a:r>
              <a:rPr lang="zh-CN" altLang="en-US" sz="2000" dirty="0" smtClean="0">
                <a:solidFill>
                  <a:schemeClr val="accent3"/>
                </a:solidFill>
                <a:latin typeface="+mj-ea"/>
                <a:ea typeface="+mj-ea"/>
              </a:rPr>
              <a:t>性</a:t>
            </a:r>
            <a:endParaRPr lang="en-US" altLang="zh-CN" sz="2000" dirty="0" smtClean="0">
              <a:solidFill>
                <a:schemeClr val="accent3"/>
              </a:solidFill>
              <a:latin typeface="+mj-ea"/>
              <a:ea typeface="+mj-ea"/>
            </a:endParaRPr>
          </a:p>
          <a:p>
            <a:r>
              <a:rPr lang="zh-CN" altLang="en-US" sz="2000" b="1" dirty="0" smtClean="0">
                <a:solidFill>
                  <a:schemeClr val="accent4"/>
                </a:solidFill>
                <a:latin typeface="+mj-ea"/>
              </a:rPr>
              <a:t>例：</a:t>
            </a:r>
            <a:r>
              <a:rPr lang="zh-CN" altLang="en-US" sz="2000" b="1" dirty="0" smtClean="0">
                <a:solidFill>
                  <a:schemeClr val="accent4"/>
                </a:solidFill>
                <a:latin typeface="+mj-ea"/>
                <a:ea typeface="+mj-ea"/>
              </a:rPr>
              <a:t>浏览器屏蔽广告引发的不正当竞争案件</a:t>
            </a:r>
            <a:endParaRPr lang="zh-CN" altLang="en-US" sz="2000" b="1" dirty="0">
              <a:solidFill>
                <a:schemeClr val="accent4"/>
              </a:solidFill>
              <a:latin typeface="+mj-ea"/>
              <a:ea typeface="+mj-ea"/>
            </a:endParaRPr>
          </a:p>
        </p:txBody>
      </p:sp>
      <p:sp>
        <p:nvSpPr>
          <p:cNvPr id="32" name="Rounded Rectangle 14"/>
          <p:cNvSpPr>
            <a:spLocks noChangeAspect="1"/>
          </p:cNvSpPr>
          <p:nvPr/>
        </p:nvSpPr>
        <p:spPr>
          <a:xfrm>
            <a:off x="1816380" y="5077785"/>
            <a:ext cx="760664" cy="760664"/>
          </a:xfrm>
          <a:prstGeom prst="roundRect">
            <a:avLst/>
          </a:prstGeom>
          <a:solidFill>
            <a:schemeClr val="accent3"/>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3</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 name="矩形 1"/>
          <p:cNvSpPr/>
          <p:nvPr/>
        </p:nvSpPr>
        <p:spPr>
          <a:xfrm>
            <a:off x="3016704" y="1642279"/>
            <a:ext cx="6340197" cy="461665"/>
          </a:xfrm>
          <a:prstGeom prst="rect">
            <a:avLst/>
          </a:prstGeom>
        </p:spPr>
        <p:txBody>
          <a:bodyPr wrap="none">
            <a:spAutoFit/>
          </a:bodyPr>
          <a:lstStyle/>
          <a:p>
            <a:r>
              <a:rPr lang="zh-CN" altLang="zh-CN" sz="2400" b="1" kern="100" dirty="0">
                <a:solidFill>
                  <a:srgbClr val="FFC000"/>
                </a:solidFill>
                <a:latin typeface="+mn-ea"/>
                <a:cs typeface="Times New Roman" panose="02020603050405020304" pitchFamily="18" charset="0"/>
              </a:rPr>
              <a:t>区分商业模式和基于商业模式获得的经营利益</a:t>
            </a:r>
            <a:endParaRPr lang="zh-CN" altLang="en-US" sz="2400" b="1" dirty="0">
              <a:solidFill>
                <a:srgbClr val="FFC000"/>
              </a:solidFill>
              <a:latin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42" presetClass="path" presetSubtype="0" decel="100000" fill="hold" grpId="1" nodeType="withEffect">
                                  <p:stCondLst>
                                    <p:cond delay="0"/>
                                  </p:stCondLst>
                                  <p:childTnLst>
                                    <p:animMotion origin="layout" path="M 2.70833E-6 4.44444E-6 L 2.70833E-6 -0.10903 " pathEditMode="relative" rAng="0" ptsTypes="AA">
                                      <p:cBhvr>
                                        <p:cTn id="9" dur="1000" spd="-100000" fill="hold"/>
                                        <p:tgtEl>
                                          <p:spTgt spid="21"/>
                                        </p:tgtEl>
                                        <p:attrNameLst>
                                          <p:attrName>ppt_x</p:attrName>
                                          <p:attrName>ppt_y</p:attrName>
                                        </p:attrNameLst>
                                      </p:cBhvr>
                                      <p:rCtr x="0" y="-5463"/>
                                    </p:animMotion>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animBg="1"/>
      <p:bldP spid="21" grpId="1" animBg="1"/>
      <p:bldP spid="25" grpId="0"/>
      <p:bldP spid="26" grpId="0" animBg="1"/>
      <p:bldP spid="28" grpId="0"/>
      <p:bldP spid="29" grpId="0" animBg="1"/>
      <p:bldP spid="31" grpId="0"/>
      <p:bldP spid="32"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22"/>
          <p:cNvSpPr>
            <a:spLocks noChangeArrowheads="1"/>
          </p:cNvSpPr>
          <p:nvPr/>
        </p:nvSpPr>
        <p:spPr bwMode="auto">
          <a:xfrm>
            <a:off x="0" y="969434"/>
            <a:ext cx="1329267" cy="4059767"/>
          </a:xfrm>
          <a:prstGeom prst="rect">
            <a:avLst/>
          </a:prstGeom>
          <a:solidFill>
            <a:srgbClr val="202731"/>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1" name="平行四边形 17"/>
          <p:cNvSpPr>
            <a:spLocks noChangeArrowheads="1"/>
          </p:cNvSpPr>
          <p:nvPr/>
        </p:nvSpPr>
        <p:spPr bwMode="auto">
          <a:xfrm flipH="1">
            <a:off x="1644651" y="4265085"/>
            <a:ext cx="4836583" cy="2592916"/>
          </a:xfrm>
          <a:prstGeom prst="parallelogram">
            <a:avLst>
              <a:gd name="adj" fmla="val 56356"/>
            </a:avLst>
          </a:prstGeom>
          <a:solidFill>
            <a:srgbClr val="FEAA1E"/>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2" name="任意多边形 16"/>
          <p:cNvSpPr/>
          <p:nvPr/>
        </p:nvSpPr>
        <p:spPr bwMode="auto">
          <a:xfrm>
            <a:off x="1" y="0"/>
            <a:ext cx="7440084" cy="6858000"/>
          </a:xfrm>
          <a:custGeom>
            <a:avLst/>
            <a:gdLst>
              <a:gd name="T0" fmla="*/ 2681406 w 8834718"/>
              <a:gd name="T1" fmla="*/ 0 h 6858000"/>
              <a:gd name="T2" fmla="*/ 8832198 w 8834718"/>
              <a:gd name="T3" fmla="*/ 0 h 6858000"/>
              <a:gd name="T4" fmla="*/ 4967793 w 8834718"/>
              <a:gd name="T5" fmla="*/ 6858000 h 6858000"/>
              <a:gd name="T6" fmla="*/ 0 w 8834718"/>
              <a:gd name="T7" fmla="*/ 6858000 h 6858000"/>
              <a:gd name="T8" fmla="*/ 0 w 8834718"/>
              <a:gd name="T9" fmla="*/ 4758575 h 6858000"/>
              <a:gd name="T10" fmla="*/ 0 60000 65536"/>
              <a:gd name="T11" fmla="*/ 0 60000 65536"/>
              <a:gd name="T12" fmla="*/ 0 60000 65536"/>
              <a:gd name="T13" fmla="*/ 0 60000 65536"/>
              <a:gd name="T14" fmla="*/ 0 60000 65536"/>
              <a:gd name="T15" fmla="*/ 0 w 8834718"/>
              <a:gd name="T16" fmla="*/ 0 h 6858000"/>
              <a:gd name="T17" fmla="*/ 8834718 w 8834718"/>
              <a:gd name="T18" fmla="*/ 6858000 h 6858000"/>
            </a:gdLst>
            <a:ahLst/>
            <a:cxnLst>
              <a:cxn ang="T10">
                <a:pos x="T0" y="T1"/>
              </a:cxn>
              <a:cxn ang="T11">
                <a:pos x="T2" y="T3"/>
              </a:cxn>
              <a:cxn ang="T12">
                <a:pos x="T4" y="T5"/>
              </a:cxn>
              <a:cxn ang="T13">
                <a:pos x="T6" y="T7"/>
              </a:cxn>
              <a:cxn ang="T14">
                <a:pos x="T8" y="T9"/>
              </a:cxn>
            </a:cxnLst>
            <a:rect l="T15" t="T16" r="T17" b="T18"/>
            <a:pathLst>
              <a:path w="8834718" h="6858000">
                <a:moveTo>
                  <a:pt x="2682171" y="0"/>
                </a:moveTo>
                <a:lnTo>
                  <a:pt x="8834718" y="0"/>
                </a:lnTo>
                <a:lnTo>
                  <a:pt x="4969206" y="6858000"/>
                </a:lnTo>
                <a:lnTo>
                  <a:pt x="0" y="6858000"/>
                </a:lnTo>
                <a:lnTo>
                  <a:pt x="0" y="4758575"/>
                </a:lnTo>
                <a:lnTo>
                  <a:pt x="2682171" y="0"/>
                </a:lnTo>
                <a:close/>
              </a:path>
            </a:pathLst>
          </a:custGeom>
          <a:blipFill dpi="0" rotWithShape="1">
            <a:blip r:embed="rId1"/>
            <a:srcRect/>
            <a:stretch>
              <a:fillRect/>
            </a:stretch>
          </a:blipFill>
          <a:ln>
            <a:noFill/>
          </a:ln>
        </p:spPr>
        <p:txBody>
          <a:bodyPr lIns="121917" tIns="60958" rIns="121917" bIns="60958" anchor="ctr"/>
          <a:lstStyle/>
          <a:p>
            <a:pPr>
              <a:defRPr/>
            </a:pPr>
            <a:endParaRPr lang="zh-CN" altLang="en-US" dirty="0">
              <a:cs typeface="+mn-ea"/>
              <a:sym typeface="+mn-lt"/>
            </a:endParaRPr>
          </a:p>
        </p:txBody>
      </p:sp>
      <p:sp>
        <p:nvSpPr>
          <p:cNvPr id="7173" name="平行四边形 18"/>
          <p:cNvSpPr>
            <a:spLocks noChangeArrowheads="1"/>
          </p:cNvSpPr>
          <p:nvPr/>
        </p:nvSpPr>
        <p:spPr bwMode="auto">
          <a:xfrm>
            <a:off x="645584" y="1"/>
            <a:ext cx="3460749" cy="2595033"/>
          </a:xfrm>
          <a:prstGeom prst="parallelogram">
            <a:avLst>
              <a:gd name="adj" fmla="val 56350"/>
            </a:avLst>
          </a:prstGeom>
          <a:solidFill>
            <a:srgbClr val="3F3E40"/>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4" name="平行四边形 19"/>
          <p:cNvSpPr>
            <a:spLocks noChangeArrowheads="1"/>
          </p:cNvSpPr>
          <p:nvPr/>
        </p:nvSpPr>
        <p:spPr bwMode="auto">
          <a:xfrm>
            <a:off x="0" y="353485"/>
            <a:ext cx="2379133" cy="2592916"/>
          </a:xfrm>
          <a:prstGeom prst="parallelogram">
            <a:avLst>
              <a:gd name="adj" fmla="val 56361"/>
            </a:avLst>
          </a:prstGeom>
          <a:solidFill>
            <a:srgbClr val="D6DADD"/>
          </a:solidFill>
          <a:ln>
            <a:noFill/>
          </a:ln>
        </p:spPr>
        <p:txBody>
          <a:bodyPr lIns="121917" tIns="60958" rIns="121917"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defRPr/>
            </a:pPr>
            <a:endParaRPr lang="zh-CN" altLang="zh-CN" sz="1800" dirty="0">
              <a:solidFill>
                <a:srgbClr val="FFFFFF"/>
              </a:solidFill>
              <a:latin typeface="+mn-lt"/>
              <a:ea typeface="+mn-ea"/>
              <a:cs typeface="+mn-ea"/>
              <a:sym typeface="+mn-lt"/>
            </a:endParaRPr>
          </a:p>
        </p:txBody>
      </p:sp>
      <p:sp>
        <p:nvSpPr>
          <p:cNvPr id="7175" name="任意多边形 21"/>
          <p:cNvSpPr>
            <a:spLocks noChangeArrowheads="1"/>
          </p:cNvSpPr>
          <p:nvPr/>
        </p:nvSpPr>
        <p:spPr bwMode="auto">
          <a:xfrm flipH="1">
            <a:off x="1" y="0"/>
            <a:ext cx="4423833" cy="2946400"/>
          </a:xfrm>
          <a:custGeom>
            <a:avLst/>
            <a:gdLst>
              <a:gd name="T0" fmla="*/ 4426619 w 4424081"/>
              <a:gd name="T1" fmla="*/ 0 h 2946082"/>
              <a:gd name="T2" fmla="*/ 1661513 w 4424081"/>
              <a:gd name="T3" fmla="*/ 0 h 2946082"/>
              <a:gd name="T4" fmla="*/ 0 w 4424081"/>
              <a:gd name="T5" fmla="*/ 2948944 h 2946082"/>
              <a:gd name="T6" fmla="*/ 3384031 w 4424081"/>
              <a:gd name="T7" fmla="*/ 2948944 h 2946082"/>
              <a:gd name="T8" fmla="*/ 4426619 w 4424081"/>
              <a:gd name="T9" fmla="*/ 1098495 h 2946082"/>
              <a:gd name="T10" fmla="*/ 0 60000 65536"/>
              <a:gd name="T11" fmla="*/ 0 60000 65536"/>
              <a:gd name="T12" fmla="*/ 0 60000 65536"/>
              <a:gd name="T13" fmla="*/ 0 60000 65536"/>
              <a:gd name="T14" fmla="*/ 0 60000 65536"/>
              <a:gd name="T15" fmla="*/ 0 w 4424081"/>
              <a:gd name="T16" fmla="*/ 0 h 2946082"/>
              <a:gd name="T17" fmla="*/ 4424081 w 4424081"/>
              <a:gd name="T18" fmla="*/ 2946082 h 2946082"/>
            </a:gdLst>
            <a:ahLst/>
            <a:cxnLst>
              <a:cxn ang="T10">
                <a:pos x="T0" y="T1"/>
              </a:cxn>
              <a:cxn ang="T11">
                <a:pos x="T2" y="T3"/>
              </a:cxn>
              <a:cxn ang="T12">
                <a:pos x="T4" y="T5"/>
              </a:cxn>
              <a:cxn ang="T13">
                <a:pos x="T6" y="T7"/>
              </a:cxn>
              <a:cxn ang="T14">
                <a:pos x="T8" y="T9"/>
              </a:cxn>
            </a:cxnLst>
            <a:rect l="T15" t="T16" r="T17" b="T18"/>
            <a:pathLst>
              <a:path w="4424081" h="2946082">
                <a:moveTo>
                  <a:pt x="4424081" y="0"/>
                </a:moveTo>
                <a:lnTo>
                  <a:pt x="1660559" y="0"/>
                </a:lnTo>
                <a:lnTo>
                  <a:pt x="0" y="2946082"/>
                </a:lnTo>
                <a:lnTo>
                  <a:pt x="3382087" y="2946082"/>
                </a:lnTo>
                <a:lnTo>
                  <a:pt x="4424081" y="1097428"/>
                </a:lnTo>
                <a:lnTo>
                  <a:pt x="4424081" y="0"/>
                </a:lnTo>
                <a:close/>
              </a:path>
            </a:pathLst>
          </a:custGeom>
          <a:solidFill>
            <a:srgbClr val="FEAA1E"/>
          </a:solidFill>
          <a:ln>
            <a:noFill/>
          </a:ln>
        </p:spPr>
        <p:txBody>
          <a:bodyPr lIns="121917" tIns="60958" rIns="121917" bIns="60958" anchor="ctr"/>
          <a:lstStyle/>
          <a:p>
            <a:pPr>
              <a:defRPr/>
            </a:pPr>
            <a:endParaRPr lang="zh-CN" altLang="en-US" dirty="0">
              <a:cs typeface="+mn-ea"/>
              <a:sym typeface="+mn-lt"/>
            </a:endParaRPr>
          </a:p>
        </p:txBody>
      </p:sp>
      <p:sp>
        <p:nvSpPr>
          <p:cNvPr id="7176" name="文本框 23"/>
          <p:cNvSpPr>
            <a:spLocks noChangeArrowheads="1"/>
          </p:cNvSpPr>
          <p:nvPr/>
        </p:nvSpPr>
        <p:spPr bwMode="auto">
          <a:xfrm>
            <a:off x="1250951" y="575734"/>
            <a:ext cx="1778000" cy="1892300"/>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defRPr/>
            </a:pPr>
            <a:r>
              <a:rPr lang="en-US" altLang="zh-CN" sz="11500" b="1" dirty="0" smtClean="0">
                <a:solidFill>
                  <a:schemeClr val="bg1"/>
                </a:solidFill>
                <a:latin typeface="+mn-lt"/>
                <a:ea typeface="+mn-ea"/>
                <a:cs typeface="+mn-ea"/>
                <a:sym typeface="+mn-lt"/>
              </a:rPr>
              <a:t>03</a:t>
            </a:r>
            <a:endParaRPr lang="zh-CN" altLang="en-US" sz="11500" b="1" dirty="0">
              <a:solidFill>
                <a:schemeClr val="bg1"/>
              </a:solidFill>
              <a:latin typeface="+mn-lt"/>
              <a:ea typeface="+mn-ea"/>
              <a:cs typeface="+mn-ea"/>
              <a:sym typeface="+mn-lt"/>
            </a:endParaRPr>
          </a:p>
        </p:txBody>
      </p:sp>
      <p:sp>
        <p:nvSpPr>
          <p:cNvPr id="7177" name="文本框 24"/>
          <p:cNvSpPr>
            <a:spLocks noChangeArrowheads="1"/>
          </p:cNvSpPr>
          <p:nvPr/>
        </p:nvSpPr>
        <p:spPr bwMode="auto">
          <a:xfrm>
            <a:off x="5641123" y="4531615"/>
            <a:ext cx="5991378" cy="615549"/>
          </a:xfrm>
          <a:prstGeom prst="rect">
            <a:avLst/>
          </a:prstGeom>
          <a:noFill/>
          <a:ln>
            <a:noFill/>
          </a:ln>
        </p:spPr>
        <p:txBody>
          <a:bodyPr wrap="non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defRPr/>
            </a:pPr>
            <a:r>
              <a:rPr lang="zh-CN" altLang="en-US" sz="3200" b="1" dirty="0" smtClean="0">
                <a:solidFill>
                  <a:srgbClr val="000000"/>
                </a:solidFill>
                <a:latin typeface="+mn-lt"/>
                <a:ea typeface="+mn-ea"/>
                <a:cs typeface="+mn-ea"/>
                <a:sym typeface="+mn-lt"/>
              </a:rPr>
              <a:t>行为层面：被诉行为的性质认定</a:t>
            </a:r>
            <a:endParaRPr lang="zh-CN" altLang="en-US" sz="3200" b="1" dirty="0">
              <a:solidFill>
                <a:srgbClr val="000000"/>
              </a:solidFill>
              <a:latin typeface="+mn-lt"/>
              <a:ea typeface="+mn-ea"/>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animEffect transition="in" filter="fade">
                                      <p:cBhvr>
                                        <p:cTn id="14" dur="500"/>
                                        <p:tgtEl>
                                          <p:spTgt spid="7171"/>
                                        </p:tgtEl>
                                      </p:cBhvr>
                                    </p:animEffect>
                                  </p:childTnLst>
                                </p:cTn>
                              </p:par>
                              <p:par>
                                <p:cTn id="15" presetID="53" presetClass="entr" presetSubtype="16"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ppt_w</p:attrName>
                                        </p:attrNameLst>
                                      </p:cBhvr>
                                      <p:tavLst>
                                        <p:tav tm="0">
                                          <p:val>
                                            <p:fltVal val="0"/>
                                          </p:val>
                                        </p:tav>
                                        <p:tav tm="100000">
                                          <p:val>
                                            <p:strVal val="#ppt_w"/>
                                          </p:val>
                                        </p:tav>
                                      </p:tavLst>
                                    </p:anim>
                                    <p:anim calcmode="lin" valueType="num">
                                      <p:cBhvr>
                                        <p:cTn id="18" dur="500" fill="hold"/>
                                        <p:tgtEl>
                                          <p:spTgt spid="7172"/>
                                        </p:tgtEl>
                                        <p:attrNameLst>
                                          <p:attrName>ppt_h</p:attrName>
                                        </p:attrNameLst>
                                      </p:cBhvr>
                                      <p:tavLst>
                                        <p:tav tm="0">
                                          <p:val>
                                            <p:fltVal val="0"/>
                                          </p:val>
                                        </p:tav>
                                        <p:tav tm="100000">
                                          <p:val>
                                            <p:strVal val="#ppt_h"/>
                                          </p:val>
                                        </p:tav>
                                      </p:tavLst>
                                    </p:anim>
                                    <p:animEffect transition="in" filter="fade">
                                      <p:cBhvr>
                                        <p:cTn id="19" dur="500"/>
                                        <p:tgtEl>
                                          <p:spTgt spid="717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500" fill="hold"/>
                                        <p:tgtEl>
                                          <p:spTgt spid="7173"/>
                                        </p:tgtEl>
                                        <p:attrNameLst>
                                          <p:attrName>ppt_w</p:attrName>
                                        </p:attrNameLst>
                                      </p:cBhvr>
                                      <p:tavLst>
                                        <p:tav tm="0">
                                          <p:val>
                                            <p:fltVal val="0"/>
                                          </p:val>
                                        </p:tav>
                                        <p:tav tm="100000">
                                          <p:val>
                                            <p:strVal val="#ppt_w"/>
                                          </p:val>
                                        </p:tav>
                                      </p:tavLst>
                                    </p:anim>
                                    <p:anim calcmode="lin" valueType="num">
                                      <p:cBhvr>
                                        <p:cTn id="23" dur="500" fill="hold"/>
                                        <p:tgtEl>
                                          <p:spTgt spid="7173"/>
                                        </p:tgtEl>
                                        <p:attrNameLst>
                                          <p:attrName>ppt_h</p:attrName>
                                        </p:attrNameLst>
                                      </p:cBhvr>
                                      <p:tavLst>
                                        <p:tav tm="0">
                                          <p:val>
                                            <p:fltVal val="0"/>
                                          </p:val>
                                        </p:tav>
                                        <p:tav tm="100000">
                                          <p:val>
                                            <p:strVal val="#ppt_h"/>
                                          </p:val>
                                        </p:tav>
                                      </p:tavLst>
                                    </p:anim>
                                    <p:animEffect transition="in" filter="fade">
                                      <p:cBhvr>
                                        <p:cTn id="24" dur="500"/>
                                        <p:tgtEl>
                                          <p:spTgt spid="717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p:cTn id="27" dur="500" fill="hold"/>
                                        <p:tgtEl>
                                          <p:spTgt spid="7174"/>
                                        </p:tgtEl>
                                        <p:attrNameLst>
                                          <p:attrName>ppt_w</p:attrName>
                                        </p:attrNameLst>
                                      </p:cBhvr>
                                      <p:tavLst>
                                        <p:tav tm="0">
                                          <p:val>
                                            <p:fltVal val="0"/>
                                          </p:val>
                                        </p:tav>
                                        <p:tav tm="100000">
                                          <p:val>
                                            <p:strVal val="#ppt_w"/>
                                          </p:val>
                                        </p:tav>
                                      </p:tavLst>
                                    </p:anim>
                                    <p:anim calcmode="lin" valueType="num">
                                      <p:cBhvr>
                                        <p:cTn id="28" dur="500" fill="hold"/>
                                        <p:tgtEl>
                                          <p:spTgt spid="7174"/>
                                        </p:tgtEl>
                                        <p:attrNameLst>
                                          <p:attrName>ppt_h</p:attrName>
                                        </p:attrNameLst>
                                      </p:cBhvr>
                                      <p:tavLst>
                                        <p:tav tm="0">
                                          <p:val>
                                            <p:fltVal val="0"/>
                                          </p:val>
                                        </p:tav>
                                        <p:tav tm="100000">
                                          <p:val>
                                            <p:strVal val="#ppt_h"/>
                                          </p:val>
                                        </p:tav>
                                      </p:tavLst>
                                    </p:anim>
                                    <p:animEffect transition="in" filter="fade">
                                      <p:cBhvr>
                                        <p:cTn id="29" dur="500"/>
                                        <p:tgtEl>
                                          <p:spTgt spid="7174"/>
                                        </p:tgtEl>
                                      </p:cBhvr>
                                    </p:animEffect>
                                  </p:childTnLst>
                                </p:cTn>
                              </p:par>
                              <p:par>
                                <p:cTn id="30" presetID="53" presetClass="entr" presetSubtype="16" fill="hold" nodeType="withEffect">
                                  <p:stCondLst>
                                    <p:cond delay="0"/>
                                  </p:stCondLst>
                                  <p:childTnLst>
                                    <p:set>
                                      <p:cBhvr>
                                        <p:cTn id="31" dur="1" fill="hold">
                                          <p:stCondLst>
                                            <p:cond delay="0"/>
                                          </p:stCondLst>
                                        </p:cTn>
                                        <p:tgtEl>
                                          <p:spTgt spid="7175"/>
                                        </p:tgtEl>
                                        <p:attrNameLst>
                                          <p:attrName>style.visibility</p:attrName>
                                        </p:attrNameLst>
                                      </p:cBhvr>
                                      <p:to>
                                        <p:strVal val="visible"/>
                                      </p:to>
                                    </p:set>
                                    <p:anim calcmode="lin" valueType="num">
                                      <p:cBhvr>
                                        <p:cTn id="32" dur="500" fill="hold"/>
                                        <p:tgtEl>
                                          <p:spTgt spid="7175"/>
                                        </p:tgtEl>
                                        <p:attrNameLst>
                                          <p:attrName>ppt_w</p:attrName>
                                        </p:attrNameLst>
                                      </p:cBhvr>
                                      <p:tavLst>
                                        <p:tav tm="0">
                                          <p:val>
                                            <p:fltVal val="0"/>
                                          </p:val>
                                        </p:tav>
                                        <p:tav tm="100000">
                                          <p:val>
                                            <p:strVal val="#ppt_w"/>
                                          </p:val>
                                        </p:tav>
                                      </p:tavLst>
                                    </p:anim>
                                    <p:anim calcmode="lin" valueType="num">
                                      <p:cBhvr>
                                        <p:cTn id="33" dur="500" fill="hold"/>
                                        <p:tgtEl>
                                          <p:spTgt spid="7175"/>
                                        </p:tgtEl>
                                        <p:attrNameLst>
                                          <p:attrName>ppt_h</p:attrName>
                                        </p:attrNameLst>
                                      </p:cBhvr>
                                      <p:tavLst>
                                        <p:tav tm="0">
                                          <p:val>
                                            <p:fltVal val="0"/>
                                          </p:val>
                                        </p:tav>
                                        <p:tav tm="100000">
                                          <p:val>
                                            <p:strVal val="#ppt_h"/>
                                          </p:val>
                                        </p:tav>
                                      </p:tavLst>
                                    </p:anim>
                                    <p:animEffect transition="in" filter="fade">
                                      <p:cBhvr>
                                        <p:cTn id="34" dur="500"/>
                                        <p:tgtEl>
                                          <p:spTgt spid="7175"/>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7176"/>
                                        </p:tgtEl>
                                        <p:attrNameLst>
                                          <p:attrName>style.visibility</p:attrName>
                                        </p:attrNameLst>
                                      </p:cBhvr>
                                      <p:to>
                                        <p:strVal val="visible"/>
                                      </p:to>
                                    </p:set>
                                    <p:anim calcmode="lin" valueType="num">
                                      <p:cBhvr>
                                        <p:cTn id="38" dur="500" fill="hold"/>
                                        <p:tgtEl>
                                          <p:spTgt spid="7176"/>
                                        </p:tgtEl>
                                        <p:attrNameLst>
                                          <p:attrName>ppt_w</p:attrName>
                                        </p:attrNameLst>
                                      </p:cBhvr>
                                      <p:tavLst>
                                        <p:tav tm="0">
                                          <p:val>
                                            <p:fltVal val="0"/>
                                          </p:val>
                                        </p:tav>
                                        <p:tav tm="100000">
                                          <p:val>
                                            <p:strVal val="#ppt_w"/>
                                          </p:val>
                                        </p:tav>
                                      </p:tavLst>
                                    </p:anim>
                                    <p:anim calcmode="lin" valueType="num">
                                      <p:cBhvr>
                                        <p:cTn id="39" dur="500" fill="hold"/>
                                        <p:tgtEl>
                                          <p:spTgt spid="7176"/>
                                        </p:tgtEl>
                                        <p:attrNameLst>
                                          <p:attrName>ppt_h</p:attrName>
                                        </p:attrNameLst>
                                      </p:cBhvr>
                                      <p:tavLst>
                                        <p:tav tm="0">
                                          <p:val>
                                            <p:fltVal val="0"/>
                                          </p:val>
                                        </p:tav>
                                        <p:tav tm="100000">
                                          <p:val>
                                            <p:strVal val="#ppt_h"/>
                                          </p:val>
                                        </p:tav>
                                      </p:tavLst>
                                    </p:anim>
                                    <p:animEffect transition="in" filter="fade">
                                      <p:cBhvr>
                                        <p:cTn id="40" dur="500"/>
                                        <p:tgtEl>
                                          <p:spTgt spid="717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7177"/>
                                        </p:tgtEl>
                                        <p:attrNameLst>
                                          <p:attrName>style.visibility</p:attrName>
                                        </p:attrNameLst>
                                      </p:cBhvr>
                                      <p:to>
                                        <p:strVal val="visible"/>
                                      </p:to>
                                    </p:set>
                                    <p:anim calcmode="lin" valueType="num">
                                      <p:cBhvr>
                                        <p:cTn id="44" dur="500" fill="hold"/>
                                        <p:tgtEl>
                                          <p:spTgt spid="7177"/>
                                        </p:tgtEl>
                                        <p:attrNameLst>
                                          <p:attrName>ppt_w</p:attrName>
                                        </p:attrNameLst>
                                      </p:cBhvr>
                                      <p:tavLst>
                                        <p:tav tm="0">
                                          <p:val>
                                            <p:fltVal val="0"/>
                                          </p:val>
                                        </p:tav>
                                        <p:tav tm="100000">
                                          <p:val>
                                            <p:strVal val="#ppt_w"/>
                                          </p:val>
                                        </p:tav>
                                      </p:tavLst>
                                    </p:anim>
                                    <p:anim calcmode="lin" valueType="num">
                                      <p:cBhvr>
                                        <p:cTn id="45" dur="500" fill="hold"/>
                                        <p:tgtEl>
                                          <p:spTgt spid="7177"/>
                                        </p:tgtEl>
                                        <p:attrNameLst>
                                          <p:attrName>ppt_h</p:attrName>
                                        </p:attrNameLst>
                                      </p:cBhvr>
                                      <p:tavLst>
                                        <p:tav tm="0">
                                          <p:val>
                                            <p:fltVal val="0"/>
                                          </p:val>
                                        </p:tav>
                                        <p:tav tm="100000">
                                          <p:val>
                                            <p:strVal val="#ppt_h"/>
                                          </p:val>
                                        </p:tav>
                                      </p:tavLst>
                                    </p:anim>
                                    <p:animEffect transition="in" filter="fade">
                                      <p:cBhvr>
                                        <p:cTn id="46"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3" grpId="0" animBg="1"/>
      <p:bldP spid="7174" grpId="0" animBg="1"/>
      <p:bldP spid="7176" grpId="0"/>
      <p:bldP spid="717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1701328" y="546454"/>
            <a:ext cx="5189802" cy="52322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CN" altLang="en-US" sz="2800" dirty="0">
                <a:solidFill>
                  <a:srgbClr val="FFC000"/>
                </a:solidFill>
                <a:latin typeface="+mj-ea"/>
                <a:ea typeface="+mj-ea"/>
              </a:rPr>
              <a:t>行为层面：</a:t>
            </a:r>
            <a:r>
              <a:rPr lang="zh-CN" altLang="en-US" sz="2800" dirty="0">
                <a:solidFill>
                  <a:schemeClr val="tx1"/>
                </a:solidFill>
                <a:latin typeface="+mj-ea"/>
                <a:ea typeface="+mj-ea"/>
              </a:rPr>
              <a:t>被诉行为的性质认定</a:t>
            </a:r>
            <a:endParaRPr lang="zh-CN" altLang="en-US" sz="2800" dirty="0">
              <a:solidFill>
                <a:schemeClr val="tx1"/>
              </a:solidFill>
              <a:latin typeface="+mj-ea"/>
              <a:ea typeface="+mj-ea"/>
            </a:endParaRPr>
          </a:p>
        </p:txBody>
      </p:sp>
      <p:sp>
        <p:nvSpPr>
          <p:cNvPr id="21" name="流程图: 离页连接符 20"/>
          <p:cNvSpPr/>
          <p:nvPr/>
        </p:nvSpPr>
        <p:spPr>
          <a:xfrm>
            <a:off x="593823" y="535081"/>
            <a:ext cx="778668" cy="725714"/>
          </a:xfrm>
          <a:prstGeom prst="flowChartOffpageConnector">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ctr" anchorCtr="0" forceAA="0" compatLnSpc="1">
            <a:noAutofit/>
          </a:bodyPr>
          <a:lstStyle/>
          <a:p>
            <a:pPr algn="ctr"/>
            <a:r>
              <a:rPr lang="zh-CN" altLang="en-US" sz="3200" spc="100" dirty="0">
                <a:latin typeface="Agency FB" panose="020B0503020202020204" pitchFamily="34" charset="0"/>
                <a:ea typeface="+mj-ea"/>
              </a:rPr>
              <a:t>三</a:t>
            </a:r>
            <a:endParaRPr lang="zh-CN" altLang="en-US" sz="3200" spc="100" dirty="0">
              <a:latin typeface="Agency FB" panose="020B0503020202020204" pitchFamily="34" charset="0"/>
              <a:ea typeface="+mj-ea"/>
            </a:endParaRPr>
          </a:p>
        </p:txBody>
      </p:sp>
      <p:cxnSp>
        <p:nvCxnSpPr>
          <p:cNvPr id="22" name="直接连接符 21"/>
          <p:cNvCxnSpPr/>
          <p:nvPr/>
        </p:nvCxnSpPr>
        <p:spPr>
          <a:xfrm>
            <a:off x="1542508" y="1124724"/>
            <a:ext cx="558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727258" y="2556762"/>
            <a:ext cx="7366119" cy="1323439"/>
          </a:xfrm>
          <a:prstGeom prst="rect">
            <a:avLst/>
          </a:prstGeom>
        </p:spPr>
        <p:txBody>
          <a:bodyPr wrap="none">
            <a:spAutoFit/>
          </a:bodyPr>
          <a:lstStyle/>
          <a:p>
            <a:r>
              <a:rPr lang="zh-CN" altLang="en-US" sz="2000" dirty="0">
                <a:solidFill>
                  <a:schemeClr val="accent1"/>
                </a:solidFill>
                <a:latin typeface="+mj-ea"/>
                <a:ea typeface="+mj-ea"/>
              </a:rPr>
              <a:t>只要被诉侵权行为与其他行为相结合足以导致产生混淆结果时，</a:t>
            </a:r>
            <a:endParaRPr lang="en-US" altLang="zh-CN" sz="2000" dirty="0">
              <a:solidFill>
                <a:schemeClr val="accent1"/>
              </a:solidFill>
              <a:latin typeface="+mj-ea"/>
              <a:ea typeface="+mj-ea"/>
            </a:endParaRPr>
          </a:p>
          <a:p>
            <a:r>
              <a:rPr lang="zh-CN" altLang="en-US" sz="2000" dirty="0">
                <a:solidFill>
                  <a:schemeClr val="accent1"/>
                </a:solidFill>
                <a:latin typeface="+mj-ea"/>
                <a:ea typeface="+mj-ea"/>
              </a:rPr>
              <a:t>即可认定为构成混淆</a:t>
            </a:r>
            <a:endParaRPr lang="en-US" altLang="zh-CN" sz="2000" dirty="0">
              <a:solidFill>
                <a:schemeClr val="accent1"/>
              </a:solidFill>
              <a:latin typeface="+mj-ea"/>
              <a:ea typeface="+mj-ea"/>
            </a:endParaRPr>
          </a:p>
          <a:p>
            <a:endParaRPr lang="en-US" altLang="zh-CN" sz="2000" dirty="0">
              <a:solidFill>
                <a:schemeClr val="accent1"/>
              </a:solidFill>
              <a:latin typeface="+mj-ea"/>
              <a:ea typeface="+mj-ea"/>
            </a:endParaRPr>
          </a:p>
          <a:p>
            <a:r>
              <a:rPr lang="zh-CN" altLang="en-US" sz="2000" b="1" dirty="0">
                <a:solidFill>
                  <a:srgbClr val="FFC000"/>
                </a:solidFill>
                <a:latin typeface="+mj-ea"/>
                <a:ea typeface="+mj-ea"/>
              </a:rPr>
              <a:t>注：</a:t>
            </a:r>
            <a:r>
              <a:rPr lang="zh-CN" altLang="en-US" sz="2000" dirty="0">
                <a:solidFill>
                  <a:schemeClr val="accent1"/>
                </a:solidFill>
                <a:latin typeface="+mj-ea"/>
                <a:ea typeface="+mj-ea"/>
              </a:rPr>
              <a:t>以被诉侵权人存在侵害商标权或有其他混淆行为为前提</a:t>
            </a:r>
            <a:endParaRPr lang="zh-CN" altLang="en-US" sz="2000" dirty="0">
              <a:solidFill>
                <a:schemeClr val="accent1"/>
              </a:solidFill>
              <a:latin typeface="+mj-ea"/>
              <a:ea typeface="+mj-ea"/>
            </a:endParaRPr>
          </a:p>
        </p:txBody>
      </p:sp>
      <p:sp>
        <p:nvSpPr>
          <p:cNvPr id="26" name="Rounded Rectangle 14"/>
          <p:cNvSpPr>
            <a:spLocks noChangeAspect="1"/>
          </p:cNvSpPr>
          <p:nvPr/>
        </p:nvSpPr>
        <p:spPr>
          <a:xfrm>
            <a:off x="1816380" y="2488255"/>
            <a:ext cx="760664" cy="760664"/>
          </a:xfrm>
          <a:prstGeom prst="roundRect">
            <a:avLst/>
          </a:prstGeom>
          <a:solidFill>
            <a:schemeClr val="accent1"/>
          </a:solidFill>
          <a:ln w="25400">
            <a:noFill/>
          </a:ln>
        </p:spPr>
        <p:txBody>
          <a:bodyPr vert="horz" wrap="square" lIns="0" tIns="0" rIns="0" bIns="0" numCol="1" anchor="ctr" anchorCtr="0" compatLnSpc="1"/>
          <a:lstStyle/>
          <a:p>
            <a:pPr algn="ctr"/>
            <a:r>
              <a:rPr lang="en-US" altLang="zh-CN" sz="3200" dirty="0">
                <a:solidFill>
                  <a:schemeClr val="bg1"/>
                </a:solidFill>
                <a:latin typeface="Agency FB" panose="020B0503020202020204" pitchFamily="34" charset="0"/>
                <a:sym typeface="Arial" panose="020B0604020202020204" pitchFamily="34" charset="0"/>
              </a:rPr>
              <a:t>1</a:t>
            </a:r>
            <a:endParaRPr lang="zh-CN" altLang="zh-CN" sz="3200" dirty="0">
              <a:solidFill>
                <a:schemeClr val="bg1"/>
              </a:solidFill>
              <a:latin typeface="Agency FB" panose="020B0503020202020204" pitchFamily="34" charset="0"/>
              <a:sym typeface="Arial" panose="020B0604020202020204" pitchFamily="34" charset="0"/>
            </a:endParaRPr>
          </a:p>
        </p:txBody>
      </p:sp>
      <p:sp>
        <p:nvSpPr>
          <p:cNvPr id="28" name="矩形 27"/>
          <p:cNvSpPr/>
          <p:nvPr/>
        </p:nvSpPr>
        <p:spPr>
          <a:xfrm>
            <a:off x="1542508" y="4362532"/>
            <a:ext cx="9161482" cy="707886"/>
          </a:xfrm>
          <a:prstGeom prst="rect">
            <a:avLst/>
          </a:prstGeom>
        </p:spPr>
        <p:txBody>
          <a:bodyPr wrap="none">
            <a:spAutoFit/>
          </a:bodyPr>
          <a:lstStyle/>
          <a:p>
            <a:r>
              <a:rPr lang="zh-CN" altLang="en-US" sz="2000" b="1" dirty="0">
                <a:solidFill>
                  <a:srgbClr val="FFC000"/>
                </a:solidFill>
                <a:latin typeface="+mj-ea"/>
                <a:ea typeface="+mj-ea"/>
              </a:rPr>
              <a:t>例：</a:t>
            </a:r>
            <a:endParaRPr lang="en-US" altLang="zh-CN" sz="2000" b="1" dirty="0">
              <a:solidFill>
                <a:srgbClr val="FFC000"/>
              </a:solidFill>
              <a:latin typeface="+mj-ea"/>
              <a:ea typeface="+mj-ea"/>
            </a:endParaRPr>
          </a:p>
          <a:p>
            <a:r>
              <a:rPr lang="zh-CN" altLang="en-US" sz="2000" b="1" dirty="0">
                <a:latin typeface="+mj-ea"/>
                <a:ea typeface="+mj-ea"/>
              </a:rPr>
              <a:t>清华大学起诉江苏教育集团（香港）有限公司侵害商标权及不正当竞争纠纷一案</a:t>
            </a:r>
            <a:endParaRPr lang="zh-CN" altLang="en-US" sz="2000" b="1" dirty="0">
              <a:latin typeface="+mj-ea"/>
              <a:ea typeface="+mj-ea"/>
            </a:endParaRPr>
          </a:p>
        </p:txBody>
      </p:sp>
      <p:sp>
        <p:nvSpPr>
          <p:cNvPr id="2" name="矩形 1"/>
          <p:cNvSpPr/>
          <p:nvPr/>
        </p:nvSpPr>
        <p:spPr>
          <a:xfrm>
            <a:off x="1816380" y="1295064"/>
            <a:ext cx="946093" cy="461665"/>
          </a:xfrm>
          <a:prstGeom prst="rect">
            <a:avLst/>
          </a:prstGeom>
        </p:spPr>
        <p:txBody>
          <a:bodyPr wrap="none">
            <a:spAutoFit/>
          </a:bodyPr>
          <a:lstStyle/>
          <a:p>
            <a:pPr lvl="0"/>
            <a:r>
              <a:rPr lang="en-US" altLang="zh-CN" sz="2400" b="1" dirty="0"/>
              <a:t>· </a:t>
            </a:r>
            <a:r>
              <a:rPr lang="zh-CN" altLang="zh-CN" sz="2400" b="1" dirty="0"/>
              <a:t>混淆</a:t>
            </a:r>
            <a:endParaRPr lang="zh-CN" altLang="zh-CN" sz="2400" b="1" dirty="0"/>
          </a:p>
        </p:txBody>
      </p:sp>
      <p:sp>
        <p:nvSpPr>
          <p:cNvPr id="4" name="矩形 3"/>
          <p:cNvSpPr/>
          <p:nvPr/>
        </p:nvSpPr>
        <p:spPr>
          <a:xfrm>
            <a:off x="1351881" y="1885695"/>
            <a:ext cx="6526146" cy="408445"/>
          </a:xfrm>
          <a:prstGeom prst="rect">
            <a:avLst/>
          </a:prstGeom>
        </p:spPr>
        <p:txBody>
          <a:bodyPr wrap="none">
            <a:spAutoFit/>
          </a:bodyPr>
          <a:lstStyle/>
          <a:p>
            <a:r>
              <a:rPr lang="zh-CN" altLang="zh-CN" sz="2000" dirty="0">
                <a:solidFill>
                  <a:schemeClr val="accent1"/>
                </a:solidFill>
                <a:latin typeface="+mj-ea"/>
                <a:ea typeface="+mj-ea"/>
              </a:rPr>
              <a:t>（一）受混淆条款所调整的法益</a:t>
            </a:r>
            <a:r>
              <a:rPr lang="en-US" altLang="zh-CN" sz="2000" dirty="0">
                <a:solidFill>
                  <a:schemeClr val="accent1"/>
                </a:solidFill>
                <a:latin typeface="+mj-ea"/>
                <a:ea typeface="+mj-ea"/>
              </a:rPr>
              <a:t>——</a:t>
            </a:r>
            <a:r>
              <a:rPr lang="zh-CN" altLang="zh-CN" sz="2000" b="1" dirty="0">
                <a:solidFill>
                  <a:srgbClr val="FFC000"/>
                </a:solidFill>
                <a:latin typeface="+mj-ea"/>
                <a:ea typeface="+mj-ea"/>
              </a:rPr>
              <a:t>非注册商标的商业标识</a:t>
            </a:r>
            <a:endParaRPr lang="zh-CN" altLang="zh-CN" sz="2000" b="1" dirty="0">
              <a:solidFill>
                <a:srgbClr val="FFC000"/>
              </a:solidFill>
              <a:latin typeface="+mj-ea"/>
              <a:ea typeface="+mj-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42" presetClass="path" presetSubtype="0" decel="100000" fill="hold" grpId="1" nodeType="withEffect">
                                  <p:stCondLst>
                                    <p:cond delay="0"/>
                                  </p:stCondLst>
                                  <p:childTnLst>
                                    <p:animMotion origin="layout" path="M 2.70833E-6 4.44444E-6 L 2.70833E-6 -0.10903 " pathEditMode="relative" rAng="0" ptsTypes="AA">
                                      <p:cBhvr>
                                        <p:cTn id="9" dur="1000" spd="-100000" fill="hold"/>
                                        <p:tgtEl>
                                          <p:spTgt spid="21"/>
                                        </p:tgtEl>
                                        <p:attrNameLst>
                                          <p:attrName>ppt_x</p:attrName>
                                          <p:attrName>ppt_y</p:attrName>
                                        </p:attrNameLst>
                                      </p:cBhvr>
                                      <p:rCtr x="0" y="-5463"/>
                                    </p:animMotion>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animBg="1"/>
      <p:bldP spid="21" grpId="1" animBg="1"/>
      <p:bldP spid="25" grpId="0"/>
      <p:bldP spid="26" grpId="0" animBg="1"/>
      <p:bldP spid="28" grpId="0"/>
      <p:bldP spid="2" grpId="0"/>
      <p:bldP spid="4" grpId="0"/>
    </p:bldLst>
  </p:timing>
</p:sld>
</file>

<file path=ppt/tags/tag1.xml><?xml version="1.0" encoding="utf-8"?>
<p:tagLst xmlns:p="http://schemas.openxmlformats.org/presentationml/2006/main">
  <p:tag name="ISPRING_ULTRA_SCORM_COURSE_ID" val="FDE475C9-DE52-455E-B0FA-6DA6FCA7F377"/>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完整框架稳重大气毕业论文学术答辩开题报告ppt模板"/>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424F5D"/>
      </a:accent1>
      <a:accent2>
        <a:srgbClr val="FEAA1E"/>
      </a:accent2>
      <a:accent3>
        <a:srgbClr val="424F5D"/>
      </a:accent3>
      <a:accent4>
        <a:srgbClr val="FEAA1E"/>
      </a:accent4>
      <a:accent5>
        <a:srgbClr val="424F5D"/>
      </a:accent5>
      <a:accent6>
        <a:srgbClr val="FEAA1E"/>
      </a:accent6>
      <a:hlink>
        <a:srgbClr val="424F5D"/>
      </a:hlink>
      <a:folHlink>
        <a:srgbClr val="FEAA1E"/>
      </a:folHlink>
    </a:clrScheme>
    <a:fontScheme name="23drjlgk">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自定义 237">
      <a:dk1>
        <a:srgbClr val="000000"/>
      </a:dk1>
      <a:lt1>
        <a:srgbClr val="FFFFFF"/>
      </a:lt1>
      <a:dk2>
        <a:srgbClr val="778495"/>
      </a:dk2>
      <a:lt2>
        <a:srgbClr val="F0F0F0"/>
      </a:lt2>
      <a:accent1>
        <a:srgbClr val="424F5D"/>
      </a:accent1>
      <a:accent2>
        <a:srgbClr val="FEAA1E"/>
      </a:accent2>
      <a:accent3>
        <a:srgbClr val="424F5D"/>
      </a:accent3>
      <a:accent4>
        <a:srgbClr val="FEAA1E"/>
      </a:accent4>
      <a:accent5>
        <a:srgbClr val="424F5D"/>
      </a:accent5>
      <a:accent6>
        <a:srgbClr val="FEAA1E"/>
      </a:accent6>
      <a:hlink>
        <a:srgbClr val="424F5D"/>
      </a:hlink>
      <a:folHlink>
        <a:srgbClr val="FEAA1E"/>
      </a:folHlink>
    </a:clrScheme>
    <a:fontScheme name="23drjlgk">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时尚橙色欧美商务PPT模板</Template>
  <TotalTime>0</TotalTime>
  <Words>6500</Words>
  <Application>WPS 演示</Application>
  <PresentationFormat>自定义</PresentationFormat>
  <Paragraphs>774</Paragraphs>
  <Slides>48</Slides>
  <Notes>37</Notes>
  <HiddenSlides>0</HiddenSlides>
  <MMClips>0</MMClips>
  <ScaleCrop>false</ScaleCrop>
  <HeadingPairs>
    <vt:vector size="6" baseType="variant">
      <vt:variant>
        <vt:lpstr>已用的字体</vt:lpstr>
      </vt:variant>
      <vt:variant>
        <vt:i4>22</vt:i4>
      </vt:variant>
      <vt:variant>
        <vt:lpstr>主题</vt:lpstr>
      </vt:variant>
      <vt:variant>
        <vt:i4>4</vt:i4>
      </vt:variant>
      <vt:variant>
        <vt:lpstr>幻灯片标题</vt:lpstr>
      </vt:variant>
      <vt:variant>
        <vt:i4>48</vt:i4>
      </vt:variant>
    </vt:vector>
  </HeadingPairs>
  <TitlesOfParts>
    <vt:vector size="74" baseType="lpstr">
      <vt:lpstr>Arial</vt:lpstr>
      <vt:lpstr>宋体</vt:lpstr>
      <vt:lpstr>Wingdings</vt:lpstr>
      <vt:lpstr>微软雅黑</vt:lpstr>
      <vt:lpstr>Calibri</vt:lpstr>
      <vt:lpstr>FontAwesome</vt:lpstr>
      <vt:lpstr>U.S. 101</vt:lpstr>
      <vt:lpstr>Segoe Print</vt:lpstr>
      <vt:lpstr>Roboto</vt:lpstr>
      <vt:lpstr>Open Sans Light</vt:lpstr>
      <vt:lpstr>Calibri</vt:lpstr>
      <vt:lpstr>Agency FB</vt:lpstr>
      <vt:lpstr>Times New Roman</vt:lpstr>
      <vt:lpstr>Arial Unicode MS</vt:lpstr>
      <vt:lpstr>等线</vt:lpstr>
      <vt:lpstr>Gill Sans</vt:lpstr>
      <vt:lpstr>Gill Sans MT</vt:lpstr>
      <vt:lpstr>ヒラギノ角ゴ ProN W3</vt:lpstr>
      <vt:lpstr>仿宋_GB2312</vt:lpstr>
      <vt:lpstr>仿宋</vt:lpstr>
      <vt:lpstr>Open Sans</vt:lpstr>
      <vt:lpstr>Kozuka Mincho Pr6N R</vt:lpstr>
      <vt:lpstr>第一PPT，www.1ppt.com</vt:lpstr>
      <vt:lpstr>Office 主题</vt:lpstr>
      <vt:lpstr>1_第一PPT，www.1ppt.com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论文答辩</dc:title>
  <dc:creator>第一PPT</dc:creator>
  <cp:keywords>www.1ppt.com</cp:keywords>
  <dc:description>www.1ppt.com</dc:description>
  <cp:lastModifiedBy>刘劲松</cp:lastModifiedBy>
  <cp:revision>172</cp:revision>
  <dcterms:created xsi:type="dcterms:W3CDTF">2017-03-20T02:00:00Z</dcterms:created>
  <dcterms:modified xsi:type="dcterms:W3CDTF">2020-12-23T13:24:15Z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