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sldIdLst>
    <p:sldId id="256" r:id="rId3"/>
    <p:sldId id="257" r:id="rId4"/>
    <p:sldId id="258" r:id="rId5"/>
    <p:sldId id="260" r:id="rId6"/>
    <p:sldId id="280" r:id="rId7"/>
    <p:sldId id="281" r:id="rId8"/>
    <p:sldId id="282" r:id="rId9"/>
    <p:sldId id="283" r:id="rId10"/>
    <p:sldId id="279" r:id="rId11"/>
    <p:sldId id="284" r:id="rId12"/>
    <p:sldId id="286" r:id="rId13"/>
    <p:sldId id="287" r:id="rId14"/>
    <p:sldId id="461" r:id="rId15"/>
    <p:sldId id="288" r:id="rId16"/>
    <p:sldId id="289" r:id="rId17"/>
    <p:sldId id="290" r:id="rId18"/>
    <p:sldId id="263" r:id="rId19"/>
    <p:sldId id="291" r:id="rId20"/>
    <p:sldId id="292" r:id="rId21"/>
    <p:sldId id="296" r:id="rId22"/>
    <p:sldId id="462" r:id="rId23"/>
    <p:sldId id="293" r:id="rId24"/>
    <p:sldId id="294" r:id="rId25"/>
    <p:sldId id="297" r:id="rId26"/>
    <p:sldId id="273" r:id="rId27"/>
    <p:sldId id="298" r:id="rId28"/>
    <p:sldId id="299" r:id="rId29"/>
    <p:sldId id="300" r:id="rId30"/>
    <p:sldId id="463" r:id="rId31"/>
    <p:sldId id="305" r:id="rId32"/>
    <p:sldId id="306" r:id="rId33"/>
    <p:sldId id="307" r:id="rId34"/>
    <p:sldId id="309" r:id="rId35"/>
    <p:sldId id="310" r:id="rId36"/>
    <p:sldId id="311" r:id="rId37"/>
    <p:sldId id="464" r:id="rId38"/>
    <p:sldId id="312" r:id="rId39"/>
    <p:sldId id="313" r:id="rId40"/>
    <p:sldId id="314" r:id="rId41"/>
    <p:sldId id="465" r:id="rId42"/>
    <p:sldId id="315" r:id="rId43"/>
    <p:sldId id="316" r:id="rId44"/>
    <p:sldId id="466" r:id="rId45"/>
    <p:sldId id="317" r:id="rId46"/>
    <p:sldId id="428" r:id="rId47"/>
    <p:sldId id="423" r:id="rId48"/>
    <p:sldId id="424" r:id="rId49"/>
    <p:sldId id="425" r:id="rId50"/>
    <p:sldId id="427" r:id="rId51"/>
    <p:sldId id="426" r:id="rId52"/>
    <p:sldId id="318" r:id="rId53"/>
    <p:sldId id="429" r:id="rId54"/>
    <p:sldId id="430" r:id="rId55"/>
    <p:sldId id="449" r:id="rId56"/>
    <p:sldId id="468" r:id="rId57"/>
    <p:sldId id="278" r:id="rId5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CntXljrBve/zj+YOuOw1/g==" hashData="Z0HPGC5HByy+MY2Zb9mR2a9n8Ag="/>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C780"/>
    <a:srgbClr val="67D993"/>
    <a:srgbClr val="F46970"/>
    <a:srgbClr val="EC8144"/>
    <a:srgbClr val="F2A849"/>
    <a:srgbClr val="F8F8F8"/>
    <a:srgbClr val="054487"/>
    <a:srgbClr val="1173B0"/>
    <a:srgbClr val="080808"/>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589" autoAdjust="0"/>
    <p:restoredTop sz="92636" autoAdjust="0"/>
  </p:normalViewPr>
  <p:slideViewPr>
    <p:cSldViewPr>
      <p:cViewPr varScale="1">
        <p:scale>
          <a:sx n="107" d="100"/>
          <a:sy n="107" d="100"/>
        </p:scale>
        <p:origin x="-78"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4.xml"/><Relationship Id="rId59" Type="http://schemas.openxmlformats.org/officeDocument/2006/relationships/notesMaster" Target="notesMasters/notesMaster1.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6D7B1-A0EC-46BD-B0C7-28967E1044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329EC-86A8-4887-A925-BE811941469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674D2DF-EA40-424B-9200-EEB89F240B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0C422-8648-4504-BD31-0470E17558F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674D2DF-EA40-424B-9200-EEB89F240B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0C422-8648-4504-BD31-0470E17558F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674D2DF-EA40-424B-9200-EEB89F240B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0C422-8648-4504-BD31-0470E17558F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674D2DF-EA40-424B-9200-EEB89F240B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0C422-8648-4504-BD31-0470E17558F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674D2DF-EA40-424B-9200-EEB89F240B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0C422-8648-4504-BD31-0470E17558F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674D2DF-EA40-424B-9200-EEB89F240B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00C422-8648-4504-BD31-0470E17558F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674D2DF-EA40-424B-9200-EEB89F240BB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700C422-8648-4504-BD31-0470E17558F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674D2DF-EA40-424B-9200-EEB89F240BB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700C422-8648-4504-BD31-0470E17558F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74D2DF-EA40-424B-9200-EEB89F240BB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700C422-8648-4504-BD31-0470E17558F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674D2DF-EA40-424B-9200-EEB89F240B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00C422-8648-4504-BD31-0470E17558F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674D2DF-EA40-424B-9200-EEB89F240B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00C422-8648-4504-BD31-0470E17558F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74D2DF-EA40-424B-9200-EEB89F240BBC}"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00C422-8648-4504-BD31-0470E17558F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8728" y="1714494"/>
            <a:ext cx="6383062" cy="1323439"/>
          </a:xfrm>
          <a:prstGeom prst="rect">
            <a:avLst/>
          </a:prstGeom>
          <a:noFill/>
        </p:spPr>
        <p:txBody>
          <a:bodyPr wrap="square" rtlCol="0">
            <a:spAutoFit/>
          </a:bodyPr>
          <a:lstStyle/>
          <a:p>
            <a:pPr algn="ct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rPr>
              <a:t>知识产权案件民事诉讼程序</a:t>
            </a:r>
            <a:endParaRPr lang="en-US"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rPr>
              <a:t>以及民事证据</a:t>
            </a: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实务（上）</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000364" y="3286130"/>
            <a:ext cx="3214710" cy="461665"/>
          </a:xfrm>
          <a:prstGeom prst="rect">
            <a:avLst/>
          </a:prstGeom>
          <a:noFill/>
        </p:spPr>
        <p:txBody>
          <a:bodyPr wrap="square" rtlCol="0">
            <a:spAutoFit/>
          </a:bodyPr>
          <a:lstStyle/>
          <a:p>
            <a:pPr algn="ctr"/>
            <a:r>
              <a:rPr lang="zh-CN" altLang="en-US" sz="2400" dirty="0">
                <a:latin typeface="微软雅黑" panose="020B0503020204020204" pitchFamily="34" charset="-122"/>
                <a:ea typeface="微软雅黑" panose="020B0503020204020204" pitchFamily="34" charset="-122"/>
              </a:rPr>
              <a:t>海淀法院       张璇</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8022"/>
            <a:ext cx="611560" cy="611560"/>
          </a:xfrm>
          <a:prstGeom prst="rect">
            <a:avLst/>
          </a:prstGeom>
          <a:solidFill>
            <a:srgbClr val="F46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142976" y="2000246"/>
            <a:ext cx="7215238" cy="1631216"/>
          </a:xfrm>
          <a:prstGeom prst="rect">
            <a:avLst/>
          </a:prstGeom>
          <a:noFill/>
        </p:spPr>
        <p:txBody>
          <a:bodyPr wrap="squar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如注册地和主要办事机构所在地同，有主要办事机构（</a:t>
            </a:r>
            <a:r>
              <a:rPr lang="en-US" altLang="en-US" sz="1600" dirty="0">
                <a:solidFill>
                  <a:schemeClr val="tx1">
                    <a:lumMod val="50000"/>
                    <a:lumOff val="50000"/>
                  </a:schemeClr>
                </a:solidFill>
                <a:latin typeface="微软雅黑" panose="020B0503020204020204" pitchFamily="34" charset="-122"/>
                <a:ea typeface="微软雅黑" panose="020B0503020204020204" pitchFamily="34" charset="-122"/>
              </a:rPr>
              <a:t> 核心决策机构的办公地 </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）所在地的外部照片、租房合同、房租或水电缴费凭证等证据证明其与注册地不一致的，以主要办事机构所在地确定管辖。</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en-US"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TW" sz="1600" dirty="0">
                <a:solidFill>
                  <a:schemeClr val="tx1">
                    <a:lumMod val="50000"/>
                    <a:lumOff val="50000"/>
                  </a:schemeClr>
                </a:solidFill>
                <a:latin typeface="微软雅黑" panose="020B0503020204020204" pitchFamily="34" charset="-122"/>
                <a:ea typeface="微软雅黑" panose="020B0503020204020204" pitchFamily="34" charset="-122"/>
              </a:rPr>
              <a:t>2016</a:t>
            </a:r>
            <a:r>
              <a:rPr lang="en-US" altLang="en-US" sz="1600" dirty="0">
                <a:solidFill>
                  <a:schemeClr val="tx1">
                    <a:lumMod val="50000"/>
                    <a:lumOff val="50000"/>
                  </a:schemeClr>
                </a:solidFill>
                <a:latin typeface="微软雅黑" panose="020B0503020204020204" pitchFamily="34" charset="-122"/>
                <a:ea typeface="微软雅黑" panose="020B0503020204020204" pitchFamily="34" charset="-122"/>
              </a:rPr>
              <a:t>）京</a:t>
            </a:r>
            <a:r>
              <a:rPr lang="en-US" altLang="zh-TW" sz="1600" dirty="0">
                <a:solidFill>
                  <a:schemeClr val="tx1">
                    <a:lumMod val="50000"/>
                    <a:lumOff val="50000"/>
                  </a:schemeClr>
                </a:solidFill>
                <a:latin typeface="微软雅黑" panose="020B0503020204020204" pitchFamily="34" charset="-122"/>
                <a:ea typeface="微软雅黑" panose="020B0503020204020204" pitchFamily="34" charset="-122"/>
              </a:rPr>
              <a:t>73</a:t>
            </a:r>
            <a:r>
              <a:rPr lang="en-US" altLang="en-US" sz="1600" dirty="0">
                <a:solidFill>
                  <a:schemeClr val="tx1">
                    <a:lumMod val="50000"/>
                    <a:lumOff val="50000"/>
                  </a:schemeClr>
                </a:solidFill>
                <a:latin typeface="微软雅黑" panose="020B0503020204020204" pitchFamily="34" charset="-122"/>
                <a:ea typeface="微软雅黑" panose="020B0503020204020204" pitchFamily="34" charset="-122"/>
              </a:rPr>
              <a:t>民辖终</a:t>
            </a:r>
            <a:r>
              <a:rPr lang="en-US" altLang="zh-TW" sz="1600" dirty="0">
                <a:solidFill>
                  <a:schemeClr val="tx1">
                    <a:lumMod val="50000"/>
                    <a:lumOff val="50000"/>
                  </a:schemeClr>
                </a:solidFill>
                <a:latin typeface="微软雅黑" panose="020B0503020204020204" pitchFamily="34" charset="-122"/>
                <a:ea typeface="微软雅黑" panose="020B0503020204020204" pitchFamily="34" charset="-122"/>
              </a:rPr>
              <a:t>227</a:t>
            </a:r>
            <a:r>
              <a:rPr lang="en-US" altLang="en-US" sz="1600" dirty="0">
                <a:solidFill>
                  <a:schemeClr val="tx1">
                    <a:lumMod val="50000"/>
                    <a:lumOff val="50000"/>
                  </a:schemeClr>
                </a:solidFill>
                <a:latin typeface="微软雅黑" panose="020B0503020204020204" pitchFamily="34" charset="-122"/>
                <a:ea typeface="微软雅黑" panose="020B0503020204020204" pitchFamily="34" charset="-122"/>
              </a:rPr>
              <a:t>号</a:t>
            </a:r>
            <a:r>
              <a:rPr lang="en-US"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smtClean="0">
                <a:solidFill>
                  <a:srgbClr val="F46970"/>
                </a:solidFill>
                <a:latin typeface="微软雅黑" panose="020B0503020204020204" pitchFamily="34" charset="-122"/>
                <a:ea typeface="微软雅黑" panose="020B0503020204020204" pitchFamily="34" charset="-122"/>
              </a:rPr>
              <a:t>注：</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主要办事机构，即实际经营地无法确定的，仍然应该根据住所地确定管辖</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571604" y="1345162"/>
            <a:ext cx="3929090" cy="369332"/>
          </a:xfrm>
          <a:prstGeom prst="rect">
            <a:avLst/>
          </a:prstGeom>
          <a:noFill/>
        </p:spPr>
        <p:txBody>
          <a:bodyPr wrap="square" rtlCol="0">
            <a:spAutoFit/>
          </a:bodyPr>
          <a:lstStyle/>
          <a:p>
            <a:r>
              <a:rPr lang="zh-CN" altLang="en-US" b="1" dirty="0">
                <a:solidFill>
                  <a:srgbClr val="F46970"/>
                </a:solidFill>
                <a:latin typeface="微软雅黑" panose="020B0503020204020204" pitchFamily="34" charset="-122"/>
                <a:ea typeface="微软雅黑" panose="020B0503020204020204" pitchFamily="34" charset="-122"/>
              </a:rPr>
              <a:t>法人主要办事机构所在地</a:t>
            </a:r>
            <a:endParaRPr lang="zh-CN" altLang="en-US" b="1" dirty="0">
              <a:solidFill>
                <a:srgbClr val="F4697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85786" y="571486"/>
            <a:ext cx="3929090" cy="461665"/>
          </a:xfrm>
          <a:prstGeom prst="rect">
            <a:avLst/>
          </a:prstGeom>
          <a:noFill/>
        </p:spPr>
        <p:txBody>
          <a:bodyPr wrap="square" rtlCol="0">
            <a:spAutoFit/>
          </a:bodyPr>
          <a:lstStyle/>
          <a:p>
            <a:r>
              <a:rPr lang="en-US" altLang="zh-CN" sz="2400" b="1" dirty="0">
                <a:solidFill>
                  <a:srgbClr val="F46970"/>
                </a:solidFill>
                <a:latin typeface="微软雅黑" panose="020B0503020204020204" pitchFamily="34" charset="-122"/>
                <a:ea typeface="微软雅黑" panose="020B0503020204020204" pitchFamily="34" charset="-122"/>
              </a:rPr>
              <a:t>1.</a:t>
            </a:r>
            <a:r>
              <a:rPr lang="zh-CN" altLang="en-US" sz="2400" b="1" dirty="0">
                <a:solidFill>
                  <a:srgbClr val="F46970"/>
                </a:solidFill>
                <a:latin typeface="微软雅黑" panose="020B0503020204020204" pitchFamily="34" charset="-122"/>
                <a:ea typeface="微软雅黑" panose="020B0503020204020204" pitchFamily="34" charset="-122"/>
              </a:rPr>
              <a:t>侵权类案件</a:t>
            </a:r>
            <a:endParaRPr lang="zh-CN" altLang="en-US" sz="2400" b="1" dirty="0">
              <a:solidFill>
                <a:srgbClr val="F46970"/>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071538" y="1214428"/>
            <a:ext cx="405338" cy="428627"/>
            <a:chOff x="5065145" y="3238941"/>
            <a:chExt cx="1008112" cy="1066033"/>
          </a:xfrm>
        </p:grpSpPr>
        <p:sp>
          <p:nvSpPr>
            <p:cNvPr id="27" name="圆角矩形 8"/>
            <p:cNvSpPr/>
            <p:nvPr/>
          </p:nvSpPr>
          <p:spPr>
            <a:xfrm>
              <a:off x="5065145" y="3836922"/>
              <a:ext cx="1008112" cy="468052"/>
            </a:xfrm>
            <a:custGeom>
              <a:avLst/>
              <a:gdLst/>
              <a:ahLst/>
              <a:cxnLst/>
              <a:rect l="l" t="t" r="r" b="b"/>
              <a:pathLst>
                <a:path w="1008112" h="468052">
                  <a:moveTo>
                    <a:pt x="18002" y="0"/>
                  </a:moveTo>
                  <a:lnTo>
                    <a:pt x="774086" y="0"/>
                  </a:lnTo>
                  <a:cubicBezTo>
                    <a:pt x="903335" y="0"/>
                    <a:pt x="1008112" y="104777"/>
                    <a:pt x="1008112" y="234026"/>
                  </a:cubicBezTo>
                  <a:cubicBezTo>
                    <a:pt x="1008112" y="363275"/>
                    <a:pt x="903335" y="468052"/>
                    <a:pt x="774086" y="468052"/>
                  </a:cubicBezTo>
                  <a:lnTo>
                    <a:pt x="18002" y="468052"/>
                  </a:lnTo>
                  <a:lnTo>
                    <a:pt x="0" y="466237"/>
                  </a:lnTo>
                  <a:lnTo>
                    <a:pt x="0" y="1815"/>
                  </a:lnTo>
                  <a:cubicBezTo>
                    <a:pt x="5884" y="232"/>
                    <a:pt x="11916" y="0"/>
                    <a:pt x="1800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1"/>
            <p:cNvSpPr/>
            <p:nvPr/>
          </p:nvSpPr>
          <p:spPr>
            <a:xfrm>
              <a:off x="5065145" y="3238941"/>
              <a:ext cx="1008112" cy="468052"/>
            </a:xfrm>
            <a:custGeom>
              <a:avLst/>
              <a:gdLst/>
              <a:ahLst/>
              <a:cxnLst/>
              <a:rect l="l" t="t" r="r" b="b"/>
              <a:pathLst>
                <a:path w="1008112" h="468052">
                  <a:moveTo>
                    <a:pt x="18002" y="0"/>
                  </a:moveTo>
                  <a:lnTo>
                    <a:pt x="774086" y="0"/>
                  </a:lnTo>
                  <a:cubicBezTo>
                    <a:pt x="903335" y="0"/>
                    <a:pt x="1008112" y="104777"/>
                    <a:pt x="1008112" y="234026"/>
                  </a:cubicBezTo>
                  <a:cubicBezTo>
                    <a:pt x="1008112" y="363275"/>
                    <a:pt x="903335" y="468052"/>
                    <a:pt x="774086" y="468052"/>
                  </a:cubicBezTo>
                  <a:lnTo>
                    <a:pt x="18002" y="468052"/>
                  </a:lnTo>
                  <a:lnTo>
                    <a:pt x="0" y="466237"/>
                  </a:lnTo>
                  <a:lnTo>
                    <a:pt x="0" y="1815"/>
                  </a:lnTo>
                  <a:cubicBezTo>
                    <a:pt x="5884" y="232"/>
                    <a:pt x="11916" y="0"/>
                    <a:pt x="1800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5400000">
              <a:off x="4839017" y="3465069"/>
              <a:ext cx="1066033" cy="6137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8022"/>
            <a:ext cx="611560" cy="611560"/>
          </a:xfrm>
          <a:prstGeom prst="rect">
            <a:avLst/>
          </a:prstGeom>
          <a:solidFill>
            <a:srgbClr val="F46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1142976" y="1285866"/>
            <a:ext cx="425444" cy="425444"/>
            <a:chOff x="6804248" y="1503364"/>
            <a:chExt cx="1229470" cy="1229470"/>
          </a:xfrm>
        </p:grpSpPr>
        <p:sp>
          <p:nvSpPr>
            <p:cNvPr id="17" name="饼形 16"/>
            <p:cNvSpPr/>
            <p:nvPr/>
          </p:nvSpPr>
          <p:spPr>
            <a:xfrm rot="2843270">
              <a:off x="6804248" y="1503364"/>
              <a:ext cx="1229470" cy="1229470"/>
            </a:xfrm>
            <a:prstGeom prst="pie">
              <a:avLst>
                <a:gd name="adj1" fmla="val 3644789"/>
                <a:gd name="adj2" fmla="val 162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等腰三角形 17"/>
            <p:cNvSpPr/>
            <p:nvPr/>
          </p:nvSpPr>
          <p:spPr>
            <a:xfrm>
              <a:off x="7231461" y="2117814"/>
              <a:ext cx="375044" cy="57724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9"/>
          <p:cNvSpPr txBox="1"/>
          <p:nvPr/>
        </p:nvSpPr>
        <p:spPr>
          <a:xfrm>
            <a:off x="1571604" y="2000246"/>
            <a:ext cx="6429420" cy="1138773"/>
          </a:xfrm>
          <a:prstGeom prst="rect">
            <a:avLst/>
          </a:prstGeom>
          <a:noFill/>
        </p:spPr>
        <p:txBody>
          <a:bodyPr wrap="square" rtlCol="0">
            <a:spAutoFit/>
          </a:bodyPr>
          <a:lstStyle/>
          <a:p>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信息网络侵权行为：</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主要指利用信息网络侵害人身权益、信息网络传播权等行为，其侵权对象，如作品、商标、宣传内容等往往存在于网络环境下，因下载、链接等网络行为而发生；不包括网络销售、许诺销售侵权产品的行为。</a:t>
            </a:r>
            <a:r>
              <a:rPr lang="en-US" altLang="en-US"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TW" sz="1600" dirty="0">
                <a:solidFill>
                  <a:schemeClr val="tx1">
                    <a:lumMod val="50000"/>
                    <a:lumOff val="50000"/>
                  </a:schemeClr>
                </a:solidFill>
                <a:latin typeface="微软雅黑" panose="020B0503020204020204" pitchFamily="34" charset="-122"/>
                <a:ea typeface="微软雅黑" panose="020B0503020204020204" pitchFamily="34" charset="-122"/>
              </a:rPr>
              <a:t>2016</a:t>
            </a:r>
            <a:r>
              <a:rPr lang="en-US" altLang="en-US" sz="1600" dirty="0">
                <a:solidFill>
                  <a:schemeClr val="tx1">
                    <a:lumMod val="50000"/>
                    <a:lumOff val="50000"/>
                  </a:schemeClr>
                </a:solidFill>
                <a:latin typeface="微软雅黑" panose="020B0503020204020204" pitchFamily="34" charset="-122"/>
                <a:ea typeface="微软雅黑" panose="020B0503020204020204" pitchFamily="34" charset="-122"/>
              </a:rPr>
              <a:t>）京民终</a:t>
            </a:r>
            <a:r>
              <a:rPr lang="en-US" altLang="zh-TW" sz="1600" dirty="0">
                <a:solidFill>
                  <a:schemeClr val="tx1">
                    <a:lumMod val="50000"/>
                    <a:lumOff val="50000"/>
                  </a:schemeClr>
                </a:solidFill>
                <a:latin typeface="微软雅黑" panose="020B0503020204020204" pitchFamily="34" charset="-122"/>
                <a:ea typeface="微软雅黑" panose="020B0503020204020204" pitchFamily="34" charset="-122"/>
              </a:rPr>
              <a:t>47</a:t>
            </a:r>
            <a:r>
              <a:rPr lang="en-US" altLang="en-US" sz="1600" dirty="0">
                <a:solidFill>
                  <a:schemeClr val="tx1">
                    <a:lumMod val="50000"/>
                    <a:lumOff val="50000"/>
                  </a:schemeClr>
                </a:solidFill>
                <a:latin typeface="微软雅黑" panose="020B0503020204020204" pitchFamily="34" charset="-122"/>
                <a:ea typeface="微软雅黑" panose="020B0503020204020204" pitchFamily="34" charset="-122"/>
              </a:rPr>
              <a:t>号民事裁定书 】</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500166" y="1416600"/>
            <a:ext cx="7143800" cy="369332"/>
          </a:xfrm>
          <a:prstGeom prst="rect">
            <a:avLst/>
          </a:prstGeom>
          <a:noFill/>
        </p:spPr>
        <p:txBody>
          <a:bodyPr wrap="square" rtlCol="0">
            <a:spAutoFit/>
          </a:bodyPr>
          <a:lstStyle/>
          <a:p>
            <a:r>
              <a:rPr lang="zh-CN" altLang="en-US" b="1" dirty="0">
                <a:solidFill>
                  <a:srgbClr val="F46970"/>
                </a:solidFill>
                <a:latin typeface="微软雅黑" panose="020B0503020204020204" pitchFamily="34" charset="-122"/>
                <a:ea typeface="微软雅黑" panose="020B0503020204020204" pitchFamily="34" charset="-122"/>
              </a:rPr>
              <a:t>如何理解在涉及信息网络的侵权案件中适用被侵权人住所地法院管辖？</a:t>
            </a:r>
            <a:endParaRPr lang="zh-CN" altLang="en-US" b="1" dirty="0">
              <a:solidFill>
                <a:srgbClr val="F4697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85786" y="571486"/>
            <a:ext cx="3929090" cy="461665"/>
          </a:xfrm>
          <a:prstGeom prst="rect">
            <a:avLst/>
          </a:prstGeom>
          <a:noFill/>
        </p:spPr>
        <p:txBody>
          <a:bodyPr wrap="square" rtlCol="0">
            <a:spAutoFit/>
          </a:bodyPr>
          <a:lstStyle/>
          <a:p>
            <a:r>
              <a:rPr lang="en-US" altLang="zh-CN" sz="2400" b="1" dirty="0">
                <a:solidFill>
                  <a:srgbClr val="F46970"/>
                </a:solidFill>
                <a:latin typeface="微软雅黑" panose="020B0503020204020204" pitchFamily="34" charset="-122"/>
                <a:ea typeface="微软雅黑" panose="020B0503020204020204" pitchFamily="34" charset="-122"/>
              </a:rPr>
              <a:t>1.</a:t>
            </a:r>
            <a:r>
              <a:rPr lang="zh-CN" altLang="en-US" sz="2400" b="1" dirty="0">
                <a:solidFill>
                  <a:srgbClr val="F46970"/>
                </a:solidFill>
                <a:latin typeface="微软雅黑" panose="020B0503020204020204" pitchFamily="34" charset="-122"/>
                <a:ea typeface="微软雅黑" panose="020B0503020204020204" pitchFamily="34" charset="-122"/>
              </a:rPr>
              <a:t>侵权类案件</a:t>
            </a:r>
            <a:endParaRPr lang="zh-CN" altLang="en-US" sz="2400" b="1" dirty="0">
              <a:solidFill>
                <a:srgbClr val="F46970"/>
              </a:solidFill>
              <a:latin typeface="微软雅黑" panose="020B0503020204020204" pitchFamily="34" charset="-122"/>
              <a:ea typeface="微软雅黑" panose="020B0503020204020204" pitchFamily="34" charset="-122"/>
            </a:endParaRPr>
          </a:p>
        </p:txBody>
      </p:sp>
      <p:sp>
        <p:nvSpPr>
          <p:cNvPr id="26" name="矩形 25"/>
          <p:cNvSpPr/>
          <p:nvPr/>
        </p:nvSpPr>
        <p:spPr>
          <a:xfrm>
            <a:off x="2071670" y="3577246"/>
            <a:ext cx="5715040" cy="830997"/>
          </a:xfrm>
          <a:prstGeom prst="rect">
            <a:avLst/>
          </a:prstGeom>
        </p:spPr>
        <p:txBody>
          <a:bodyPr wrap="square">
            <a:spAutoFit/>
          </a:bodyPr>
          <a:lstStyle/>
          <a:p>
            <a:r>
              <a:rPr lang="en-US" sz="1600" dirty="0">
                <a:solidFill>
                  <a:schemeClr val="tx1">
                    <a:lumMod val="50000"/>
                    <a:lumOff val="50000"/>
                  </a:schemeClr>
                </a:solidFill>
                <a:latin typeface="微软雅黑" panose="020B0503020204020204" pitchFamily="34" charset="-122"/>
                <a:ea typeface="微软雅黑" panose="020B0503020204020204" pitchFamily="34" charset="-122"/>
              </a:rPr>
              <a:t>侵害商标权、不正当竞争案件并非一概被排除在民诉法司法解释第</a:t>
            </a:r>
            <a:r>
              <a:rPr lang="en-US" altLang="zh-TW" sz="1600" dirty="0">
                <a:solidFill>
                  <a:schemeClr val="tx1">
                    <a:lumMod val="50000"/>
                    <a:lumOff val="50000"/>
                  </a:schemeClr>
                </a:solidFill>
                <a:latin typeface="微软雅黑" panose="020B0503020204020204" pitchFamily="34" charset="-122"/>
                <a:ea typeface="微软雅黑" panose="020B0503020204020204" pitchFamily="34" charset="-122"/>
              </a:rPr>
              <a:t>25</a:t>
            </a:r>
            <a:r>
              <a:rPr lang="en-US" sz="1600" dirty="0">
                <a:solidFill>
                  <a:schemeClr val="tx1">
                    <a:lumMod val="50000"/>
                    <a:lumOff val="50000"/>
                  </a:schemeClr>
                </a:solidFill>
                <a:latin typeface="微软雅黑" panose="020B0503020204020204" pitchFamily="34" charset="-122"/>
                <a:ea typeface="微软雅黑" panose="020B0503020204020204" pitchFamily="34" charset="-122"/>
              </a:rPr>
              <a:t>条的适用范围，而是要结合被控侵权行为的行为表现是否借助与网络，发生于网络环境中在具体的个案中进行判定。</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下箭头 26"/>
          <p:cNvSpPr/>
          <p:nvPr/>
        </p:nvSpPr>
        <p:spPr>
          <a:xfrm>
            <a:off x="4500562" y="3143254"/>
            <a:ext cx="357190" cy="357190"/>
          </a:xfrm>
          <a:prstGeom prst="down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8022"/>
            <a:ext cx="611560" cy="611560"/>
          </a:xfrm>
          <a:prstGeom prst="rect">
            <a:avLst/>
          </a:prstGeom>
          <a:solidFill>
            <a:srgbClr val="F46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8"/>
          <p:cNvGrpSpPr/>
          <p:nvPr/>
        </p:nvGrpSpPr>
        <p:grpSpPr>
          <a:xfrm>
            <a:off x="1142976" y="1285866"/>
            <a:ext cx="425444" cy="425444"/>
            <a:chOff x="6804248" y="1503364"/>
            <a:chExt cx="1229470" cy="1229470"/>
          </a:xfrm>
        </p:grpSpPr>
        <p:sp>
          <p:nvSpPr>
            <p:cNvPr id="17" name="饼形 16"/>
            <p:cNvSpPr/>
            <p:nvPr/>
          </p:nvSpPr>
          <p:spPr>
            <a:xfrm rot="2843270">
              <a:off x="6804248" y="1503364"/>
              <a:ext cx="1229470" cy="1229470"/>
            </a:xfrm>
            <a:prstGeom prst="pie">
              <a:avLst>
                <a:gd name="adj1" fmla="val 3644789"/>
                <a:gd name="adj2" fmla="val 162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等腰三角形 17"/>
            <p:cNvSpPr/>
            <p:nvPr/>
          </p:nvSpPr>
          <p:spPr>
            <a:xfrm>
              <a:off x="7231461" y="2117814"/>
              <a:ext cx="375044" cy="57724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9"/>
          <p:cNvSpPr txBox="1"/>
          <p:nvPr/>
        </p:nvSpPr>
        <p:spPr>
          <a:xfrm>
            <a:off x="1571604" y="2000246"/>
            <a:ext cx="6572296" cy="1631216"/>
          </a:xfrm>
          <a:prstGeom prst="rect">
            <a:avLst/>
          </a:prstGeom>
          <a:noFill/>
        </p:spPr>
        <p:txBody>
          <a:bodyPr wrap="square" rtlCol="0">
            <a:spAutoFit/>
          </a:bodyPr>
          <a:lstStyle/>
          <a:p>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不宜过分扩大信息网络侵权行为的范围：</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并非凡是案件事实与网络有关的侵权行为或不正当竞争行为均属信息网络侵权行为。</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en-US"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TW" sz="1600" dirty="0">
                <a:solidFill>
                  <a:schemeClr val="tx1">
                    <a:lumMod val="50000"/>
                    <a:lumOff val="50000"/>
                  </a:schemeClr>
                </a:solidFill>
                <a:latin typeface="微软雅黑" panose="020B0503020204020204" pitchFamily="34" charset="-122"/>
                <a:ea typeface="微软雅黑" panose="020B0503020204020204" pitchFamily="34" charset="-122"/>
              </a:rPr>
              <a:t>2015</a:t>
            </a:r>
            <a:r>
              <a:rPr lang="en-US" altLang="en-US" sz="1600" dirty="0">
                <a:solidFill>
                  <a:schemeClr val="tx1">
                    <a:lumMod val="50000"/>
                    <a:lumOff val="50000"/>
                  </a:schemeClr>
                </a:solidFill>
                <a:latin typeface="微软雅黑" panose="020B0503020204020204" pitchFamily="34" charset="-122"/>
                <a:ea typeface="微软雅黑" panose="020B0503020204020204" pitchFamily="34" charset="-122"/>
              </a:rPr>
              <a:t>）京知民终字第</a:t>
            </a:r>
            <a:r>
              <a:rPr lang="en-US" altLang="zh-TW" sz="1600" dirty="0">
                <a:solidFill>
                  <a:schemeClr val="tx1">
                    <a:lumMod val="50000"/>
                    <a:lumOff val="50000"/>
                  </a:schemeClr>
                </a:solidFill>
                <a:latin typeface="微软雅黑" panose="020B0503020204020204" pitchFamily="34" charset="-122"/>
                <a:ea typeface="微软雅黑" panose="020B0503020204020204" pitchFamily="34" charset="-122"/>
              </a:rPr>
              <a:t>2276</a:t>
            </a:r>
            <a:r>
              <a:rPr lang="en-US" altLang="en-US" sz="1600" dirty="0">
                <a:solidFill>
                  <a:schemeClr val="tx1">
                    <a:lumMod val="50000"/>
                    <a:lumOff val="50000"/>
                  </a:schemeClr>
                </a:solidFill>
                <a:latin typeface="微软雅黑" panose="020B0503020204020204" pitchFamily="34" charset="-122"/>
                <a:ea typeface="微软雅黑" panose="020B0503020204020204" pitchFamily="34" charset="-122"/>
              </a:rPr>
              <a:t>号】</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：本案系不正当竞争纠纷，是以被控不正当竞争的计算机软件或网站是否设置了妨碍他人正当竞争的功能设置为判定基础，并不涉及网络上的信息本身是否构成侵权的问题。</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500166" y="1416600"/>
            <a:ext cx="7143800" cy="369332"/>
          </a:xfrm>
          <a:prstGeom prst="rect">
            <a:avLst/>
          </a:prstGeom>
          <a:noFill/>
        </p:spPr>
        <p:txBody>
          <a:bodyPr wrap="square" rtlCol="0">
            <a:spAutoFit/>
          </a:bodyPr>
          <a:lstStyle/>
          <a:p>
            <a:r>
              <a:rPr lang="zh-CN" altLang="en-US" b="1" dirty="0">
                <a:solidFill>
                  <a:srgbClr val="F46970"/>
                </a:solidFill>
                <a:latin typeface="微软雅黑" panose="020B0503020204020204" pitchFamily="34" charset="-122"/>
                <a:ea typeface="微软雅黑" panose="020B0503020204020204" pitchFamily="34" charset="-122"/>
              </a:rPr>
              <a:t>如何理解在涉及信息网络的侵权案件中适用被侵权人住所地法院管辖？</a:t>
            </a:r>
            <a:endParaRPr lang="zh-CN" altLang="en-US" b="1" dirty="0">
              <a:solidFill>
                <a:srgbClr val="F4697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85786" y="571486"/>
            <a:ext cx="3929090" cy="461665"/>
          </a:xfrm>
          <a:prstGeom prst="rect">
            <a:avLst/>
          </a:prstGeom>
          <a:noFill/>
        </p:spPr>
        <p:txBody>
          <a:bodyPr wrap="square" rtlCol="0">
            <a:spAutoFit/>
          </a:bodyPr>
          <a:lstStyle/>
          <a:p>
            <a:r>
              <a:rPr lang="en-US" altLang="zh-CN" sz="2400" b="1" dirty="0">
                <a:solidFill>
                  <a:srgbClr val="F46970"/>
                </a:solidFill>
                <a:latin typeface="微软雅黑" panose="020B0503020204020204" pitchFamily="34" charset="-122"/>
                <a:ea typeface="微软雅黑" panose="020B0503020204020204" pitchFamily="34" charset="-122"/>
              </a:rPr>
              <a:t>1.</a:t>
            </a:r>
            <a:r>
              <a:rPr lang="zh-CN" altLang="en-US" sz="2400" b="1" dirty="0">
                <a:solidFill>
                  <a:srgbClr val="F46970"/>
                </a:solidFill>
                <a:latin typeface="微软雅黑" panose="020B0503020204020204" pitchFamily="34" charset="-122"/>
                <a:ea typeface="微软雅黑" panose="020B0503020204020204" pitchFamily="34" charset="-122"/>
              </a:rPr>
              <a:t>侵权类案件</a:t>
            </a:r>
            <a:endParaRPr lang="zh-CN" altLang="en-US" sz="2400" b="1" dirty="0">
              <a:solidFill>
                <a:srgbClr val="F4697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8022"/>
            <a:ext cx="611560" cy="611560"/>
          </a:xfrm>
          <a:prstGeom prst="rect">
            <a:avLst/>
          </a:prstGeom>
          <a:solidFill>
            <a:srgbClr val="F46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8"/>
          <p:cNvGrpSpPr/>
          <p:nvPr/>
        </p:nvGrpSpPr>
        <p:grpSpPr>
          <a:xfrm>
            <a:off x="1142976" y="1285866"/>
            <a:ext cx="425444" cy="425444"/>
            <a:chOff x="6804248" y="1503364"/>
            <a:chExt cx="1229470" cy="1229470"/>
          </a:xfrm>
        </p:grpSpPr>
        <p:sp>
          <p:nvSpPr>
            <p:cNvPr id="17" name="饼形 16"/>
            <p:cNvSpPr/>
            <p:nvPr/>
          </p:nvSpPr>
          <p:spPr>
            <a:xfrm rot="2843270">
              <a:off x="6804248" y="1503364"/>
              <a:ext cx="1229470" cy="1229470"/>
            </a:xfrm>
            <a:prstGeom prst="pie">
              <a:avLst>
                <a:gd name="adj1" fmla="val 3644789"/>
                <a:gd name="adj2" fmla="val 162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等腰三角形 17"/>
            <p:cNvSpPr/>
            <p:nvPr/>
          </p:nvSpPr>
          <p:spPr>
            <a:xfrm>
              <a:off x="7231461" y="2117814"/>
              <a:ext cx="375044" cy="57724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9"/>
          <p:cNvSpPr txBox="1"/>
          <p:nvPr/>
        </p:nvSpPr>
        <p:spPr>
          <a:xfrm>
            <a:off x="1571604" y="2000246"/>
            <a:ext cx="6572296" cy="1877437"/>
          </a:xfrm>
          <a:prstGeom prst="rect">
            <a:avLst/>
          </a:prstGeom>
          <a:noFill/>
        </p:spPr>
        <p:txBody>
          <a:bodyPr wrap="square" rtlCol="0">
            <a:spAutoFit/>
          </a:bodyPr>
          <a:lstStyle/>
          <a:p>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不宜过分扩大信息网络侵权行为的</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范围</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兼具线上及线下侵权行为？</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如果当事人同时主张线上线下侵权行为，则不适用</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25</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条；但当事人可以只主张线上行为，可适用</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25</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条的规定。</a:t>
            </a:r>
            <a:endPar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对于原被告双方均不在北京，仅以发现侵权行为的计算机等信息设备所在地在北京提起的商标侵权诉讼？</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不能适用第</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25</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条的规定。</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500166" y="1416600"/>
            <a:ext cx="7143800" cy="369332"/>
          </a:xfrm>
          <a:prstGeom prst="rect">
            <a:avLst/>
          </a:prstGeom>
          <a:noFill/>
        </p:spPr>
        <p:txBody>
          <a:bodyPr wrap="square" rtlCol="0">
            <a:spAutoFit/>
          </a:bodyPr>
          <a:lstStyle/>
          <a:p>
            <a:r>
              <a:rPr lang="zh-CN" altLang="en-US" b="1" dirty="0">
                <a:solidFill>
                  <a:srgbClr val="F46970"/>
                </a:solidFill>
                <a:latin typeface="微软雅黑" panose="020B0503020204020204" pitchFamily="34" charset="-122"/>
                <a:ea typeface="微软雅黑" panose="020B0503020204020204" pitchFamily="34" charset="-122"/>
              </a:rPr>
              <a:t>如何理解在涉及信息网络的侵权案件中适用被侵权人住所地法院管辖？</a:t>
            </a:r>
            <a:endParaRPr lang="zh-CN" altLang="en-US" b="1" dirty="0">
              <a:solidFill>
                <a:srgbClr val="F4697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85786" y="571486"/>
            <a:ext cx="3929090" cy="461665"/>
          </a:xfrm>
          <a:prstGeom prst="rect">
            <a:avLst/>
          </a:prstGeom>
          <a:noFill/>
        </p:spPr>
        <p:txBody>
          <a:bodyPr wrap="square" rtlCol="0">
            <a:spAutoFit/>
          </a:bodyPr>
          <a:lstStyle/>
          <a:p>
            <a:r>
              <a:rPr lang="en-US" altLang="zh-CN" sz="2400" b="1" dirty="0">
                <a:solidFill>
                  <a:srgbClr val="F46970"/>
                </a:solidFill>
                <a:latin typeface="微软雅黑" panose="020B0503020204020204" pitchFamily="34" charset="-122"/>
                <a:ea typeface="微软雅黑" panose="020B0503020204020204" pitchFamily="34" charset="-122"/>
              </a:rPr>
              <a:t>1.</a:t>
            </a:r>
            <a:r>
              <a:rPr lang="zh-CN" altLang="en-US" sz="2400" b="1" dirty="0">
                <a:solidFill>
                  <a:srgbClr val="F46970"/>
                </a:solidFill>
                <a:latin typeface="微软雅黑" panose="020B0503020204020204" pitchFamily="34" charset="-122"/>
                <a:ea typeface="微软雅黑" panose="020B0503020204020204" pitchFamily="34" charset="-122"/>
              </a:rPr>
              <a:t>侵权类案件</a:t>
            </a:r>
            <a:endParaRPr lang="zh-CN" altLang="en-US" sz="2400" b="1" dirty="0">
              <a:solidFill>
                <a:srgbClr val="F4697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8022"/>
            <a:ext cx="611560" cy="611560"/>
          </a:xfrm>
          <a:prstGeom prst="rect">
            <a:avLst/>
          </a:prstGeom>
          <a:solidFill>
            <a:srgbClr val="F46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8"/>
          <p:cNvGrpSpPr/>
          <p:nvPr/>
        </p:nvGrpSpPr>
        <p:grpSpPr>
          <a:xfrm>
            <a:off x="1142976" y="1285866"/>
            <a:ext cx="425444" cy="425444"/>
            <a:chOff x="6804248" y="1503364"/>
            <a:chExt cx="1229470" cy="1229470"/>
          </a:xfrm>
        </p:grpSpPr>
        <p:sp>
          <p:nvSpPr>
            <p:cNvPr id="17" name="饼形 16"/>
            <p:cNvSpPr/>
            <p:nvPr/>
          </p:nvSpPr>
          <p:spPr>
            <a:xfrm rot="2843270">
              <a:off x="6804248" y="1503364"/>
              <a:ext cx="1229470" cy="1229470"/>
            </a:xfrm>
            <a:prstGeom prst="pie">
              <a:avLst>
                <a:gd name="adj1" fmla="val 3644789"/>
                <a:gd name="adj2" fmla="val 162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等腰三角形 17"/>
            <p:cNvSpPr/>
            <p:nvPr/>
          </p:nvSpPr>
          <p:spPr>
            <a:xfrm>
              <a:off x="7231461" y="2117814"/>
              <a:ext cx="375044" cy="57724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9"/>
          <p:cNvSpPr txBox="1"/>
          <p:nvPr/>
        </p:nvSpPr>
        <p:spPr>
          <a:xfrm>
            <a:off x="1000100" y="2000246"/>
            <a:ext cx="7358114" cy="1138773"/>
          </a:xfrm>
          <a:prstGeom prst="rect">
            <a:avLst/>
          </a:prstGeom>
          <a:noFill/>
        </p:spPr>
        <p:txBody>
          <a:bodyPr wrap="square" rtlCol="0">
            <a:spAutoFit/>
          </a:bodyPr>
          <a:lstStyle/>
          <a:p>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管辖权的确定对当事人而言至少应当具有确定性和可预见性：</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倘若以相关计算机软件可以在互联网中下载运行就准许原告住所地法院进行管辖，不仅不利于法院对被控不正当竞争行为的审查以及相应判决的执行，不符合管辖权确定的基本原则，也可能使以“被告住所地”确定管辖的制度设计落空。</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500166" y="1416600"/>
            <a:ext cx="7143800" cy="369332"/>
          </a:xfrm>
          <a:prstGeom prst="rect">
            <a:avLst/>
          </a:prstGeom>
          <a:noFill/>
        </p:spPr>
        <p:txBody>
          <a:bodyPr wrap="square" rtlCol="0">
            <a:spAutoFit/>
          </a:bodyPr>
          <a:lstStyle/>
          <a:p>
            <a:r>
              <a:rPr lang="zh-CN" altLang="en-US" b="1" dirty="0">
                <a:solidFill>
                  <a:srgbClr val="F46970"/>
                </a:solidFill>
                <a:latin typeface="微软雅黑" panose="020B0503020204020204" pitchFamily="34" charset="-122"/>
                <a:ea typeface="微软雅黑" panose="020B0503020204020204" pitchFamily="34" charset="-122"/>
              </a:rPr>
              <a:t>如何理解在涉及信息网络的侵权案件中适用被侵权人住所地法院管辖？</a:t>
            </a:r>
            <a:endParaRPr lang="zh-CN" altLang="en-US" b="1" dirty="0">
              <a:solidFill>
                <a:srgbClr val="F4697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85786" y="571486"/>
            <a:ext cx="3929090" cy="461665"/>
          </a:xfrm>
          <a:prstGeom prst="rect">
            <a:avLst/>
          </a:prstGeom>
          <a:noFill/>
        </p:spPr>
        <p:txBody>
          <a:bodyPr wrap="square" rtlCol="0">
            <a:spAutoFit/>
          </a:bodyPr>
          <a:lstStyle/>
          <a:p>
            <a:r>
              <a:rPr lang="en-US" altLang="zh-CN" sz="2400" b="1" dirty="0">
                <a:solidFill>
                  <a:srgbClr val="F46970"/>
                </a:solidFill>
                <a:latin typeface="微软雅黑" panose="020B0503020204020204" pitchFamily="34" charset="-122"/>
                <a:ea typeface="微软雅黑" panose="020B0503020204020204" pitchFamily="34" charset="-122"/>
              </a:rPr>
              <a:t>1.</a:t>
            </a:r>
            <a:r>
              <a:rPr lang="zh-CN" altLang="en-US" sz="2400" b="1" dirty="0">
                <a:solidFill>
                  <a:srgbClr val="F46970"/>
                </a:solidFill>
                <a:latin typeface="微软雅黑" panose="020B0503020204020204" pitchFamily="34" charset="-122"/>
                <a:ea typeface="微软雅黑" panose="020B0503020204020204" pitchFamily="34" charset="-122"/>
              </a:rPr>
              <a:t>侵权类案件</a:t>
            </a:r>
            <a:endParaRPr lang="zh-CN" altLang="en-US" sz="2400" b="1" dirty="0">
              <a:solidFill>
                <a:srgbClr val="F4697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8022"/>
            <a:ext cx="611560" cy="611560"/>
          </a:xfrm>
          <a:prstGeom prst="rect">
            <a:avLst/>
          </a:prstGeom>
          <a:solidFill>
            <a:srgbClr val="F46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000100" y="1714494"/>
            <a:ext cx="7643866" cy="3293209"/>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民诉法第</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23</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条：</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因合同纠纷提起的诉讼，由被告住所地或者合同履行地人民法院管辖。</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民诉法司法解释第</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18</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条：</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合同约定履行地点的，以约定的履行地点为合同履行地。</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合同对履行地点没有约定或者约定不明确，争议标的为给付货币的，接收货币一方所在地为合同履行地；交付不动产的，不动产所在地为合同履行地；其他标的，履行义务一方所在地为合同履行地。即时结清的合同，交易行为地为合同履行地。</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合同没有实际履行，当事人双方住所地都不在合同约定的履行地的，由被告住所地人民法院管辖。</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85786" y="571486"/>
            <a:ext cx="3929090" cy="461665"/>
          </a:xfrm>
          <a:prstGeom prst="rect">
            <a:avLst/>
          </a:prstGeom>
          <a:noFill/>
        </p:spPr>
        <p:txBody>
          <a:bodyPr wrap="square" rtlCol="0">
            <a:spAutoFit/>
          </a:bodyPr>
          <a:lstStyle/>
          <a:p>
            <a:r>
              <a:rPr lang="en-US" altLang="zh-CN" sz="2400" b="1" dirty="0" smtClean="0">
                <a:solidFill>
                  <a:srgbClr val="F46970"/>
                </a:solidFill>
                <a:latin typeface="微软雅黑" panose="020B0503020204020204" pitchFamily="34" charset="-122"/>
                <a:ea typeface="微软雅黑" panose="020B0503020204020204" pitchFamily="34" charset="-122"/>
              </a:rPr>
              <a:t>2.</a:t>
            </a:r>
            <a:r>
              <a:rPr lang="zh-CN" altLang="en-US" sz="2400" b="1" dirty="0">
                <a:solidFill>
                  <a:srgbClr val="F46970"/>
                </a:solidFill>
                <a:latin typeface="微软雅黑" panose="020B0503020204020204" pitchFamily="34" charset="-122"/>
                <a:ea typeface="微软雅黑" panose="020B0503020204020204" pitchFamily="34" charset="-122"/>
              </a:rPr>
              <a:t>合同类案件</a:t>
            </a:r>
            <a:endParaRPr lang="zh-CN" altLang="en-US" sz="2400" b="1" dirty="0">
              <a:solidFill>
                <a:srgbClr val="F4697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626511" y="1345162"/>
            <a:ext cx="2088233" cy="369332"/>
          </a:xfrm>
          <a:prstGeom prst="rect">
            <a:avLst/>
          </a:prstGeom>
          <a:noFill/>
        </p:spPr>
        <p:txBody>
          <a:bodyPr wrap="square" rtlCol="0">
            <a:spAutoFit/>
          </a:bodyPr>
          <a:lstStyle/>
          <a:p>
            <a:r>
              <a:rPr lang="zh-CN" altLang="en-US" b="1" dirty="0">
                <a:solidFill>
                  <a:srgbClr val="F46970"/>
                </a:solidFill>
                <a:latin typeface="微软雅黑" panose="020B0503020204020204" pitchFamily="34" charset="-122"/>
                <a:ea typeface="微软雅黑" panose="020B0503020204020204" pitchFamily="34" charset="-122"/>
              </a:rPr>
              <a:t>适用法律规定</a:t>
            </a:r>
            <a:endParaRPr lang="zh-CN" altLang="en-US" b="1" dirty="0">
              <a:solidFill>
                <a:srgbClr val="F46970"/>
              </a:solidFill>
              <a:latin typeface="微软雅黑" panose="020B0503020204020204" pitchFamily="34" charset="-122"/>
              <a:ea typeface="微软雅黑" panose="020B0503020204020204" pitchFamily="34" charset="-122"/>
            </a:endParaRPr>
          </a:p>
        </p:txBody>
      </p:sp>
      <p:grpSp>
        <p:nvGrpSpPr>
          <p:cNvPr id="3" name="组合 18"/>
          <p:cNvGrpSpPr/>
          <p:nvPr/>
        </p:nvGrpSpPr>
        <p:grpSpPr>
          <a:xfrm>
            <a:off x="1197883" y="1214428"/>
            <a:ext cx="500066" cy="428628"/>
            <a:chOff x="1588583" y="1285866"/>
            <a:chExt cx="625964" cy="625964"/>
          </a:xfrm>
        </p:grpSpPr>
        <p:sp>
          <p:nvSpPr>
            <p:cNvPr id="5" name="等腰三角形 4"/>
            <p:cNvSpPr/>
            <p:nvPr/>
          </p:nvSpPr>
          <p:spPr>
            <a:xfrm>
              <a:off x="1588583" y="1285866"/>
              <a:ext cx="625964" cy="62596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6" name="等腰三角形 5"/>
            <p:cNvSpPr/>
            <p:nvPr/>
          </p:nvSpPr>
          <p:spPr>
            <a:xfrm>
              <a:off x="1692910" y="1494521"/>
              <a:ext cx="417309" cy="41730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8022"/>
            <a:ext cx="611560" cy="611560"/>
          </a:xfrm>
          <a:prstGeom prst="rect">
            <a:avLst/>
          </a:prstGeom>
          <a:solidFill>
            <a:srgbClr val="F46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857224" y="2077048"/>
            <a:ext cx="7215238" cy="923330"/>
          </a:xfrm>
          <a:prstGeom prst="rect">
            <a:avLst/>
          </a:prstGeom>
          <a:noFill/>
        </p:spPr>
        <p:txBody>
          <a:bodyPr wrap="square" rtlCol="0">
            <a:spAutoFit/>
          </a:bodyPr>
          <a:lstStyle/>
          <a:p>
            <a:r>
              <a:rPr lang="en-US" altLang="zh-CN" b="1"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即便</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双方争议的是合同效力问题，也是实体</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处理而</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不影响管辖的</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确定</a:t>
            </a:r>
            <a:endPar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合同履行地仅指合同载明的履行地</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571604" y="1345162"/>
            <a:ext cx="3929090" cy="369332"/>
          </a:xfrm>
          <a:prstGeom prst="rect">
            <a:avLst/>
          </a:prstGeom>
          <a:noFill/>
        </p:spPr>
        <p:txBody>
          <a:bodyPr wrap="square" rtlCol="0">
            <a:spAutoFit/>
          </a:bodyPr>
          <a:lstStyle/>
          <a:p>
            <a:r>
              <a:rPr lang="zh-CN" altLang="en-US" b="1" dirty="0">
                <a:solidFill>
                  <a:srgbClr val="F46970"/>
                </a:solidFill>
                <a:latin typeface="微软雅黑" panose="020B0503020204020204" pitchFamily="34" charset="-122"/>
                <a:ea typeface="微软雅黑" panose="020B0503020204020204" pitchFamily="34" charset="-122"/>
              </a:rPr>
              <a:t>合同履行地</a:t>
            </a:r>
            <a:endParaRPr lang="zh-CN" altLang="en-US" b="1" dirty="0">
              <a:solidFill>
                <a:srgbClr val="F4697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85786" y="571486"/>
            <a:ext cx="3929090" cy="461665"/>
          </a:xfrm>
          <a:prstGeom prst="rect">
            <a:avLst/>
          </a:prstGeom>
          <a:noFill/>
        </p:spPr>
        <p:txBody>
          <a:bodyPr wrap="square" rtlCol="0">
            <a:spAutoFit/>
          </a:bodyPr>
          <a:lstStyle/>
          <a:p>
            <a:r>
              <a:rPr lang="en-US" altLang="zh-CN" sz="2400" b="1" dirty="0" smtClean="0">
                <a:solidFill>
                  <a:srgbClr val="F46970"/>
                </a:solidFill>
                <a:latin typeface="微软雅黑" panose="020B0503020204020204" pitchFamily="34" charset="-122"/>
                <a:ea typeface="微软雅黑" panose="020B0503020204020204" pitchFamily="34" charset="-122"/>
              </a:rPr>
              <a:t>2.</a:t>
            </a:r>
            <a:r>
              <a:rPr lang="zh-CN" altLang="en-US" sz="2400" b="1" dirty="0" smtClean="0">
                <a:solidFill>
                  <a:srgbClr val="F46970"/>
                </a:solidFill>
                <a:latin typeface="微软雅黑" panose="020B0503020204020204" pitchFamily="34" charset="-122"/>
                <a:ea typeface="微软雅黑" panose="020B0503020204020204" pitchFamily="34" charset="-122"/>
              </a:rPr>
              <a:t>合同类案件</a:t>
            </a:r>
            <a:endParaRPr lang="zh-CN" altLang="en-US" sz="2400" b="1" dirty="0">
              <a:solidFill>
                <a:srgbClr val="F46970"/>
              </a:solidFill>
              <a:latin typeface="微软雅黑" panose="020B0503020204020204" pitchFamily="34" charset="-122"/>
              <a:ea typeface="微软雅黑" panose="020B0503020204020204" pitchFamily="34" charset="-122"/>
            </a:endParaRPr>
          </a:p>
        </p:txBody>
      </p:sp>
      <p:grpSp>
        <p:nvGrpSpPr>
          <p:cNvPr id="3" name="组合 25"/>
          <p:cNvGrpSpPr/>
          <p:nvPr/>
        </p:nvGrpSpPr>
        <p:grpSpPr>
          <a:xfrm>
            <a:off x="1071538" y="1214428"/>
            <a:ext cx="405338" cy="428627"/>
            <a:chOff x="5065145" y="3238941"/>
            <a:chExt cx="1008112" cy="1066033"/>
          </a:xfrm>
        </p:grpSpPr>
        <p:sp>
          <p:nvSpPr>
            <p:cNvPr id="27" name="圆角矩形 8"/>
            <p:cNvSpPr/>
            <p:nvPr/>
          </p:nvSpPr>
          <p:spPr>
            <a:xfrm>
              <a:off x="5065145" y="3836922"/>
              <a:ext cx="1008112" cy="468052"/>
            </a:xfrm>
            <a:custGeom>
              <a:avLst/>
              <a:gdLst/>
              <a:ahLst/>
              <a:cxnLst/>
              <a:rect l="l" t="t" r="r" b="b"/>
              <a:pathLst>
                <a:path w="1008112" h="468052">
                  <a:moveTo>
                    <a:pt x="18002" y="0"/>
                  </a:moveTo>
                  <a:lnTo>
                    <a:pt x="774086" y="0"/>
                  </a:lnTo>
                  <a:cubicBezTo>
                    <a:pt x="903335" y="0"/>
                    <a:pt x="1008112" y="104777"/>
                    <a:pt x="1008112" y="234026"/>
                  </a:cubicBezTo>
                  <a:cubicBezTo>
                    <a:pt x="1008112" y="363275"/>
                    <a:pt x="903335" y="468052"/>
                    <a:pt x="774086" y="468052"/>
                  </a:cubicBezTo>
                  <a:lnTo>
                    <a:pt x="18002" y="468052"/>
                  </a:lnTo>
                  <a:lnTo>
                    <a:pt x="0" y="466237"/>
                  </a:lnTo>
                  <a:lnTo>
                    <a:pt x="0" y="1815"/>
                  </a:lnTo>
                  <a:cubicBezTo>
                    <a:pt x="5884" y="232"/>
                    <a:pt x="11916" y="0"/>
                    <a:pt x="1800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1"/>
            <p:cNvSpPr/>
            <p:nvPr/>
          </p:nvSpPr>
          <p:spPr>
            <a:xfrm>
              <a:off x="5065145" y="3238941"/>
              <a:ext cx="1008112" cy="468052"/>
            </a:xfrm>
            <a:custGeom>
              <a:avLst/>
              <a:gdLst/>
              <a:ahLst/>
              <a:cxnLst/>
              <a:rect l="l" t="t" r="r" b="b"/>
              <a:pathLst>
                <a:path w="1008112" h="468052">
                  <a:moveTo>
                    <a:pt x="18002" y="0"/>
                  </a:moveTo>
                  <a:lnTo>
                    <a:pt x="774086" y="0"/>
                  </a:lnTo>
                  <a:cubicBezTo>
                    <a:pt x="903335" y="0"/>
                    <a:pt x="1008112" y="104777"/>
                    <a:pt x="1008112" y="234026"/>
                  </a:cubicBezTo>
                  <a:cubicBezTo>
                    <a:pt x="1008112" y="363275"/>
                    <a:pt x="903335" y="468052"/>
                    <a:pt x="774086" y="468052"/>
                  </a:cubicBezTo>
                  <a:lnTo>
                    <a:pt x="18002" y="468052"/>
                  </a:lnTo>
                  <a:lnTo>
                    <a:pt x="0" y="466237"/>
                  </a:lnTo>
                  <a:lnTo>
                    <a:pt x="0" y="1815"/>
                  </a:lnTo>
                  <a:cubicBezTo>
                    <a:pt x="5884" y="232"/>
                    <a:pt x="11916" y="0"/>
                    <a:pt x="1800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5400000">
              <a:off x="4839017" y="3465069"/>
              <a:ext cx="1066033" cy="6137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59632" y="1403160"/>
            <a:ext cx="1800200" cy="2032686"/>
            <a:chOff x="1259632" y="1419622"/>
            <a:chExt cx="1152128" cy="1300919"/>
          </a:xfrm>
        </p:grpSpPr>
        <p:sp>
          <p:nvSpPr>
            <p:cNvPr id="3" name="椭圆 2"/>
            <p:cNvSpPr/>
            <p:nvPr/>
          </p:nvSpPr>
          <p:spPr>
            <a:xfrm>
              <a:off x="1259632" y="1419622"/>
              <a:ext cx="1152128" cy="1152128"/>
            </a:xfrm>
            <a:prstGeom prst="ellipse">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2"/>
            <p:cNvSpPr/>
            <p:nvPr/>
          </p:nvSpPr>
          <p:spPr>
            <a:xfrm rot="1761192">
              <a:off x="1806317" y="1568413"/>
              <a:ext cx="576064" cy="1152128"/>
            </a:xfrm>
            <a:custGeom>
              <a:avLst/>
              <a:gdLst/>
              <a:ahLst/>
              <a:cxnLst/>
              <a:rect l="l" t="t" r="r" b="b"/>
              <a:pathLst>
                <a:path w="576064" h="1152128">
                  <a:moveTo>
                    <a:pt x="0" y="0"/>
                  </a:moveTo>
                  <a:cubicBezTo>
                    <a:pt x="318151" y="0"/>
                    <a:pt x="576064" y="257913"/>
                    <a:pt x="576064" y="576064"/>
                  </a:cubicBezTo>
                  <a:cubicBezTo>
                    <a:pt x="576064" y="894215"/>
                    <a:pt x="318151" y="1152128"/>
                    <a:pt x="0" y="1152128"/>
                  </a:cubicBezTo>
                  <a:close/>
                </a:path>
              </a:pathLst>
            </a:custGeom>
            <a:solidFill>
              <a:srgbClr val="EAEAE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3643306" y="1643056"/>
            <a:ext cx="4392488" cy="1938992"/>
          </a:xfrm>
          <a:prstGeom prst="rect">
            <a:avLst/>
          </a:prstGeom>
          <a:noFill/>
        </p:spPr>
        <p:txBody>
          <a:bodyPr wrap="square" rtlCol="0">
            <a:spAutoFit/>
          </a:bodyPr>
          <a:lstStyle/>
          <a:p>
            <a:r>
              <a:rPr lang="en-US" altLang="zh-CN" sz="6000" dirty="0">
                <a:solidFill>
                  <a:srgbClr val="F2A849"/>
                </a:solidFill>
                <a:latin typeface="微软雅黑" panose="020B0503020204020204" pitchFamily="34" charset="-122"/>
                <a:ea typeface="微软雅黑" panose="020B0503020204020204" pitchFamily="34" charset="-122"/>
              </a:rPr>
              <a:t>Part 2</a:t>
            </a:r>
            <a:endParaRPr lang="en-US" altLang="zh-CN" sz="6000" dirty="0">
              <a:solidFill>
                <a:srgbClr val="F2A849"/>
              </a:solidFill>
              <a:latin typeface="微软雅黑" panose="020B0503020204020204" pitchFamily="34" charset="-122"/>
              <a:ea typeface="微软雅黑" panose="020B0503020204020204" pitchFamily="34" charset="-122"/>
            </a:endParaRPr>
          </a:p>
          <a:p>
            <a:r>
              <a:rPr lang="zh-CN" altLang="en-US" sz="6000" dirty="0">
                <a:solidFill>
                  <a:srgbClr val="F2A849"/>
                </a:solidFill>
                <a:latin typeface="微软雅黑" panose="020B0503020204020204" pitchFamily="34" charset="-122"/>
                <a:ea typeface="微软雅黑" panose="020B0503020204020204" pitchFamily="34" charset="-122"/>
              </a:rPr>
              <a:t>诉讼参加人</a:t>
            </a:r>
            <a:endParaRPr lang="zh-CN" altLang="en-US" sz="6000" dirty="0">
              <a:solidFill>
                <a:srgbClr val="F2A849"/>
              </a:solidFill>
              <a:latin typeface="微软雅黑" panose="020B0503020204020204" pitchFamily="34" charset="-122"/>
              <a:ea typeface="微软雅黑" panose="020B0503020204020204" pitchFamily="34" charset="-122"/>
            </a:endParaRPr>
          </a:p>
        </p:txBody>
      </p:sp>
      <p:pic>
        <p:nvPicPr>
          <p:cNvPr id="8" name="Picture 2" descr="E:\PPT\0。图片\PNG\2、win7风格\灰色超全扁平化图标\346.png"/>
          <p:cNvPicPr>
            <a:picLocks noChangeAspect="1" noChangeArrowheads="1"/>
          </p:cNvPicPr>
          <p:nvPr/>
        </p:nvPicPr>
        <p:blipFill>
          <a:blip r:embed="rId1">
            <a:lum bright="70000" contrast="-70000"/>
          </a:blip>
          <a:srcRect/>
          <a:stretch>
            <a:fillRect/>
          </a:stretch>
        </p:blipFill>
        <p:spPr bwMode="auto">
          <a:xfrm>
            <a:off x="1643042" y="1714494"/>
            <a:ext cx="1143008" cy="1143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448022"/>
            <a:ext cx="611560" cy="611560"/>
          </a:xfrm>
          <a:prstGeom prst="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29" name="TextBox 28"/>
          <p:cNvSpPr txBox="1"/>
          <p:nvPr/>
        </p:nvSpPr>
        <p:spPr>
          <a:xfrm>
            <a:off x="1428728" y="1643056"/>
            <a:ext cx="5929354" cy="2000548"/>
          </a:xfrm>
          <a:prstGeom prst="rect">
            <a:avLst/>
          </a:prstGeom>
          <a:noFill/>
        </p:spPr>
        <p:txBody>
          <a:bodyPr wrap="square" rtlCol="0">
            <a:spAutoFit/>
          </a:bodyPr>
          <a:lstStyle/>
          <a:p>
            <a:r>
              <a:rPr lang="zh-CN" altLang="en-US" sz="2400" b="1" dirty="0">
                <a:solidFill>
                  <a:srgbClr val="F2A849"/>
                </a:solidFill>
                <a:latin typeface="微软雅黑" panose="020B0503020204020204" pitchFamily="34" charset="-122"/>
                <a:ea typeface="微软雅黑" panose="020B0503020204020204" pitchFamily="34" charset="-122"/>
              </a:rPr>
              <a:t>虚列被告（为制造管辖连接点）：</a:t>
            </a:r>
            <a:endParaRPr lang="en-US" altLang="zh-CN" sz="2400" b="1" dirty="0">
              <a:solidFill>
                <a:srgbClr val="F2A849"/>
              </a:solidFill>
              <a:latin typeface="微软雅黑" panose="020B0503020204020204" pitchFamily="34" charset="-122"/>
              <a:ea typeface="微软雅黑" panose="020B0503020204020204" pitchFamily="34" charset="-122"/>
            </a:endParaRPr>
          </a:p>
          <a:p>
            <a:pPr algn="just"/>
            <a:r>
              <a:rPr lang="en-US" sz="2000" dirty="0">
                <a:solidFill>
                  <a:schemeClr val="tx1">
                    <a:lumMod val="50000"/>
                    <a:lumOff val="50000"/>
                  </a:schemeClr>
                </a:solidFill>
                <a:latin typeface="微软雅黑" panose="020B0503020204020204" pitchFamily="34" charset="-122"/>
                <a:ea typeface="微软雅黑" panose="020B0503020204020204" pitchFamily="34" charset="-122"/>
              </a:rPr>
              <a:t>法院重点审查原告提供的初步证据能否证明被告与诉讼标的之间存在法律上的关联。对于部分被告是否适格等问题，可能在不同的诉讼阶段中作出处理</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sz="2000" dirty="0">
                <a:solidFill>
                  <a:schemeClr val="tx1">
                    <a:lumMod val="50000"/>
                    <a:lumOff val="50000"/>
                  </a:schemeClr>
                </a:solidFill>
                <a:latin typeface="微软雅黑" panose="020B0503020204020204" pitchFamily="34" charset="-122"/>
                <a:ea typeface="微软雅黑" panose="020B0503020204020204" pitchFamily="34" charset="-122"/>
              </a:rPr>
              <a:t>2018</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）京</a:t>
            </a:r>
            <a:r>
              <a:rPr lang="en-US" sz="2000" dirty="0">
                <a:solidFill>
                  <a:schemeClr val="tx1">
                    <a:lumMod val="50000"/>
                    <a:lumOff val="50000"/>
                  </a:schemeClr>
                </a:solidFill>
                <a:latin typeface="微软雅黑" panose="020B0503020204020204" pitchFamily="34" charset="-122"/>
                <a:ea typeface="微软雅黑" panose="020B0503020204020204" pitchFamily="34" charset="-122"/>
              </a:rPr>
              <a:t>0108</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民初</a:t>
            </a:r>
            <a:r>
              <a:rPr lang="en-US" sz="2000" dirty="0">
                <a:solidFill>
                  <a:schemeClr val="tx1">
                    <a:lumMod val="50000"/>
                    <a:lumOff val="50000"/>
                  </a:schemeClr>
                </a:solidFill>
                <a:latin typeface="微软雅黑" panose="020B0503020204020204" pitchFamily="34" charset="-122"/>
                <a:ea typeface="微软雅黑" panose="020B0503020204020204" pitchFamily="34" charset="-122"/>
              </a:rPr>
              <a:t>23728</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号</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sz="20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TW" sz="2000" dirty="0">
                <a:solidFill>
                  <a:schemeClr val="tx1">
                    <a:lumMod val="50000"/>
                    <a:lumOff val="50000"/>
                  </a:schemeClr>
                </a:solidFill>
                <a:latin typeface="微软雅黑" panose="020B0503020204020204" pitchFamily="34" charset="-122"/>
                <a:ea typeface="微软雅黑" panose="020B0503020204020204" pitchFamily="34" charset="-122"/>
              </a:rPr>
              <a:t>2016</a:t>
            </a:r>
            <a:r>
              <a:rPr lang="en-US" sz="2000" dirty="0">
                <a:solidFill>
                  <a:schemeClr val="tx1">
                    <a:lumMod val="50000"/>
                    <a:lumOff val="50000"/>
                  </a:schemeClr>
                </a:solidFill>
                <a:latin typeface="微软雅黑" panose="020B0503020204020204" pitchFamily="34" charset="-122"/>
                <a:ea typeface="微软雅黑" panose="020B0503020204020204" pitchFamily="34" charset="-122"/>
              </a:rPr>
              <a:t>）京</a:t>
            </a:r>
            <a:r>
              <a:rPr lang="en-US" altLang="zh-TW" sz="2000" dirty="0">
                <a:solidFill>
                  <a:schemeClr val="tx1">
                    <a:lumMod val="50000"/>
                    <a:lumOff val="50000"/>
                  </a:schemeClr>
                </a:solidFill>
                <a:latin typeface="微软雅黑" panose="020B0503020204020204" pitchFamily="34" charset="-122"/>
                <a:ea typeface="微软雅黑" panose="020B0503020204020204" pitchFamily="34" charset="-122"/>
              </a:rPr>
              <a:t>73</a:t>
            </a:r>
            <a:r>
              <a:rPr lang="en-US" sz="2000" dirty="0">
                <a:solidFill>
                  <a:schemeClr val="tx1">
                    <a:lumMod val="50000"/>
                    <a:lumOff val="50000"/>
                  </a:schemeClr>
                </a:solidFill>
                <a:latin typeface="微软雅黑" panose="020B0503020204020204" pitchFamily="34" charset="-122"/>
                <a:ea typeface="微软雅黑" panose="020B0503020204020204" pitchFamily="34" charset="-122"/>
              </a:rPr>
              <a:t>民辖终</a:t>
            </a:r>
            <a:r>
              <a:rPr lang="en-US" altLang="zh-TW" sz="2000" dirty="0">
                <a:solidFill>
                  <a:schemeClr val="tx1">
                    <a:lumMod val="50000"/>
                    <a:lumOff val="50000"/>
                  </a:schemeClr>
                </a:solidFill>
                <a:latin typeface="微软雅黑" panose="020B0503020204020204" pitchFamily="34" charset="-122"/>
                <a:ea typeface="微软雅黑" panose="020B0503020204020204" pitchFamily="34" charset="-122"/>
              </a:rPr>
              <a:t>1176</a:t>
            </a:r>
            <a:r>
              <a:rPr lang="en-US" sz="2000" dirty="0">
                <a:solidFill>
                  <a:schemeClr val="tx1">
                    <a:lumMod val="50000"/>
                    <a:lumOff val="50000"/>
                  </a:schemeClr>
                </a:solidFill>
                <a:latin typeface="微软雅黑" panose="020B0503020204020204" pitchFamily="34" charset="-122"/>
                <a:ea typeface="微软雅黑" panose="020B0503020204020204" pitchFamily="34" charset="-122"/>
              </a:rPr>
              <a:t>号 </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85786" y="500048"/>
            <a:ext cx="3816994" cy="523220"/>
          </a:xfrm>
          <a:prstGeom prst="rect">
            <a:avLst/>
          </a:prstGeom>
          <a:noFill/>
        </p:spPr>
        <p:txBody>
          <a:bodyPr wrap="square" rtlCol="0">
            <a:spAutoFit/>
          </a:bodyPr>
          <a:lstStyle/>
          <a:p>
            <a:r>
              <a:rPr lang="zh-CN" altLang="en-US" sz="2800" dirty="0">
                <a:solidFill>
                  <a:srgbClr val="F2A849"/>
                </a:solidFill>
                <a:latin typeface="微软雅黑" panose="020B0503020204020204" pitchFamily="34" charset="-122"/>
                <a:ea typeface="微软雅黑" panose="020B0503020204020204" pitchFamily="34" charset="-122"/>
              </a:rPr>
              <a:t>（一）当事人适格问题</a:t>
            </a:r>
            <a:endParaRPr lang="zh-CN" altLang="en-US" sz="2800" dirty="0">
              <a:solidFill>
                <a:srgbClr val="F2A849"/>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448022"/>
            <a:ext cx="611560" cy="611560"/>
          </a:xfrm>
          <a:prstGeom prst="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29" name="TextBox 28"/>
          <p:cNvSpPr txBox="1"/>
          <p:nvPr/>
        </p:nvSpPr>
        <p:spPr>
          <a:xfrm>
            <a:off x="1071538" y="1357304"/>
            <a:ext cx="7358114" cy="2554545"/>
          </a:xfrm>
          <a:prstGeom prst="rect">
            <a:avLst/>
          </a:prstGeom>
          <a:noFill/>
        </p:spPr>
        <p:txBody>
          <a:bodyPr wrap="square" rtlCol="0">
            <a:spAutoFit/>
          </a:bodyPr>
          <a:lstStyle/>
          <a:p>
            <a:r>
              <a:rPr lang="en-US" sz="2000" dirty="0">
                <a:solidFill>
                  <a:schemeClr val="tx1">
                    <a:lumMod val="50000"/>
                    <a:lumOff val="50000"/>
                  </a:schemeClr>
                </a:solidFill>
                <a:latin typeface="微软雅黑" panose="020B0503020204020204" pitchFamily="34" charset="-122"/>
                <a:ea typeface="微软雅黑" panose="020B0503020204020204" pitchFamily="34" charset="-122"/>
              </a:rPr>
              <a:t>法院重点审查原告提供的初步证据能否证明被告与诉讼标的之间存在法律上的关联。</a:t>
            </a:r>
            <a:r>
              <a:rPr lang="en-US" sz="2000" dirty="0" err="1">
                <a:solidFill>
                  <a:schemeClr val="tx1">
                    <a:lumMod val="50000"/>
                    <a:lumOff val="50000"/>
                  </a:schemeClr>
                </a:solidFill>
                <a:latin typeface="微软雅黑" panose="020B0503020204020204" pitchFamily="34" charset="-122"/>
                <a:ea typeface="微软雅黑" panose="020B0503020204020204" pitchFamily="34" charset="-122"/>
              </a:rPr>
              <a:t>对于部分被告是否适格等问题，可能在不同的诉讼阶段中作出处理</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sz="2000" dirty="0">
                <a:solidFill>
                  <a:schemeClr val="tx1">
                    <a:lumMod val="50000"/>
                    <a:lumOff val="50000"/>
                  </a:schemeClr>
                </a:solidFill>
                <a:latin typeface="微软雅黑" panose="020B0503020204020204" pitchFamily="34" charset="-122"/>
                <a:ea typeface="微软雅黑" panose="020B0503020204020204" pitchFamily="34" charset="-122"/>
              </a:rPr>
              <a:t>2018</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）京</a:t>
            </a:r>
            <a:r>
              <a:rPr lang="en-US" sz="2000" dirty="0">
                <a:solidFill>
                  <a:schemeClr val="tx1">
                    <a:lumMod val="50000"/>
                    <a:lumOff val="50000"/>
                  </a:schemeClr>
                </a:solidFill>
                <a:latin typeface="微软雅黑" panose="020B0503020204020204" pitchFamily="34" charset="-122"/>
                <a:ea typeface="微软雅黑" panose="020B0503020204020204" pitchFamily="34" charset="-122"/>
              </a:rPr>
              <a:t>0108</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民初</a:t>
            </a:r>
            <a:r>
              <a:rPr lang="en-US" sz="2000" dirty="0">
                <a:solidFill>
                  <a:schemeClr val="tx1">
                    <a:lumMod val="50000"/>
                    <a:lumOff val="50000"/>
                  </a:schemeClr>
                </a:solidFill>
                <a:latin typeface="微软雅黑" panose="020B0503020204020204" pitchFamily="34" charset="-122"/>
                <a:ea typeface="微软雅黑" panose="020B0503020204020204" pitchFamily="34" charset="-122"/>
              </a:rPr>
              <a:t>23728</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号</a:t>
            </a:r>
            <a:r>
              <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实体审理中唯一管辖连接点被撤回起诉，此时其他被告是否有权提出管辖权异议？</a:t>
            </a:r>
            <a:endPar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管辖恒定</a:t>
            </a:r>
            <a:r>
              <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rPr>
              <a:t>or</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程序事实变更？</a:t>
            </a:r>
            <a:endPar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en-US" sz="200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TW" sz="2000" dirty="0">
                <a:solidFill>
                  <a:schemeClr val="tx1">
                    <a:lumMod val="50000"/>
                    <a:lumOff val="50000"/>
                  </a:schemeClr>
                </a:solidFill>
                <a:latin typeface="微软雅黑" panose="020B0503020204020204" pitchFamily="34" charset="-122"/>
                <a:ea typeface="微软雅黑" panose="020B0503020204020204" pitchFamily="34" charset="-122"/>
              </a:rPr>
              <a:t>2016</a:t>
            </a:r>
            <a:r>
              <a:rPr lang="en-US" sz="2000" dirty="0">
                <a:solidFill>
                  <a:schemeClr val="tx1">
                    <a:lumMod val="50000"/>
                    <a:lumOff val="50000"/>
                  </a:schemeClr>
                </a:solidFill>
                <a:latin typeface="微软雅黑" panose="020B0503020204020204" pitchFamily="34" charset="-122"/>
                <a:ea typeface="微软雅黑" panose="020B0503020204020204" pitchFamily="34" charset="-122"/>
              </a:rPr>
              <a:t>）京</a:t>
            </a:r>
            <a:r>
              <a:rPr lang="en-US" altLang="zh-TW" sz="2000" dirty="0">
                <a:solidFill>
                  <a:schemeClr val="tx1">
                    <a:lumMod val="50000"/>
                    <a:lumOff val="50000"/>
                  </a:schemeClr>
                </a:solidFill>
                <a:latin typeface="微软雅黑" panose="020B0503020204020204" pitchFamily="34" charset="-122"/>
                <a:ea typeface="微软雅黑" panose="020B0503020204020204" pitchFamily="34" charset="-122"/>
              </a:rPr>
              <a:t>73</a:t>
            </a:r>
            <a:r>
              <a:rPr lang="en-US" sz="2000" dirty="0">
                <a:solidFill>
                  <a:schemeClr val="tx1">
                    <a:lumMod val="50000"/>
                    <a:lumOff val="50000"/>
                  </a:schemeClr>
                </a:solidFill>
                <a:latin typeface="微软雅黑" panose="020B0503020204020204" pitchFamily="34" charset="-122"/>
                <a:ea typeface="微软雅黑" panose="020B0503020204020204" pitchFamily="34" charset="-122"/>
              </a:rPr>
              <a:t>民辖终</a:t>
            </a:r>
            <a:r>
              <a:rPr lang="en-US" altLang="zh-TW" sz="2000" dirty="0">
                <a:solidFill>
                  <a:schemeClr val="tx1">
                    <a:lumMod val="50000"/>
                    <a:lumOff val="50000"/>
                  </a:schemeClr>
                </a:solidFill>
                <a:latin typeface="微软雅黑" panose="020B0503020204020204" pitchFamily="34" charset="-122"/>
                <a:ea typeface="微软雅黑" panose="020B0503020204020204" pitchFamily="34" charset="-122"/>
              </a:rPr>
              <a:t>1176</a:t>
            </a:r>
            <a:r>
              <a:rPr lang="en-US" sz="2000" dirty="0">
                <a:solidFill>
                  <a:schemeClr val="tx1">
                    <a:lumMod val="50000"/>
                    <a:lumOff val="50000"/>
                  </a:schemeClr>
                </a:solidFill>
                <a:latin typeface="微软雅黑" panose="020B0503020204020204" pitchFamily="34" charset="-122"/>
                <a:ea typeface="微软雅黑" panose="020B0503020204020204" pitchFamily="34" charset="-122"/>
              </a:rPr>
              <a:t>号 </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85786" y="500048"/>
            <a:ext cx="3816994" cy="523220"/>
          </a:xfrm>
          <a:prstGeom prst="rect">
            <a:avLst/>
          </a:prstGeom>
          <a:noFill/>
        </p:spPr>
        <p:txBody>
          <a:bodyPr wrap="square" rtlCol="0">
            <a:spAutoFit/>
          </a:bodyPr>
          <a:lstStyle/>
          <a:p>
            <a:r>
              <a:rPr lang="zh-CN" altLang="en-US" sz="2800" dirty="0" smtClean="0">
                <a:solidFill>
                  <a:srgbClr val="F2A849"/>
                </a:solidFill>
                <a:latin typeface="微软雅黑" panose="020B0503020204020204" pitchFamily="34" charset="-122"/>
                <a:ea typeface="微软雅黑" panose="020B0503020204020204" pitchFamily="34" charset="-122"/>
              </a:rPr>
              <a:t>（一）当事人适格问题</a:t>
            </a:r>
            <a:endParaRPr lang="zh-CN" altLang="en-US" sz="2800" dirty="0">
              <a:solidFill>
                <a:srgbClr val="F2A849"/>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02380" y="1774888"/>
            <a:ext cx="1011520" cy="1142152"/>
            <a:chOff x="1259632" y="1419622"/>
            <a:chExt cx="1152128" cy="1300919"/>
          </a:xfrm>
        </p:grpSpPr>
        <p:sp>
          <p:nvSpPr>
            <p:cNvPr id="2" name="椭圆 1"/>
            <p:cNvSpPr/>
            <p:nvPr/>
          </p:nvSpPr>
          <p:spPr>
            <a:xfrm>
              <a:off x="1259632" y="1419622"/>
              <a:ext cx="1152128" cy="1152128"/>
            </a:xfrm>
            <a:prstGeom prst="ellipse">
              <a:avLst/>
            </a:prstGeom>
            <a:solidFill>
              <a:srgbClr val="F46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rot="1761192">
              <a:off x="1806317" y="1568413"/>
              <a:ext cx="576064" cy="1152128"/>
            </a:xfrm>
            <a:custGeom>
              <a:avLst/>
              <a:gdLst/>
              <a:ahLst/>
              <a:cxnLst/>
              <a:rect l="l" t="t" r="r" b="b"/>
              <a:pathLst>
                <a:path w="576064" h="1152128">
                  <a:moveTo>
                    <a:pt x="0" y="0"/>
                  </a:moveTo>
                  <a:cubicBezTo>
                    <a:pt x="318151" y="0"/>
                    <a:pt x="576064" y="257913"/>
                    <a:pt x="576064" y="576064"/>
                  </a:cubicBezTo>
                  <a:cubicBezTo>
                    <a:pt x="576064" y="894215"/>
                    <a:pt x="318151" y="1152128"/>
                    <a:pt x="0" y="1152128"/>
                  </a:cubicBezTo>
                  <a:close/>
                </a:path>
              </a:pathLst>
            </a:custGeom>
            <a:solidFill>
              <a:srgbClr val="EAEAE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4173074" y="1785932"/>
            <a:ext cx="1011520" cy="1142152"/>
            <a:chOff x="1259632" y="1419622"/>
            <a:chExt cx="1152128" cy="1300919"/>
          </a:xfrm>
        </p:grpSpPr>
        <p:sp>
          <p:nvSpPr>
            <p:cNvPr id="7" name="椭圆 6"/>
            <p:cNvSpPr/>
            <p:nvPr/>
          </p:nvSpPr>
          <p:spPr>
            <a:xfrm>
              <a:off x="1259632" y="1419622"/>
              <a:ext cx="1152128" cy="1152128"/>
            </a:xfrm>
            <a:prstGeom prst="ellipse">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2"/>
            <p:cNvSpPr/>
            <p:nvPr/>
          </p:nvSpPr>
          <p:spPr>
            <a:xfrm rot="1761192">
              <a:off x="1806317" y="1568413"/>
              <a:ext cx="576064" cy="1152128"/>
            </a:xfrm>
            <a:custGeom>
              <a:avLst/>
              <a:gdLst/>
              <a:ahLst/>
              <a:cxnLst/>
              <a:rect l="l" t="t" r="r" b="b"/>
              <a:pathLst>
                <a:path w="576064" h="1152128">
                  <a:moveTo>
                    <a:pt x="0" y="0"/>
                  </a:moveTo>
                  <a:cubicBezTo>
                    <a:pt x="318151" y="0"/>
                    <a:pt x="576064" y="257913"/>
                    <a:pt x="576064" y="576064"/>
                  </a:cubicBezTo>
                  <a:cubicBezTo>
                    <a:pt x="576064" y="894215"/>
                    <a:pt x="318151" y="1152128"/>
                    <a:pt x="0" y="1152128"/>
                  </a:cubicBezTo>
                  <a:close/>
                </a:path>
              </a:pathLst>
            </a:custGeom>
            <a:solidFill>
              <a:srgbClr val="EAEAE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5602974" y="1738970"/>
            <a:ext cx="1011520" cy="1142152"/>
            <a:chOff x="1259632" y="1419622"/>
            <a:chExt cx="1152128" cy="1300919"/>
          </a:xfrm>
        </p:grpSpPr>
        <p:sp>
          <p:nvSpPr>
            <p:cNvPr id="10" name="椭圆 9"/>
            <p:cNvSpPr/>
            <p:nvPr/>
          </p:nvSpPr>
          <p:spPr>
            <a:xfrm>
              <a:off x="1259632" y="1419622"/>
              <a:ext cx="1152128" cy="11521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2"/>
            <p:cNvSpPr/>
            <p:nvPr/>
          </p:nvSpPr>
          <p:spPr>
            <a:xfrm rot="1761192">
              <a:off x="1806317" y="1568413"/>
              <a:ext cx="576064" cy="1152128"/>
            </a:xfrm>
            <a:custGeom>
              <a:avLst/>
              <a:gdLst/>
              <a:ahLst/>
              <a:cxnLst/>
              <a:rect l="l" t="t" r="r" b="b"/>
              <a:pathLst>
                <a:path w="576064" h="1152128">
                  <a:moveTo>
                    <a:pt x="0" y="0"/>
                  </a:moveTo>
                  <a:cubicBezTo>
                    <a:pt x="318151" y="0"/>
                    <a:pt x="576064" y="257913"/>
                    <a:pt x="576064" y="576064"/>
                  </a:cubicBezTo>
                  <a:cubicBezTo>
                    <a:pt x="576064" y="894215"/>
                    <a:pt x="318151" y="1152128"/>
                    <a:pt x="0" y="1152128"/>
                  </a:cubicBezTo>
                  <a:close/>
                </a:path>
              </a:pathLst>
            </a:custGeom>
            <a:solidFill>
              <a:srgbClr val="EAEAE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图片 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57884" y="2000246"/>
            <a:ext cx="517385" cy="517385"/>
          </a:xfrm>
          <a:prstGeom prst="rect">
            <a:avLst/>
          </a:prstGeom>
        </p:spPr>
      </p:pic>
      <p:grpSp>
        <p:nvGrpSpPr>
          <p:cNvPr id="12" name="组合 11"/>
          <p:cNvGrpSpPr/>
          <p:nvPr/>
        </p:nvGrpSpPr>
        <p:grpSpPr>
          <a:xfrm>
            <a:off x="2601438" y="1785932"/>
            <a:ext cx="1011520" cy="1142152"/>
            <a:chOff x="1259632" y="1419622"/>
            <a:chExt cx="1152128" cy="1300919"/>
          </a:xfrm>
        </p:grpSpPr>
        <p:sp>
          <p:nvSpPr>
            <p:cNvPr id="13" name="椭圆 12"/>
            <p:cNvSpPr/>
            <p:nvPr/>
          </p:nvSpPr>
          <p:spPr>
            <a:xfrm>
              <a:off x="1259632" y="1419622"/>
              <a:ext cx="1152128" cy="1152128"/>
            </a:xfrm>
            <a:prstGeom prst="ellipse">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2"/>
            <p:cNvSpPr/>
            <p:nvPr/>
          </p:nvSpPr>
          <p:spPr>
            <a:xfrm rot="1761192">
              <a:off x="1806317" y="1568413"/>
              <a:ext cx="576064" cy="1152128"/>
            </a:xfrm>
            <a:custGeom>
              <a:avLst/>
              <a:gdLst/>
              <a:ahLst/>
              <a:cxnLst/>
              <a:rect l="l" t="t" r="r" b="b"/>
              <a:pathLst>
                <a:path w="576064" h="1152128">
                  <a:moveTo>
                    <a:pt x="0" y="0"/>
                  </a:moveTo>
                  <a:cubicBezTo>
                    <a:pt x="318151" y="0"/>
                    <a:pt x="576064" y="257913"/>
                    <a:pt x="576064" y="576064"/>
                  </a:cubicBezTo>
                  <a:cubicBezTo>
                    <a:pt x="576064" y="894215"/>
                    <a:pt x="318151" y="1152128"/>
                    <a:pt x="0" y="1152128"/>
                  </a:cubicBezTo>
                  <a:close/>
                </a:path>
              </a:pathLst>
            </a:custGeom>
            <a:solidFill>
              <a:srgbClr val="EAEAE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7"/>
          <p:cNvSpPr txBox="1"/>
          <p:nvPr/>
        </p:nvSpPr>
        <p:spPr>
          <a:xfrm>
            <a:off x="3428992" y="357172"/>
            <a:ext cx="2221495" cy="707886"/>
          </a:xfrm>
          <a:prstGeom prst="rect">
            <a:avLst/>
          </a:prstGeom>
          <a:noFill/>
        </p:spPr>
        <p:txBody>
          <a:bodyPr wrap="square" rtlCol="0">
            <a:spAutoFit/>
          </a:bodyPr>
          <a:lstStyle/>
          <a:p>
            <a:pPr algn="ctr"/>
            <a:r>
              <a:rPr lang="zh-CN" altLang="en-US" sz="4000" b="1" dirty="0" smtClean="0">
                <a:solidFill>
                  <a:schemeClr val="tx1">
                    <a:lumMod val="50000"/>
                    <a:lumOff val="50000"/>
                  </a:schemeClr>
                </a:solidFill>
                <a:latin typeface="微软雅黑" panose="020B0503020204020204" pitchFamily="34" charset="-122"/>
                <a:ea typeface="微软雅黑" panose="020B0503020204020204" pitchFamily="34" charset="-122"/>
              </a:rPr>
              <a:t>目  录</a:t>
            </a:r>
            <a:endParaRPr lang="zh-CN" altLang="en-US" sz="4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958364" y="3179172"/>
            <a:ext cx="1327620" cy="369332"/>
          </a:xfrm>
          <a:prstGeom prst="rect">
            <a:avLst/>
          </a:prstGeom>
          <a:noFill/>
        </p:spPr>
        <p:txBody>
          <a:bodyPr wrap="square" rtlCol="0">
            <a:spAutoFit/>
          </a:bodyPr>
          <a:lstStyle/>
          <a:p>
            <a:pPr algn="ctr"/>
            <a:r>
              <a:rPr lang="zh-CN" altLang="en-US" b="1" dirty="0">
                <a:solidFill>
                  <a:srgbClr val="F46970"/>
                </a:solidFill>
                <a:latin typeface="微软雅黑" panose="020B0503020204020204" pitchFamily="34" charset="-122"/>
                <a:ea typeface="微软雅黑" panose="020B0503020204020204" pitchFamily="34" charset="-122"/>
              </a:rPr>
              <a:t>管辖</a:t>
            </a:r>
            <a:endParaRPr lang="zh-CN" altLang="en-US" b="1" dirty="0">
              <a:solidFill>
                <a:srgbClr val="F46970"/>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4101636" y="3214692"/>
            <a:ext cx="1071570" cy="369332"/>
          </a:xfrm>
          <a:prstGeom prst="rect">
            <a:avLst/>
          </a:prstGeom>
          <a:noFill/>
        </p:spPr>
        <p:txBody>
          <a:bodyPr wrap="square" rtlCol="0">
            <a:spAutoFit/>
          </a:bodyPr>
          <a:lstStyle/>
          <a:p>
            <a:pPr algn="ctr"/>
            <a:r>
              <a:rPr lang="zh-CN" altLang="en-US" b="1" dirty="0">
                <a:solidFill>
                  <a:srgbClr val="67D993"/>
                </a:solidFill>
                <a:latin typeface="微软雅黑" panose="020B0503020204020204" pitchFamily="34" charset="-122"/>
                <a:ea typeface="微软雅黑" panose="020B0503020204020204" pitchFamily="34" charset="-122"/>
              </a:rPr>
              <a:t>证据</a:t>
            </a:r>
            <a:endParaRPr lang="zh-CN" altLang="en-US" b="1" dirty="0">
              <a:solidFill>
                <a:srgbClr val="67D993"/>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458958" y="3202550"/>
            <a:ext cx="1327620" cy="369332"/>
          </a:xfrm>
          <a:prstGeom prst="rect">
            <a:avLst/>
          </a:prstGeom>
          <a:noFill/>
        </p:spPr>
        <p:txBody>
          <a:bodyPr wrap="square" rtlCol="0">
            <a:spAutoFit/>
          </a:bodyPr>
          <a:lstStyle/>
          <a:p>
            <a:pPr algn="ctr"/>
            <a:r>
              <a:rPr lang="zh-CN" altLang="en-US" b="1" dirty="0">
                <a:solidFill>
                  <a:srgbClr val="00B0F0"/>
                </a:solidFill>
                <a:latin typeface="微软雅黑" panose="020B0503020204020204" pitchFamily="34" charset="-122"/>
                <a:ea typeface="微软雅黑" panose="020B0503020204020204" pitchFamily="34" charset="-122"/>
              </a:rPr>
              <a:t>期间</a:t>
            </a: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2458562" y="3202550"/>
            <a:ext cx="1327620" cy="369332"/>
          </a:xfrm>
          <a:prstGeom prst="rect">
            <a:avLst/>
          </a:prstGeom>
          <a:noFill/>
        </p:spPr>
        <p:txBody>
          <a:bodyPr wrap="square" rtlCol="0">
            <a:spAutoFit/>
          </a:bodyPr>
          <a:lstStyle/>
          <a:p>
            <a:r>
              <a:rPr lang="zh-CN" altLang="en-US" b="1" dirty="0">
                <a:solidFill>
                  <a:srgbClr val="F2A849"/>
                </a:solidFill>
                <a:latin typeface="微软雅黑" panose="020B0503020204020204" pitchFamily="34" charset="-122"/>
                <a:ea typeface="微软雅黑" panose="020B0503020204020204" pitchFamily="34" charset="-122"/>
              </a:rPr>
              <a:t>诉讼参加人</a:t>
            </a:r>
            <a:endParaRPr lang="zh-CN" altLang="en-US" b="1" dirty="0">
              <a:solidFill>
                <a:srgbClr val="F2A849"/>
              </a:solidFill>
              <a:latin typeface="微软雅黑" panose="020B0503020204020204" pitchFamily="34" charset="-122"/>
              <a:ea typeface="微软雅黑" panose="020B0503020204020204" pitchFamily="34" charset="-122"/>
            </a:endParaRPr>
          </a:p>
        </p:txBody>
      </p:sp>
      <p:pic>
        <p:nvPicPr>
          <p:cNvPr id="32" name="Picture 3" descr="E:\PPT\0。图片\PNG\2、win7风格\灰色超全扁平化图标\524.png"/>
          <p:cNvPicPr>
            <a:picLocks noChangeAspect="1" noChangeArrowheads="1"/>
          </p:cNvPicPr>
          <p:nvPr/>
        </p:nvPicPr>
        <p:blipFill>
          <a:blip r:embed="rId2">
            <a:clrChange>
              <a:clrFrom>
                <a:srgbClr val="000000">
                  <a:alpha val="0"/>
                </a:srgbClr>
              </a:clrFrom>
              <a:clrTo>
                <a:srgbClr val="000000">
                  <a:alpha val="0"/>
                </a:srgbClr>
              </a:clrTo>
            </a:clrChange>
            <a:lum bright="70000" contrast="-70000"/>
          </a:blip>
          <a:srcRect/>
          <a:stretch>
            <a:fillRect/>
          </a:stretch>
        </p:blipFill>
        <p:spPr bwMode="auto">
          <a:xfrm>
            <a:off x="1315554" y="2000246"/>
            <a:ext cx="571504" cy="571504"/>
          </a:xfrm>
          <a:prstGeom prst="rect">
            <a:avLst/>
          </a:prstGeom>
          <a:noFill/>
          <a:ln w="9525">
            <a:noFill/>
            <a:miter lim="800000"/>
            <a:headEnd/>
            <a:tailEnd/>
          </a:ln>
        </p:spPr>
      </p:pic>
      <p:sp>
        <p:nvSpPr>
          <p:cNvPr id="34" name="椭圆 33"/>
          <p:cNvSpPr/>
          <p:nvPr/>
        </p:nvSpPr>
        <p:spPr>
          <a:xfrm>
            <a:off x="7003187" y="1764433"/>
            <a:ext cx="1011520" cy="101152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6887718" y="3214692"/>
            <a:ext cx="1327620" cy="369332"/>
          </a:xfrm>
          <a:prstGeom prst="rect">
            <a:avLst/>
          </a:prstGeom>
          <a:noFill/>
        </p:spPr>
        <p:txBody>
          <a:bodyPr wrap="square" rtlCol="0">
            <a:spAutoFit/>
          </a:bodyPr>
          <a:lstStyle/>
          <a:p>
            <a:pPr algn="ctr"/>
            <a:r>
              <a:rPr lang="zh-CN" altLang="en-US" b="1" dirty="0">
                <a:solidFill>
                  <a:schemeClr val="bg2">
                    <a:lumMod val="50000"/>
                  </a:schemeClr>
                </a:solidFill>
                <a:latin typeface="微软雅黑" panose="020B0503020204020204" pitchFamily="34" charset="-122"/>
                <a:ea typeface="微软雅黑" panose="020B0503020204020204" pitchFamily="34" charset="-122"/>
              </a:rPr>
              <a:t>保全</a:t>
            </a:r>
            <a:endParaRPr lang="zh-CN" altLang="en-US" b="1" dirty="0">
              <a:solidFill>
                <a:schemeClr val="bg2">
                  <a:lumMod val="50000"/>
                </a:schemeClr>
              </a:solidFill>
              <a:latin typeface="微软雅黑" panose="020B0503020204020204" pitchFamily="34" charset="-122"/>
              <a:ea typeface="微软雅黑" panose="020B0503020204020204" pitchFamily="34" charset="-122"/>
            </a:endParaRPr>
          </a:p>
        </p:txBody>
      </p:sp>
      <p:pic>
        <p:nvPicPr>
          <p:cNvPr id="45" name="Picture 4" descr="E:\PPT\0。图片\PNG\2、win7风格\灰色超全扁平化图标\593.png"/>
          <p:cNvPicPr>
            <a:picLocks noChangeAspect="1" noChangeArrowheads="1"/>
          </p:cNvPicPr>
          <p:nvPr/>
        </p:nvPicPr>
        <p:blipFill>
          <a:blip r:embed="rId3">
            <a:lum bright="70000" contrast="-70000"/>
          </a:blip>
          <a:srcRect/>
          <a:stretch>
            <a:fillRect/>
          </a:stretch>
        </p:blipFill>
        <p:spPr bwMode="auto">
          <a:xfrm>
            <a:off x="4315950" y="2000246"/>
            <a:ext cx="642942" cy="642942"/>
          </a:xfrm>
          <a:prstGeom prst="rect">
            <a:avLst/>
          </a:prstGeom>
          <a:noFill/>
          <a:ln w="9525">
            <a:noFill/>
            <a:miter lim="800000"/>
            <a:headEnd/>
            <a:tailEnd/>
          </a:ln>
        </p:spPr>
      </p:pic>
      <p:pic>
        <p:nvPicPr>
          <p:cNvPr id="46" name="Picture 2" descr="E:\PPT\0。图片\PNG\2、win7风格\灰色超全扁平化图标\346.png"/>
          <p:cNvPicPr>
            <a:picLocks noChangeAspect="1" noChangeArrowheads="1"/>
          </p:cNvPicPr>
          <p:nvPr/>
        </p:nvPicPr>
        <p:blipFill>
          <a:blip r:embed="rId4">
            <a:lum bright="70000" contrast="-70000"/>
          </a:blip>
          <a:srcRect/>
          <a:stretch>
            <a:fillRect/>
          </a:stretch>
        </p:blipFill>
        <p:spPr bwMode="auto">
          <a:xfrm>
            <a:off x="2815752" y="2000246"/>
            <a:ext cx="571504" cy="571504"/>
          </a:xfrm>
          <a:prstGeom prst="rect">
            <a:avLst/>
          </a:prstGeom>
          <a:noFill/>
          <a:ln w="9525">
            <a:noFill/>
            <a:miter lim="800000"/>
            <a:headEnd/>
            <a:tailEnd/>
          </a:ln>
        </p:spPr>
      </p:pic>
      <p:sp>
        <p:nvSpPr>
          <p:cNvPr id="35" name="椭圆 2"/>
          <p:cNvSpPr/>
          <p:nvPr/>
        </p:nvSpPr>
        <p:spPr>
          <a:xfrm rot="1761192">
            <a:off x="7483153" y="1895065"/>
            <a:ext cx="505760" cy="1011520"/>
          </a:xfrm>
          <a:custGeom>
            <a:avLst/>
            <a:gdLst/>
            <a:ahLst/>
            <a:cxnLst/>
            <a:rect l="l" t="t" r="r" b="b"/>
            <a:pathLst>
              <a:path w="576064" h="1152128">
                <a:moveTo>
                  <a:pt x="0" y="0"/>
                </a:moveTo>
                <a:cubicBezTo>
                  <a:pt x="318151" y="0"/>
                  <a:pt x="576064" y="257913"/>
                  <a:pt x="576064" y="576064"/>
                </a:cubicBezTo>
                <a:cubicBezTo>
                  <a:pt x="576064" y="894215"/>
                  <a:pt x="318151" y="1152128"/>
                  <a:pt x="0" y="1152128"/>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6644" y="2054365"/>
            <a:ext cx="445947" cy="44594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448022"/>
            <a:ext cx="611560" cy="611560"/>
          </a:xfrm>
          <a:prstGeom prst="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31" name="TextBox 30"/>
          <p:cNvSpPr txBox="1"/>
          <p:nvPr/>
        </p:nvSpPr>
        <p:spPr>
          <a:xfrm>
            <a:off x="785786" y="500048"/>
            <a:ext cx="3816994" cy="523220"/>
          </a:xfrm>
          <a:prstGeom prst="rect">
            <a:avLst/>
          </a:prstGeom>
          <a:noFill/>
        </p:spPr>
        <p:txBody>
          <a:bodyPr wrap="square" rtlCol="0">
            <a:spAutoFit/>
          </a:bodyPr>
          <a:lstStyle/>
          <a:p>
            <a:r>
              <a:rPr lang="zh-CN" altLang="en-US" sz="2800" dirty="0">
                <a:solidFill>
                  <a:srgbClr val="F2A849"/>
                </a:solidFill>
                <a:latin typeface="微软雅黑" panose="020B0503020204020204" pitchFamily="34" charset="-122"/>
                <a:ea typeface="微软雅黑" panose="020B0503020204020204" pitchFamily="34" charset="-122"/>
              </a:rPr>
              <a:t>（二）追加当事人</a:t>
            </a:r>
            <a:endParaRPr lang="zh-CN" altLang="en-US" sz="2800" dirty="0">
              <a:solidFill>
                <a:srgbClr val="F2A849"/>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527619" y="1193907"/>
            <a:ext cx="3088365" cy="369332"/>
          </a:xfrm>
          <a:prstGeom prst="rect">
            <a:avLst/>
          </a:prstGeom>
          <a:noFill/>
        </p:spPr>
        <p:txBody>
          <a:bodyPr wrap="square" rtlCol="0">
            <a:spAutoFit/>
          </a:bodyPr>
          <a:lstStyle/>
          <a:p>
            <a:r>
              <a:rPr lang="zh-CN" altLang="en-US" b="1" dirty="0">
                <a:solidFill>
                  <a:srgbClr val="F2A849"/>
                </a:solidFill>
                <a:latin typeface="微软雅黑" panose="020B0503020204020204" pitchFamily="34" charset="-122"/>
                <a:ea typeface="微软雅黑" panose="020B0503020204020204" pitchFamily="34" charset="-122"/>
              </a:rPr>
              <a:t>追加原告的几种情形</a:t>
            </a:r>
            <a:endParaRPr lang="zh-CN" altLang="en-US" b="1" dirty="0">
              <a:solidFill>
                <a:srgbClr val="F2A849"/>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098991" y="1063173"/>
            <a:ext cx="500066" cy="428628"/>
            <a:chOff x="1197883" y="1214428"/>
            <a:chExt cx="500066" cy="428628"/>
          </a:xfrm>
        </p:grpSpPr>
        <p:sp>
          <p:nvSpPr>
            <p:cNvPr id="7" name="等腰三角形 6"/>
            <p:cNvSpPr/>
            <p:nvPr/>
          </p:nvSpPr>
          <p:spPr>
            <a:xfrm>
              <a:off x="1197883" y="1214428"/>
              <a:ext cx="500066" cy="42862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 name="等腰三角形 7"/>
            <p:cNvSpPr/>
            <p:nvPr/>
          </p:nvSpPr>
          <p:spPr>
            <a:xfrm>
              <a:off x="1281227" y="1357304"/>
              <a:ext cx="333377" cy="285752"/>
            </a:xfrm>
            <a:prstGeom prst="triangle">
              <a:avLst/>
            </a:prstGeom>
            <a:solidFill>
              <a:srgbClr val="EC8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12" name="TextBox 20"/>
          <p:cNvSpPr txBox="1"/>
          <p:nvPr/>
        </p:nvSpPr>
        <p:spPr>
          <a:xfrm>
            <a:off x="0" y="3500444"/>
            <a:ext cx="2428892" cy="458782"/>
          </a:xfrm>
          <a:prstGeom prst="rect">
            <a:avLst/>
          </a:prstGeom>
          <a:noFill/>
        </p:spPr>
        <p:txBody>
          <a:bodyPr wrap="square" lIns="68584" tIns="34291" rIns="68584" bIns="34291" rtlCol="0">
            <a:spAutoFit/>
          </a:bodyPr>
          <a:lstStyle/>
          <a:p>
            <a:pPr algn="just" eaLnBrk="0" hangingPunct="0">
              <a:lnSpc>
                <a:spcPct val="150000"/>
              </a:lnSpc>
            </a:pPr>
            <a:r>
              <a:rPr lang="zh-CN" altLang="en-US" sz="20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必要共同诉讼原告</a:t>
            </a:r>
            <a:r>
              <a:rPr lang="en-US" altLang="zh-CN" sz="20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A</a:t>
            </a:r>
            <a:endParaRPr lang="zh-CN" altLang="en-US" sz="20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3" name="Freeform 5"/>
          <p:cNvSpPr/>
          <p:nvPr/>
        </p:nvSpPr>
        <p:spPr bwMode="auto">
          <a:xfrm>
            <a:off x="2536966" y="3000377"/>
            <a:ext cx="420834" cy="1611837"/>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rgbClr val="FFC000"/>
          </a:solidFill>
          <a:ln>
            <a:noFill/>
          </a:ln>
        </p:spPr>
        <p:txBody>
          <a:bodyPr vert="horz" wrap="square" lIns="91440" tIns="45720" rIns="91440" bIns="45720" numCol="1" anchor="t" anchorCtr="0" compatLnSpc="1"/>
          <a:lstStyle/>
          <a:p>
            <a:endParaRPr lang="zh-CN" altLang="en-US" dirty="0"/>
          </a:p>
        </p:txBody>
      </p:sp>
      <p:sp>
        <p:nvSpPr>
          <p:cNvPr id="14" name="TextBox 22"/>
          <p:cNvSpPr txBox="1"/>
          <p:nvPr/>
        </p:nvSpPr>
        <p:spPr>
          <a:xfrm>
            <a:off x="3071802" y="2857502"/>
            <a:ext cx="3857652" cy="1915911"/>
          </a:xfrm>
          <a:prstGeom prst="rect">
            <a:avLst/>
          </a:prstGeom>
          <a:noFill/>
        </p:spPr>
        <p:txBody>
          <a:bodyPr wrap="square" lIns="68584" tIns="34291" rIns="68584" bIns="34291" rtlCol="0">
            <a:spAutoFit/>
          </a:bodyPr>
          <a:lstStyle/>
          <a:p>
            <a:pPr marL="228600" indent="-228600" algn="just" eaLnBrk="0" hangingPunct="0">
              <a:lnSpc>
                <a:spcPct val="150000"/>
              </a:lnSpc>
              <a:buFont typeface="+mj-ea"/>
              <a:buAutoNum type="circleNumDbPlain"/>
            </a:pPr>
            <a:r>
              <a:rPr lang="zh-CN" altLang="en-US" sz="20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原告申请追加</a:t>
            </a:r>
            <a:r>
              <a:rPr lang="en-US" altLang="zh-CN" sz="2000" b="1"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A</a:t>
            </a:r>
            <a:endParaRPr lang="en-US" altLang="zh-CN" sz="20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endParaRPr>
          </a:p>
          <a:p>
            <a:pPr marL="228600" indent="-228600" algn="just" eaLnBrk="0" hangingPunct="0">
              <a:lnSpc>
                <a:spcPct val="150000"/>
              </a:lnSpc>
              <a:buFont typeface="+mj-ea"/>
              <a:buAutoNum type="circleNumDbPlain"/>
            </a:pPr>
            <a:r>
              <a:rPr lang="zh-CN" altLang="en-US" sz="20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法院依职权追加</a:t>
            </a:r>
            <a:r>
              <a:rPr lang="en-US" altLang="zh-CN" sz="2000" b="1"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A</a:t>
            </a:r>
            <a:endParaRPr lang="en-US" altLang="zh-CN" sz="20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endParaRPr>
          </a:p>
          <a:p>
            <a:pPr marL="228600" indent="-228600" algn="just" eaLnBrk="0" hangingPunct="0">
              <a:lnSpc>
                <a:spcPct val="150000"/>
              </a:lnSpc>
              <a:buFont typeface="+mj-ea"/>
              <a:buAutoNum type="circleNumDbPlain"/>
            </a:pPr>
            <a:r>
              <a:rPr lang="en-US" altLang="zh-CN" sz="20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A</a:t>
            </a:r>
            <a:r>
              <a:rPr lang="zh-CN" altLang="en-US" sz="20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主动申请参加</a:t>
            </a:r>
            <a:r>
              <a:rPr lang="zh-CN" altLang="en-US" sz="2000" b="1"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诉讼</a:t>
            </a:r>
            <a:endParaRPr lang="en-US" altLang="zh-CN" sz="20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endParaRPr>
          </a:p>
          <a:p>
            <a:pPr marL="228600" indent="-228600" algn="just" eaLnBrk="0" hangingPunct="0">
              <a:lnSpc>
                <a:spcPct val="150000"/>
              </a:lnSpc>
              <a:buFont typeface="+mj-ea"/>
              <a:buAutoNum type="circleNumDbPlain"/>
            </a:pPr>
            <a:r>
              <a:rPr lang="en-US" altLang="zh-CN" sz="20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A</a:t>
            </a:r>
            <a:r>
              <a:rPr lang="zh-CN" altLang="en-US" sz="20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基本情况查不清</a:t>
            </a:r>
            <a:endParaRPr lang="en-US" altLang="zh-CN" sz="20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5" name="Freeform 5"/>
          <p:cNvSpPr/>
          <p:nvPr/>
        </p:nvSpPr>
        <p:spPr bwMode="auto">
          <a:xfrm>
            <a:off x="5429256" y="2643188"/>
            <a:ext cx="420834" cy="857256"/>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6" name="TextBox 24"/>
          <p:cNvSpPr txBox="1"/>
          <p:nvPr/>
        </p:nvSpPr>
        <p:spPr>
          <a:xfrm>
            <a:off x="6000759" y="2510122"/>
            <a:ext cx="2714645" cy="561694"/>
          </a:xfrm>
          <a:prstGeom prst="rect">
            <a:avLst/>
          </a:prstGeom>
          <a:noFill/>
          <a:ln>
            <a:solidFill>
              <a:srgbClr val="FFC000"/>
            </a:solidFill>
          </a:ln>
        </p:spPr>
        <p:txBody>
          <a:bodyPr wrap="square" lIns="68584" tIns="34291" rIns="68584" bIns="34291" rtlCol="0">
            <a:spAutoFit/>
          </a:bodyPr>
          <a:lstStyle/>
          <a:p>
            <a:pPr marL="228600" indent="-228600" eaLnBrk="0" hangingPunct="0"/>
            <a:r>
              <a:rPr lang="en-US" altLang="zh-CN" sz="16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A</a:t>
            </a:r>
            <a:r>
              <a:rPr lang="zh-CN" altLang="en-US" sz="16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明确表示放弃实体权利</a:t>
            </a:r>
            <a:r>
              <a:rPr lang="en-US" altLang="zh-CN" sz="16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a:t>
            </a:r>
            <a:r>
              <a:rPr lang="zh-CN" altLang="en-US" sz="16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不追加</a:t>
            </a:r>
            <a:endParaRPr lang="en-US" altLang="zh-CN" sz="16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7" name="右箭头 25"/>
          <p:cNvSpPr/>
          <p:nvPr/>
        </p:nvSpPr>
        <p:spPr>
          <a:xfrm>
            <a:off x="5465924" y="4397901"/>
            <a:ext cx="428628" cy="214314"/>
          </a:xfrm>
          <a:prstGeom prst="rightArrow">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6"/>
          <p:cNvSpPr txBox="1"/>
          <p:nvPr/>
        </p:nvSpPr>
        <p:spPr>
          <a:xfrm>
            <a:off x="5965990" y="4040711"/>
            <a:ext cx="3071802" cy="835295"/>
          </a:xfrm>
          <a:prstGeom prst="rect">
            <a:avLst/>
          </a:prstGeom>
          <a:noFill/>
          <a:ln>
            <a:solidFill>
              <a:srgbClr val="FFC000"/>
            </a:solidFill>
          </a:ln>
        </p:spPr>
        <p:txBody>
          <a:bodyPr wrap="square" lIns="68584" tIns="34291" rIns="68584" bIns="34291" rtlCol="0">
            <a:spAutoFit/>
          </a:bodyPr>
          <a:lstStyle/>
          <a:p>
            <a:pPr marL="228600" indent="-228600" eaLnBrk="0" hangingPunct="0">
              <a:lnSpc>
                <a:spcPct val="150000"/>
              </a:lnSpc>
            </a:pPr>
            <a:r>
              <a:rPr lang="en-US" altLang="zh-CN"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A</a:t>
            </a:r>
            <a:r>
              <a:rPr lang="zh-CN" altLang="en-US"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不作为共同原告，但在判决论理部分为</a:t>
            </a:r>
            <a:r>
              <a:rPr lang="en-US" altLang="zh-CN"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A</a:t>
            </a:r>
            <a:r>
              <a:rPr lang="zh-CN" altLang="en-US"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保留权利份额</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21" name="TextBox 28"/>
          <p:cNvSpPr txBox="1"/>
          <p:nvPr/>
        </p:nvSpPr>
        <p:spPr>
          <a:xfrm>
            <a:off x="6000760" y="3143254"/>
            <a:ext cx="2928958" cy="561694"/>
          </a:xfrm>
          <a:prstGeom prst="rect">
            <a:avLst/>
          </a:prstGeom>
          <a:noFill/>
          <a:ln>
            <a:solidFill>
              <a:srgbClr val="FFC000"/>
            </a:solidFill>
          </a:ln>
        </p:spPr>
        <p:txBody>
          <a:bodyPr wrap="square" lIns="68584" tIns="34291" rIns="68584" bIns="34291" rtlCol="0">
            <a:spAutoFit/>
          </a:bodyPr>
          <a:lstStyle/>
          <a:p>
            <a:pPr marL="228600" indent="-228600" eaLnBrk="0" hangingPunct="0"/>
            <a:r>
              <a:rPr lang="zh-CN" altLang="en-US" sz="16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不参加诉讼又不放弃实体权利</a:t>
            </a:r>
            <a:r>
              <a:rPr lang="en-US" altLang="zh-CN" sz="16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a:t>
            </a:r>
            <a:r>
              <a:rPr lang="zh-CN" altLang="en-US" sz="16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追加</a:t>
            </a:r>
            <a:endParaRPr lang="en-US" altLang="zh-CN" sz="1600" b="1"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20" name="TextBox 20"/>
          <p:cNvSpPr txBox="1"/>
          <p:nvPr/>
        </p:nvSpPr>
        <p:spPr>
          <a:xfrm>
            <a:off x="1428728" y="1643056"/>
            <a:ext cx="5786478" cy="900248"/>
          </a:xfrm>
          <a:prstGeom prst="rect">
            <a:avLst/>
          </a:prstGeom>
          <a:noFill/>
        </p:spPr>
        <p:txBody>
          <a:bodyPr wrap="square" lIns="68584" tIns="34291" rIns="68584" bIns="34291" rtlCol="0">
            <a:spAutoFit/>
          </a:bodyPr>
          <a:lstStyle/>
          <a:p>
            <a:pPr algn="just" eaLnBrk="0" hangingPunct="0"/>
            <a:r>
              <a:rPr lang="zh-CN" altLang="en-US"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如影视剧共同制片方中部分针对侵权行为提起诉讼，此时需追加其他制片方作为共同原告；但如该其他制片方对被告无诉讼请求则追加为第三人。</a:t>
            </a:r>
            <a:endParaRPr lang="zh-CN" altLang="en-US"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 grpId="0"/>
      <p:bldP spid="12" grpId="0"/>
      <p:bldP spid="13" grpId="0" animBg="1"/>
      <p:bldP spid="14" grpId="0"/>
      <p:bldP spid="15" grpId="0" animBg="1"/>
      <p:bldP spid="16" grpId="0" animBg="1"/>
      <p:bldP spid="17" grpId="0" animBg="1"/>
      <p:bldP spid="19" grpId="0" animBg="1"/>
      <p:bldP spid="21"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448022"/>
            <a:ext cx="611560" cy="611560"/>
          </a:xfrm>
          <a:prstGeom prst="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31" name="TextBox 30"/>
          <p:cNvSpPr txBox="1"/>
          <p:nvPr/>
        </p:nvSpPr>
        <p:spPr>
          <a:xfrm>
            <a:off x="785786" y="500048"/>
            <a:ext cx="3816994" cy="523220"/>
          </a:xfrm>
          <a:prstGeom prst="rect">
            <a:avLst/>
          </a:prstGeom>
          <a:noFill/>
        </p:spPr>
        <p:txBody>
          <a:bodyPr wrap="square" rtlCol="0">
            <a:spAutoFit/>
          </a:bodyPr>
          <a:lstStyle/>
          <a:p>
            <a:r>
              <a:rPr lang="zh-CN" altLang="en-US" sz="2800" dirty="0">
                <a:solidFill>
                  <a:srgbClr val="F2A849"/>
                </a:solidFill>
                <a:latin typeface="微软雅黑" panose="020B0503020204020204" pitchFamily="34" charset="-122"/>
                <a:ea typeface="微软雅黑" panose="020B0503020204020204" pitchFamily="34" charset="-122"/>
              </a:rPr>
              <a:t>（二）追加当事人</a:t>
            </a:r>
            <a:endParaRPr lang="zh-CN" altLang="en-US" sz="2800" dirty="0">
              <a:solidFill>
                <a:srgbClr val="F2A849"/>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527619" y="1193907"/>
            <a:ext cx="3088365" cy="369332"/>
          </a:xfrm>
          <a:prstGeom prst="rect">
            <a:avLst/>
          </a:prstGeom>
          <a:noFill/>
        </p:spPr>
        <p:txBody>
          <a:bodyPr wrap="square" rtlCol="0">
            <a:spAutoFit/>
          </a:bodyPr>
          <a:lstStyle/>
          <a:p>
            <a:r>
              <a:rPr lang="zh-CN" altLang="en-US" b="1" dirty="0" smtClean="0">
                <a:solidFill>
                  <a:srgbClr val="F2A849"/>
                </a:solidFill>
                <a:latin typeface="微软雅黑" panose="020B0503020204020204" pitchFamily="34" charset="-122"/>
                <a:ea typeface="微软雅黑" panose="020B0503020204020204" pitchFamily="34" charset="-122"/>
              </a:rPr>
              <a:t>追加被告的情形</a:t>
            </a:r>
            <a:endParaRPr lang="zh-CN" altLang="en-US" b="1" dirty="0">
              <a:solidFill>
                <a:srgbClr val="F2A849"/>
              </a:solidFill>
              <a:latin typeface="微软雅黑" panose="020B0503020204020204" pitchFamily="34" charset="-122"/>
              <a:ea typeface="微软雅黑" panose="020B0503020204020204" pitchFamily="34" charset="-122"/>
            </a:endParaRPr>
          </a:p>
        </p:txBody>
      </p:sp>
      <p:sp>
        <p:nvSpPr>
          <p:cNvPr id="15" name="Freeform 5"/>
          <p:cNvSpPr/>
          <p:nvPr/>
        </p:nvSpPr>
        <p:spPr bwMode="auto">
          <a:xfrm>
            <a:off x="4500562" y="2285998"/>
            <a:ext cx="285752" cy="1143008"/>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6" name="TextBox 24"/>
          <p:cNvSpPr txBox="1"/>
          <p:nvPr/>
        </p:nvSpPr>
        <p:spPr>
          <a:xfrm>
            <a:off x="5000627" y="2224370"/>
            <a:ext cx="2714645" cy="315473"/>
          </a:xfrm>
          <a:prstGeom prst="rect">
            <a:avLst/>
          </a:prstGeom>
          <a:noFill/>
          <a:ln>
            <a:solidFill>
              <a:srgbClr val="FFC000"/>
            </a:solidFill>
          </a:ln>
        </p:spPr>
        <p:txBody>
          <a:bodyPr wrap="square" lIns="68584" tIns="34291" rIns="68584" bIns="34291" rtlCol="0">
            <a:spAutoFit/>
          </a:bodyPr>
          <a:lstStyle/>
          <a:p>
            <a:pPr marL="228600" indent="-228600" eaLnBrk="0" hangingPunct="0"/>
            <a:r>
              <a:rPr lang="zh-CN" altLang="en-US" sz="1600"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指定被告是原告的权利</a:t>
            </a:r>
            <a:endParaRPr lang="en-US" altLang="zh-CN" sz="1600"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21" name="TextBox 28"/>
          <p:cNvSpPr txBox="1"/>
          <p:nvPr/>
        </p:nvSpPr>
        <p:spPr>
          <a:xfrm>
            <a:off x="5000628" y="2857502"/>
            <a:ext cx="2928958" cy="807915"/>
          </a:xfrm>
          <a:prstGeom prst="rect">
            <a:avLst/>
          </a:prstGeom>
          <a:noFill/>
          <a:ln>
            <a:solidFill>
              <a:srgbClr val="FFC000"/>
            </a:solidFill>
          </a:ln>
        </p:spPr>
        <p:txBody>
          <a:bodyPr wrap="square" lIns="68584" tIns="34291" rIns="68584" bIns="34291" rtlCol="0">
            <a:spAutoFit/>
          </a:bodyPr>
          <a:lstStyle/>
          <a:p>
            <a:pPr eaLnBrk="0" hangingPunct="0"/>
            <a:r>
              <a:rPr lang="zh-CN" altLang="en-US" sz="1600"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如原告不同意追加且无对应诉讼请求，则被追加被告身份不合法</a:t>
            </a:r>
            <a:endParaRPr lang="en-US" altLang="zh-CN" sz="1600"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20" name="TextBox 20"/>
          <p:cNvSpPr txBox="1"/>
          <p:nvPr/>
        </p:nvSpPr>
        <p:spPr>
          <a:xfrm>
            <a:off x="1357290" y="1823131"/>
            <a:ext cx="5786478" cy="1177247"/>
          </a:xfrm>
          <a:prstGeom prst="rect">
            <a:avLst/>
          </a:prstGeom>
          <a:noFill/>
        </p:spPr>
        <p:txBody>
          <a:bodyPr wrap="square" lIns="68584" tIns="34291" rIns="68584" bIns="34291" rtlCol="0">
            <a:spAutoFit/>
          </a:bodyPr>
          <a:lstStyle/>
          <a:p>
            <a:pPr algn="just" eaLnBrk="0" hangingPunct="0"/>
            <a:r>
              <a:rPr lang="zh-CN" altLang="en-US"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原告有权申请追加被告：</a:t>
            </a:r>
            <a:r>
              <a:rPr lang="en-US" altLang="zh-CN"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a:t>
            </a:r>
            <a:r>
              <a:rPr lang="zh-CN" altLang="en-US"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侵权责任法</a:t>
            </a:r>
            <a:r>
              <a:rPr lang="en-US" altLang="zh-CN"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a:t>
            </a:r>
            <a:r>
              <a:rPr lang="zh-CN" altLang="en-US"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第</a:t>
            </a:r>
            <a:r>
              <a:rPr lang="en-US" altLang="zh-CN"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13</a:t>
            </a:r>
            <a:r>
              <a:rPr lang="zh-CN" altLang="en-US"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条</a:t>
            </a:r>
            <a:endParaRPr lang="en-US" altLang="zh-CN"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endParaRPr>
          </a:p>
          <a:p>
            <a:pPr algn="just" eaLnBrk="0" hangingPunct="0"/>
            <a:endParaRPr lang="en-US" altLang="zh-CN"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endParaRPr>
          </a:p>
          <a:p>
            <a:pPr algn="just" eaLnBrk="0" hangingPunct="0"/>
            <a:endParaRPr lang="en-US" altLang="zh-CN"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endParaRPr>
          </a:p>
          <a:p>
            <a:pPr algn="just" eaLnBrk="0" hangingPunct="0"/>
            <a:r>
              <a:rPr lang="zh-CN" altLang="en-US" dirty="0" smtClean="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rPr>
              <a:t>被告申请追加被告：不予准许</a:t>
            </a:r>
            <a:endParaRPr lang="zh-CN" altLang="en-US" dirty="0">
              <a:solidFill>
                <a:schemeClr val="tx1">
                  <a:lumMod val="50000"/>
                  <a:lumOff val="50000"/>
                </a:schemeClr>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26" name="组合 12"/>
          <p:cNvGrpSpPr/>
          <p:nvPr/>
        </p:nvGrpSpPr>
        <p:grpSpPr>
          <a:xfrm>
            <a:off x="1142976" y="1142990"/>
            <a:ext cx="405338" cy="428627"/>
            <a:chOff x="1237704" y="1214428"/>
            <a:chExt cx="405338" cy="428627"/>
          </a:xfrm>
        </p:grpSpPr>
        <p:sp>
          <p:nvSpPr>
            <p:cNvPr id="27" name="圆角矩形 8"/>
            <p:cNvSpPr/>
            <p:nvPr/>
          </p:nvSpPr>
          <p:spPr>
            <a:xfrm>
              <a:off x="1237704" y="1454862"/>
              <a:ext cx="405338" cy="188193"/>
            </a:xfrm>
            <a:custGeom>
              <a:avLst/>
              <a:gdLst/>
              <a:ahLst/>
              <a:cxnLst/>
              <a:rect l="l" t="t" r="r" b="b"/>
              <a:pathLst>
                <a:path w="1008112" h="468052">
                  <a:moveTo>
                    <a:pt x="18002" y="0"/>
                  </a:moveTo>
                  <a:lnTo>
                    <a:pt x="774086" y="0"/>
                  </a:lnTo>
                  <a:cubicBezTo>
                    <a:pt x="903335" y="0"/>
                    <a:pt x="1008112" y="104777"/>
                    <a:pt x="1008112" y="234026"/>
                  </a:cubicBezTo>
                  <a:cubicBezTo>
                    <a:pt x="1008112" y="363275"/>
                    <a:pt x="903335" y="468052"/>
                    <a:pt x="774086" y="468052"/>
                  </a:cubicBezTo>
                  <a:lnTo>
                    <a:pt x="18002" y="468052"/>
                  </a:lnTo>
                  <a:lnTo>
                    <a:pt x="0" y="466237"/>
                  </a:lnTo>
                  <a:lnTo>
                    <a:pt x="0" y="1815"/>
                  </a:lnTo>
                  <a:cubicBezTo>
                    <a:pt x="5884" y="232"/>
                    <a:pt x="11916" y="0"/>
                    <a:pt x="1800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1"/>
            <p:cNvSpPr/>
            <p:nvPr/>
          </p:nvSpPr>
          <p:spPr>
            <a:xfrm>
              <a:off x="1237704" y="1214428"/>
              <a:ext cx="405338" cy="188193"/>
            </a:xfrm>
            <a:custGeom>
              <a:avLst/>
              <a:gdLst/>
              <a:ahLst/>
              <a:cxnLst/>
              <a:rect l="l" t="t" r="r" b="b"/>
              <a:pathLst>
                <a:path w="1008112" h="468052">
                  <a:moveTo>
                    <a:pt x="18002" y="0"/>
                  </a:moveTo>
                  <a:lnTo>
                    <a:pt x="774086" y="0"/>
                  </a:lnTo>
                  <a:cubicBezTo>
                    <a:pt x="903335" y="0"/>
                    <a:pt x="1008112" y="104777"/>
                    <a:pt x="1008112" y="234026"/>
                  </a:cubicBezTo>
                  <a:cubicBezTo>
                    <a:pt x="1008112" y="363275"/>
                    <a:pt x="903335" y="468052"/>
                    <a:pt x="774086" y="468052"/>
                  </a:cubicBezTo>
                  <a:lnTo>
                    <a:pt x="18002" y="468052"/>
                  </a:lnTo>
                  <a:lnTo>
                    <a:pt x="0" y="466237"/>
                  </a:lnTo>
                  <a:lnTo>
                    <a:pt x="0" y="1815"/>
                  </a:lnTo>
                  <a:cubicBezTo>
                    <a:pt x="5884" y="232"/>
                    <a:pt x="11916" y="0"/>
                    <a:pt x="1800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5400000">
              <a:off x="1146783" y="1305349"/>
              <a:ext cx="428627" cy="246785"/>
            </a:xfrm>
            <a:prstGeom prst="triangle">
              <a:avLst/>
            </a:prstGeom>
            <a:solidFill>
              <a:srgbClr val="EC8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animBg="1"/>
      <p:bldP spid="21"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448022"/>
            <a:ext cx="611560" cy="611560"/>
          </a:xfrm>
          <a:prstGeom prst="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29" name="TextBox 28"/>
          <p:cNvSpPr txBox="1"/>
          <p:nvPr/>
        </p:nvSpPr>
        <p:spPr>
          <a:xfrm>
            <a:off x="1142976" y="1857370"/>
            <a:ext cx="7572428" cy="2123658"/>
          </a:xfrm>
          <a:prstGeom prst="rect">
            <a:avLst/>
          </a:prstGeom>
          <a:noFill/>
        </p:spPr>
        <p:txBody>
          <a:bodyPr wrap="square" rtlCol="0">
            <a:spAutoFit/>
          </a:bodyPr>
          <a:lstStyle/>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民诉法第</a:t>
            </a:r>
            <a:r>
              <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rPr>
              <a:t>119</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条关于起诉的四个要件</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特别条件：</a:t>
            </a:r>
            <a:r>
              <a:rPr lang="en-US" altLang="en-US" sz="2000" dirty="0">
                <a:solidFill>
                  <a:schemeClr val="tx1">
                    <a:lumMod val="50000"/>
                    <a:lumOff val="50000"/>
                  </a:schemeClr>
                </a:solidFill>
                <a:latin typeface="微软雅黑" panose="020B0503020204020204" pitchFamily="34" charset="-122"/>
                <a:ea typeface="微软雅黑" panose="020B0503020204020204" pitchFamily="34" charset="-122"/>
              </a:rPr>
              <a:t>实体</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申请人与本诉原、被告间争议标的具有关联</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en-US" sz="2000" dirty="0">
                <a:solidFill>
                  <a:schemeClr val="tx1">
                    <a:lumMod val="50000"/>
                    <a:lumOff val="50000"/>
                  </a:schemeClr>
                </a:solidFill>
                <a:latin typeface="微软雅黑" panose="020B0503020204020204" pitchFamily="34" charset="-122"/>
                <a:ea typeface="微软雅黑" panose="020B0503020204020204" pitchFamily="34" charset="-122"/>
              </a:rPr>
              <a:t>                       时间</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本诉已经人民法院立案受理后、审结前</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en-US" sz="2000" dirty="0">
                <a:solidFill>
                  <a:schemeClr val="tx1">
                    <a:lumMod val="50000"/>
                    <a:lumOff val="50000"/>
                  </a:schemeClr>
                </a:solidFill>
                <a:latin typeface="微软雅黑" panose="020B0503020204020204" pitchFamily="34" charset="-122"/>
                <a:ea typeface="微软雅黑" panose="020B0503020204020204" pitchFamily="34" charset="-122"/>
              </a:rPr>
              <a:t>                       形式</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主动以提起诉讼形式</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en-US" sz="2000" dirty="0">
                <a:solidFill>
                  <a:schemeClr val="tx1">
                    <a:lumMod val="50000"/>
                    <a:lumOff val="50000"/>
                  </a:schemeClr>
                </a:solidFill>
                <a:latin typeface="微软雅黑" panose="020B0503020204020204" pitchFamily="34" charset="-122"/>
                <a:ea typeface="微软雅黑" panose="020B0503020204020204" pitchFamily="34" charset="-122"/>
              </a:rPr>
              <a:t>                       程序</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85786" y="500048"/>
            <a:ext cx="5143536" cy="523220"/>
          </a:xfrm>
          <a:prstGeom prst="rect">
            <a:avLst/>
          </a:prstGeom>
          <a:noFill/>
        </p:spPr>
        <p:txBody>
          <a:bodyPr wrap="square" rtlCol="0">
            <a:spAutoFit/>
          </a:bodyPr>
          <a:lstStyle/>
          <a:p>
            <a:r>
              <a:rPr lang="zh-CN" altLang="en-US" sz="2800" dirty="0" smtClean="0">
                <a:solidFill>
                  <a:srgbClr val="F2A849"/>
                </a:solidFill>
                <a:latin typeface="微软雅黑" panose="020B0503020204020204" pitchFamily="34" charset="-122"/>
                <a:ea typeface="微软雅黑" panose="020B0503020204020204" pitchFamily="34" charset="-122"/>
              </a:rPr>
              <a:t>（三）第三人的问题和处理</a:t>
            </a:r>
            <a:endParaRPr lang="zh-CN" altLang="en-US" sz="2800" dirty="0">
              <a:solidFill>
                <a:srgbClr val="F2A849"/>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626511" y="1345162"/>
            <a:ext cx="6160199" cy="369332"/>
          </a:xfrm>
          <a:prstGeom prst="rect">
            <a:avLst/>
          </a:prstGeom>
          <a:noFill/>
        </p:spPr>
        <p:txBody>
          <a:bodyPr wrap="square" rtlCol="0">
            <a:spAutoFit/>
          </a:bodyPr>
          <a:lstStyle/>
          <a:p>
            <a:r>
              <a:rPr lang="zh-CN" altLang="en-US" b="1" dirty="0">
                <a:solidFill>
                  <a:srgbClr val="F2A849"/>
                </a:solidFill>
                <a:latin typeface="微软雅黑" panose="020B0503020204020204" pitchFamily="34" charset="-122"/>
                <a:ea typeface="微软雅黑" panose="020B0503020204020204" pitchFamily="34" charset="-122"/>
              </a:rPr>
              <a:t>有独立请求权第三人（相当于</a:t>
            </a:r>
            <a:r>
              <a:rPr lang="zh-CN" altLang="en-US" b="1" dirty="0">
                <a:solidFill>
                  <a:srgbClr val="EC8144"/>
                </a:solidFill>
                <a:latin typeface="微软雅黑" panose="020B0503020204020204" pitchFamily="34" charset="-122"/>
                <a:ea typeface="微软雅黑" panose="020B0503020204020204" pitchFamily="34" charset="-122"/>
              </a:rPr>
              <a:t>原告</a:t>
            </a:r>
            <a:r>
              <a:rPr lang="zh-CN" altLang="en-US" b="1" dirty="0">
                <a:solidFill>
                  <a:srgbClr val="F2A849"/>
                </a:solidFill>
                <a:latin typeface="微软雅黑" panose="020B0503020204020204" pitchFamily="34" charset="-122"/>
                <a:ea typeface="微软雅黑" panose="020B0503020204020204" pitchFamily="34" charset="-122"/>
              </a:rPr>
              <a:t>身份）的条件</a:t>
            </a:r>
            <a:endParaRPr lang="zh-CN" altLang="en-US" b="1" dirty="0">
              <a:solidFill>
                <a:srgbClr val="F2A849"/>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197883" y="1214428"/>
            <a:ext cx="500066" cy="428628"/>
            <a:chOff x="1197883" y="1214428"/>
            <a:chExt cx="500066" cy="428628"/>
          </a:xfrm>
        </p:grpSpPr>
        <p:sp>
          <p:nvSpPr>
            <p:cNvPr id="15" name="等腰三角形 14"/>
            <p:cNvSpPr/>
            <p:nvPr/>
          </p:nvSpPr>
          <p:spPr>
            <a:xfrm>
              <a:off x="1197883" y="1214428"/>
              <a:ext cx="500066" cy="42862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6" name="等腰三角形 15"/>
            <p:cNvSpPr/>
            <p:nvPr/>
          </p:nvSpPr>
          <p:spPr>
            <a:xfrm>
              <a:off x="1281227" y="1357304"/>
              <a:ext cx="333377" cy="285752"/>
            </a:xfrm>
            <a:prstGeom prst="triangle">
              <a:avLst/>
            </a:prstGeom>
            <a:solidFill>
              <a:srgbClr val="EC8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448022"/>
            <a:ext cx="611560" cy="611560"/>
          </a:xfrm>
          <a:prstGeom prst="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31"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F2A849"/>
                </a:solidFill>
                <a:latin typeface="微软雅黑" panose="020B0503020204020204" pitchFamily="34" charset="-122"/>
                <a:ea typeface="微软雅黑" panose="020B0503020204020204" pitchFamily="34" charset="-122"/>
              </a:rPr>
              <a:t>（三）第三人的问题和处理</a:t>
            </a:r>
            <a:endParaRPr lang="zh-CN" altLang="en-US" sz="2800" dirty="0">
              <a:solidFill>
                <a:srgbClr val="F2A849"/>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626511" y="1345162"/>
            <a:ext cx="3088365" cy="369332"/>
          </a:xfrm>
          <a:prstGeom prst="rect">
            <a:avLst/>
          </a:prstGeom>
          <a:noFill/>
        </p:spPr>
        <p:txBody>
          <a:bodyPr wrap="square" rtlCol="0">
            <a:spAutoFit/>
          </a:bodyPr>
          <a:lstStyle/>
          <a:p>
            <a:r>
              <a:rPr lang="zh-CN" altLang="en-US" b="1" dirty="0">
                <a:solidFill>
                  <a:srgbClr val="F2A849"/>
                </a:solidFill>
                <a:latin typeface="微软雅黑" panose="020B0503020204020204" pitchFamily="34" charset="-122"/>
                <a:ea typeface="微软雅黑" panose="020B0503020204020204" pitchFamily="34" charset="-122"/>
              </a:rPr>
              <a:t>无独立请求权第三人</a:t>
            </a:r>
            <a:endParaRPr lang="zh-CN" altLang="en-US" b="1" dirty="0">
              <a:solidFill>
                <a:srgbClr val="F2A849"/>
              </a:solidFill>
              <a:latin typeface="微软雅黑" panose="020B0503020204020204" pitchFamily="34" charset="-122"/>
              <a:ea typeface="微软雅黑" panose="020B0503020204020204" pitchFamily="34" charset="-122"/>
            </a:endParaRPr>
          </a:p>
        </p:txBody>
      </p:sp>
      <p:grpSp>
        <p:nvGrpSpPr>
          <p:cNvPr id="2" name="组合 12"/>
          <p:cNvGrpSpPr/>
          <p:nvPr/>
        </p:nvGrpSpPr>
        <p:grpSpPr>
          <a:xfrm>
            <a:off x="1237704" y="1214428"/>
            <a:ext cx="405338" cy="428627"/>
            <a:chOff x="1237704" y="1214428"/>
            <a:chExt cx="405338" cy="428627"/>
          </a:xfrm>
        </p:grpSpPr>
        <p:sp>
          <p:nvSpPr>
            <p:cNvPr id="10" name="圆角矩形 8"/>
            <p:cNvSpPr/>
            <p:nvPr/>
          </p:nvSpPr>
          <p:spPr>
            <a:xfrm>
              <a:off x="1237704" y="1454862"/>
              <a:ext cx="405338" cy="188193"/>
            </a:xfrm>
            <a:custGeom>
              <a:avLst/>
              <a:gdLst/>
              <a:ahLst/>
              <a:cxnLst/>
              <a:rect l="l" t="t" r="r" b="b"/>
              <a:pathLst>
                <a:path w="1008112" h="468052">
                  <a:moveTo>
                    <a:pt x="18002" y="0"/>
                  </a:moveTo>
                  <a:lnTo>
                    <a:pt x="774086" y="0"/>
                  </a:lnTo>
                  <a:cubicBezTo>
                    <a:pt x="903335" y="0"/>
                    <a:pt x="1008112" y="104777"/>
                    <a:pt x="1008112" y="234026"/>
                  </a:cubicBezTo>
                  <a:cubicBezTo>
                    <a:pt x="1008112" y="363275"/>
                    <a:pt x="903335" y="468052"/>
                    <a:pt x="774086" y="468052"/>
                  </a:cubicBezTo>
                  <a:lnTo>
                    <a:pt x="18002" y="468052"/>
                  </a:lnTo>
                  <a:lnTo>
                    <a:pt x="0" y="466237"/>
                  </a:lnTo>
                  <a:lnTo>
                    <a:pt x="0" y="1815"/>
                  </a:lnTo>
                  <a:cubicBezTo>
                    <a:pt x="5884" y="232"/>
                    <a:pt x="11916" y="0"/>
                    <a:pt x="1800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1"/>
            <p:cNvSpPr/>
            <p:nvPr/>
          </p:nvSpPr>
          <p:spPr>
            <a:xfrm>
              <a:off x="1237704" y="1214428"/>
              <a:ext cx="405338" cy="188193"/>
            </a:xfrm>
            <a:custGeom>
              <a:avLst/>
              <a:gdLst/>
              <a:ahLst/>
              <a:cxnLst/>
              <a:rect l="l" t="t" r="r" b="b"/>
              <a:pathLst>
                <a:path w="1008112" h="468052">
                  <a:moveTo>
                    <a:pt x="18002" y="0"/>
                  </a:moveTo>
                  <a:lnTo>
                    <a:pt x="774086" y="0"/>
                  </a:lnTo>
                  <a:cubicBezTo>
                    <a:pt x="903335" y="0"/>
                    <a:pt x="1008112" y="104777"/>
                    <a:pt x="1008112" y="234026"/>
                  </a:cubicBezTo>
                  <a:cubicBezTo>
                    <a:pt x="1008112" y="363275"/>
                    <a:pt x="903335" y="468052"/>
                    <a:pt x="774086" y="468052"/>
                  </a:cubicBezTo>
                  <a:lnTo>
                    <a:pt x="18002" y="468052"/>
                  </a:lnTo>
                  <a:lnTo>
                    <a:pt x="0" y="466237"/>
                  </a:lnTo>
                  <a:lnTo>
                    <a:pt x="0" y="1815"/>
                  </a:lnTo>
                  <a:cubicBezTo>
                    <a:pt x="5884" y="232"/>
                    <a:pt x="11916" y="0"/>
                    <a:pt x="1800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1146783" y="1305349"/>
              <a:ext cx="428627" cy="246785"/>
            </a:xfrm>
            <a:prstGeom prst="triangle">
              <a:avLst/>
            </a:prstGeom>
            <a:solidFill>
              <a:srgbClr val="EC8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28"/>
          <p:cNvSpPr txBox="1"/>
          <p:nvPr/>
        </p:nvSpPr>
        <p:spPr>
          <a:xfrm>
            <a:off x="1142976" y="1857370"/>
            <a:ext cx="7572428" cy="1569660"/>
          </a:xfrm>
          <a:prstGeom prst="rect">
            <a:avLst/>
          </a:prstGeom>
          <a:noFill/>
        </p:spPr>
        <p:txBody>
          <a:bodyPr wrap="square" rtlCol="0">
            <a:spAutoFit/>
          </a:bodyPr>
          <a:lstStyle/>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对当事人双方的诉讼标的，虽然没有独立请求权，但案件处理结果同他有法律上的利害关系的诉讼参加人。</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申请</a:t>
            </a:r>
            <a:r>
              <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rPr>
              <a:t>or</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追加</a:t>
            </a:r>
            <a:r>
              <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rPr>
              <a:t>or</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通知</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448022"/>
            <a:ext cx="611560" cy="611560"/>
          </a:xfrm>
          <a:prstGeom prst="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31"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F2A849"/>
                </a:solidFill>
                <a:latin typeface="微软雅黑" panose="020B0503020204020204" pitchFamily="34" charset="-122"/>
                <a:ea typeface="微软雅黑" panose="020B0503020204020204" pitchFamily="34" charset="-122"/>
              </a:rPr>
              <a:t>（三）第三人的问题和处理</a:t>
            </a:r>
            <a:endParaRPr lang="zh-CN" altLang="en-US" sz="2800" dirty="0">
              <a:solidFill>
                <a:srgbClr val="F2A849"/>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285852" y="1203598"/>
            <a:ext cx="425444" cy="425444"/>
            <a:chOff x="1285852" y="2428874"/>
            <a:chExt cx="425444" cy="425444"/>
          </a:xfrm>
        </p:grpSpPr>
        <p:sp>
          <p:nvSpPr>
            <p:cNvPr id="14" name="饼形 13"/>
            <p:cNvSpPr/>
            <p:nvPr/>
          </p:nvSpPr>
          <p:spPr>
            <a:xfrm rot="2843270">
              <a:off x="1285852" y="2428874"/>
              <a:ext cx="425444" cy="425444"/>
            </a:xfrm>
            <a:prstGeom prst="pie">
              <a:avLst>
                <a:gd name="adj1" fmla="val 3644789"/>
                <a:gd name="adj2" fmla="val 162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等腰三角形 14"/>
            <p:cNvSpPr/>
            <p:nvPr/>
          </p:nvSpPr>
          <p:spPr>
            <a:xfrm>
              <a:off x="1433684" y="2641497"/>
              <a:ext cx="129780" cy="199748"/>
            </a:xfrm>
            <a:prstGeom prst="triangle">
              <a:avLst/>
            </a:prstGeom>
            <a:solidFill>
              <a:srgbClr val="EC8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6"/>
          <p:cNvSpPr txBox="1"/>
          <p:nvPr/>
        </p:nvSpPr>
        <p:spPr>
          <a:xfrm>
            <a:off x="1643042" y="1275036"/>
            <a:ext cx="3088365" cy="369332"/>
          </a:xfrm>
          <a:prstGeom prst="rect">
            <a:avLst/>
          </a:prstGeom>
          <a:noFill/>
        </p:spPr>
        <p:txBody>
          <a:bodyPr wrap="square" rtlCol="0">
            <a:spAutoFit/>
          </a:bodyPr>
          <a:lstStyle/>
          <a:p>
            <a:r>
              <a:rPr lang="zh-CN" altLang="en-US" b="1" dirty="0">
                <a:solidFill>
                  <a:srgbClr val="F2A849"/>
                </a:solidFill>
                <a:latin typeface="微软雅黑" panose="020B0503020204020204" pitchFamily="34" charset="-122"/>
                <a:ea typeface="微软雅黑" panose="020B0503020204020204" pitchFamily="34" charset="-122"/>
              </a:rPr>
              <a:t>第三人的诉讼权利义务</a:t>
            </a:r>
            <a:endParaRPr lang="zh-CN" altLang="en-US" b="1" dirty="0">
              <a:solidFill>
                <a:srgbClr val="F2A849"/>
              </a:solidFill>
              <a:latin typeface="微软雅黑" panose="020B0503020204020204" pitchFamily="34" charset="-122"/>
              <a:ea typeface="微软雅黑" panose="020B0503020204020204" pitchFamily="34" charset="-122"/>
            </a:endParaRPr>
          </a:p>
        </p:txBody>
      </p:sp>
      <p:sp>
        <p:nvSpPr>
          <p:cNvPr id="13" name="TextBox 28"/>
          <p:cNvSpPr txBox="1"/>
          <p:nvPr/>
        </p:nvSpPr>
        <p:spPr>
          <a:xfrm>
            <a:off x="1142976" y="1857370"/>
            <a:ext cx="7572428" cy="1200329"/>
          </a:xfrm>
          <a:prstGeom prst="rect">
            <a:avLst/>
          </a:prstGeom>
          <a:noFill/>
        </p:spPr>
        <p:txBody>
          <a:bodyPr wrap="square" rtlCol="0">
            <a:spAutoFit/>
          </a:bodyPr>
          <a:lstStyle/>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无管辖异议权</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上诉（如判决承担责任则有上诉权，</a:t>
            </a:r>
            <a:r>
              <a:rPr lang="zh-CN" altLang="en-US" sz="2400" dirty="0" smtClean="0">
                <a:solidFill>
                  <a:schemeClr val="tx1">
                    <a:lumMod val="50000"/>
                    <a:lumOff val="50000"/>
                  </a:schemeClr>
                </a:solidFill>
                <a:latin typeface="微软雅黑" panose="020B0503020204020204" pitchFamily="34" charset="-122"/>
                <a:ea typeface="微软雅黑" panose="020B0503020204020204" pitchFamily="34" charset="-122"/>
              </a:rPr>
              <a:t>否则无</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7087" y="1413893"/>
            <a:ext cx="2040227" cy="2303711"/>
            <a:chOff x="1259632" y="1419622"/>
            <a:chExt cx="1152128" cy="1300919"/>
          </a:xfrm>
        </p:grpSpPr>
        <p:sp>
          <p:nvSpPr>
            <p:cNvPr id="3" name="椭圆 2"/>
            <p:cNvSpPr/>
            <p:nvPr/>
          </p:nvSpPr>
          <p:spPr>
            <a:xfrm>
              <a:off x="1259632" y="1419622"/>
              <a:ext cx="1152128" cy="1152128"/>
            </a:xfrm>
            <a:prstGeom prst="ellipse">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2"/>
            <p:cNvSpPr/>
            <p:nvPr/>
          </p:nvSpPr>
          <p:spPr>
            <a:xfrm rot="1761192">
              <a:off x="1806317" y="1568413"/>
              <a:ext cx="576064" cy="1152128"/>
            </a:xfrm>
            <a:custGeom>
              <a:avLst/>
              <a:gdLst/>
              <a:ahLst/>
              <a:cxnLst/>
              <a:rect l="l" t="t" r="r" b="b"/>
              <a:pathLst>
                <a:path w="576064" h="1152128">
                  <a:moveTo>
                    <a:pt x="0" y="0"/>
                  </a:moveTo>
                  <a:cubicBezTo>
                    <a:pt x="318151" y="0"/>
                    <a:pt x="576064" y="257913"/>
                    <a:pt x="576064" y="576064"/>
                  </a:cubicBezTo>
                  <a:cubicBezTo>
                    <a:pt x="576064" y="894215"/>
                    <a:pt x="318151" y="1152128"/>
                    <a:pt x="0" y="1152128"/>
                  </a:cubicBezTo>
                  <a:close/>
                </a:path>
              </a:pathLst>
            </a:custGeom>
            <a:solidFill>
              <a:srgbClr val="EAEAE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4211960" y="1580198"/>
            <a:ext cx="4392488" cy="2123658"/>
          </a:xfrm>
          <a:prstGeom prst="rect">
            <a:avLst/>
          </a:prstGeom>
          <a:noFill/>
        </p:spPr>
        <p:txBody>
          <a:bodyPr wrap="square" rtlCol="0">
            <a:spAutoFit/>
          </a:bodyPr>
          <a:lstStyle/>
          <a:p>
            <a:r>
              <a:rPr lang="en-US" altLang="zh-CN" sz="6600" dirty="0">
                <a:solidFill>
                  <a:srgbClr val="67D993"/>
                </a:solidFill>
                <a:latin typeface="微软雅黑" panose="020B0503020204020204" pitchFamily="34" charset="-122"/>
                <a:ea typeface="微软雅黑" panose="020B0503020204020204" pitchFamily="34" charset="-122"/>
              </a:rPr>
              <a:t>Part 3</a:t>
            </a:r>
            <a:endParaRPr lang="en-US" altLang="zh-CN" sz="6600" dirty="0">
              <a:solidFill>
                <a:srgbClr val="67D993"/>
              </a:solidFill>
              <a:latin typeface="微软雅黑" panose="020B0503020204020204" pitchFamily="34" charset="-122"/>
              <a:ea typeface="微软雅黑" panose="020B0503020204020204" pitchFamily="34" charset="-122"/>
            </a:endParaRPr>
          </a:p>
          <a:p>
            <a:r>
              <a:rPr lang="zh-CN" altLang="en-US" sz="6600" dirty="0">
                <a:solidFill>
                  <a:srgbClr val="67D993"/>
                </a:solidFill>
                <a:latin typeface="微软雅黑" panose="020B0503020204020204" pitchFamily="34" charset="-122"/>
                <a:ea typeface="微软雅黑" panose="020B0503020204020204" pitchFamily="34" charset="-122"/>
              </a:rPr>
              <a:t>证据</a:t>
            </a:r>
            <a:endParaRPr lang="zh-CN" altLang="en-US" sz="6600" dirty="0">
              <a:solidFill>
                <a:srgbClr val="67D993"/>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1403648" y="1779661"/>
            <a:ext cx="1368152" cy="138118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1131590"/>
            <a:ext cx="8136904" cy="3939540"/>
          </a:xfrm>
          <a:prstGeom prst="rect">
            <a:avLst/>
          </a:prstGeom>
          <a:noFill/>
        </p:spPr>
        <p:txBody>
          <a:bodyPr wrap="square" rtlCol="0">
            <a:spAutoFit/>
          </a:bodyPr>
          <a:lstStyle/>
          <a:p>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民诉法第六章</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63-81</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条）</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民诉法解释第四部分</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90-124</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条） </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最高院民事诉讼证据规定（</a:t>
            </a: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2001</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最高院关于修改</a:t>
            </a:r>
            <a:r>
              <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关于民事诉讼证据的若干规定</a:t>
            </a:r>
            <a:r>
              <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的决定（</a:t>
            </a:r>
            <a:r>
              <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rPr>
              <a:t>2019</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最高院关于互联网法院审理案件若干问题的规定</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2018</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9</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月）第</a:t>
            </a: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11</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条：</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“当事人提交的电子数据，通过电子签名、可信时间戳、哈希值校验、区块链等证据收集、固定和防篡改的技术手段或者通过电子取证存证平台认证，能够证明其真实性的，互联网法院应当确认。”</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（一）法律规定</a:t>
            </a:r>
            <a:endParaRPr lang="zh-CN" altLang="en-US" sz="2800" dirty="0">
              <a:solidFill>
                <a:srgbClr val="53C78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1131590"/>
            <a:ext cx="5040560" cy="1877437"/>
          </a:xfrm>
          <a:prstGeom prst="rect">
            <a:avLst/>
          </a:prstGeom>
          <a:noFill/>
        </p:spPr>
        <p:txBody>
          <a:bodyPr wrap="square" rtlCol="0">
            <a:spAutoFit/>
          </a:bodyPr>
          <a:lstStyle/>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 电子数据</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2400" b="1" dirty="0" err="1">
                <a:solidFill>
                  <a:schemeClr val="tx1">
                    <a:lumMod val="50000"/>
                    <a:lumOff val="50000"/>
                  </a:schemeClr>
                </a:solidFill>
                <a:latin typeface="微软雅黑" panose="020B0503020204020204" pitchFamily="34" charset="-122"/>
                <a:ea typeface="微软雅黑" panose="020B0503020204020204" pitchFamily="34" charset="-122"/>
              </a:rPr>
              <a:t>专家辅助人意见</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2400" b="1" dirty="0" err="1">
                <a:solidFill>
                  <a:schemeClr val="tx1">
                    <a:lumMod val="50000"/>
                    <a:lumOff val="50000"/>
                  </a:schemeClr>
                </a:solidFill>
                <a:latin typeface="微软雅黑" panose="020B0503020204020204" pitchFamily="34" charset="-122"/>
                <a:ea typeface="微软雅黑" panose="020B0503020204020204" pitchFamily="34" charset="-122"/>
              </a:rPr>
              <a:t>勘验笔录</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（二）证据的类型</a:t>
            </a:r>
            <a:endParaRPr lang="zh-CN" altLang="en-US" sz="2800" dirty="0">
              <a:solidFill>
                <a:srgbClr val="53C78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81293" y="1114501"/>
            <a:ext cx="5040560" cy="461665"/>
          </a:xfrm>
          <a:prstGeom prst="rect">
            <a:avLst/>
          </a:prstGeom>
          <a:noFill/>
        </p:spPr>
        <p:txBody>
          <a:bodyPr wrap="square" rtlCol="0">
            <a:spAutoFit/>
          </a:bodyPr>
          <a:lstStyle/>
          <a:p>
            <a:r>
              <a:rPr lang="en-US" altLang="zh-CN" sz="2400" b="1" dirty="0">
                <a:solidFill>
                  <a:srgbClr val="53C780"/>
                </a:solidFill>
                <a:latin typeface="微软雅黑" panose="020B0503020204020204" pitchFamily="34" charset="-122"/>
                <a:ea typeface="微软雅黑" panose="020B0503020204020204" pitchFamily="34" charset="-122"/>
              </a:rPr>
              <a:t>电子数据</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（二）证据的类型</a:t>
            </a:r>
            <a:endParaRPr lang="zh-CN" altLang="en-US" sz="2800" dirty="0">
              <a:solidFill>
                <a:srgbClr val="53C78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197883" y="1059582"/>
            <a:ext cx="500066" cy="428628"/>
            <a:chOff x="1197883" y="1059582"/>
            <a:chExt cx="500066" cy="428628"/>
          </a:xfrm>
        </p:grpSpPr>
        <p:sp>
          <p:nvSpPr>
            <p:cNvPr id="6" name="等腰三角形 5"/>
            <p:cNvSpPr/>
            <p:nvPr/>
          </p:nvSpPr>
          <p:spPr>
            <a:xfrm>
              <a:off x="1197883" y="1059582"/>
              <a:ext cx="500066" cy="428628"/>
            </a:xfrm>
            <a:prstGeom prst="triangle">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7D993"/>
                </a:solidFill>
              </a:endParaRPr>
            </a:p>
          </p:txBody>
        </p:sp>
        <p:sp>
          <p:nvSpPr>
            <p:cNvPr id="7" name="等腰三角形 6"/>
            <p:cNvSpPr/>
            <p:nvPr/>
          </p:nvSpPr>
          <p:spPr>
            <a:xfrm>
              <a:off x="1281227" y="1202458"/>
              <a:ext cx="333377" cy="285752"/>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grpSp>
      <p:sp>
        <p:nvSpPr>
          <p:cNvPr id="2" name="矩形 1"/>
          <p:cNvSpPr/>
          <p:nvPr/>
        </p:nvSpPr>
        <p:spPr>
          <a:xfrm>
            <a:off x="714348" y="2214560"/>
            <a:ext cx="7776864" cy="523220"/>
          </a:xfrm>
          <a:prstGeom prst="rect">
            <a:avLst/>
          </a:prstGeom>
        </p:spPr>
        <p:txBody>
          <a:bodyPr wrap="square">
            <a:spAutoFit/>
          </a:bodyPr>
          <a:lstStyle/>
          <a:p>
            <a:pPr algn="ct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cs typeface="仿宋_GB2312"/>
              </a:rPr>
              <a:t>时间戳认证</a:t>
            </a:r>
            <a:r>
              <a:rPr lang="en-US" altLang="zh-CN" sz="2800" b="1" dirty="0" smtClean="0">
                <a:solidFill>
                  <a:schemeClr val="tx1">
                    <a:lumMod val="50000"/>
                    <a:lumOff val="50000"/>
                  </a:schemeClr>
                </a:solidFill>
                <a:latin typeface="微软雅黑" panose="020B0503020204020204" pitchFamily="34" charset="-122"/>
                <a:ea typeface="微软雅黑" panose="020B0503020204020204" pitchFamily="34" charset="-122"/>
                <a:cs typeface="仿宋_GB2312"/>
              </a:rPr>
              <a:t>&amp;</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cs typeface="仿宋_GB2312"/>
              </a:rPr>
              <a:t>区块链存证：</a:t>
            </a:r>
            <a:r>
              <a:rPr lang="en-US" altLang="zh-CN" sz="2800" b="1" dirty="0" err="1" smtClean="0">
                <a:solidFill>
                  <a:schemeClr val="tx1">
                    <a:lumMod val="50000"/>
                    <a:lumOff val="50000"/>
                  </a:schemeClr>
                </a:solidFill>
                <a:latin typeface="微软雅黑" panose="020B0503020204020204" pitchFamily="34" charset="-122"/>
                <a:ea typeface="微软雅黑" panose="020B0503020204020204" pitchFamily="34" charset="-122"/>
                <a:cs typeface="仿宋_GB2312"/>
              </a:rPr>
              <a:t>开放</a:t>
            </a:r>
            <a:r>
              <a:rPr lang="en-US" altLang="zh-CN" sz="2800" b="1" dirty="0" err="1">
                <a:solidFill>
                  <a:schemeClr val="tx1">
                    <a:lumMod val="50000"/>
                    <a:lumOff val="50000"/>
                  </a:schemeClr>
                </a:solidFill>
                <a:latin typeface="微软雅黑" panose="020B0503020204020204" pitchFamily="34" charset="-122"/>
                <a:ea typeface="微软雅黑" panose="020B0503020204020204" pitchFamily="34" charset="-122"/>
                <a:cs typeface="仿宋_GB2312"/>
              </a:rPr>
              <a:t>&amp;</a:t>
            </a:r>
            <a:r>
              <a:rPr lang="en-US" altLang="zh-CN" sz="2800" b="1" dirty="0" err="1" smtClean="0">
                <a:solidFill>
                  <a:schemeClr val="tx1">
                    <a:lumMod val="50000"/>
                    <a:lumOff val="50000"/>
                  </a:schemeClr>
                </a:solidFill>
                <a:latin typeface="微软雅黑" panose="020B0503020204020204" pitchFamily="34" charset="-122"/>
                <a:ea typeface="微软雅黑" panose="020B0503020204020204" pitchFamily="34" charset="-122"/>
                <a:cs typeface="仿宋_GB2312"/>
              </a:rPr>
              <a:t>接受</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cs typeface="仿宋_GB231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81293" y="1114501"/>
            <a:ext cx="5040560" cy="461665"/>
          </a:xfrm>
          <a:prstGeom prst="rect">
            <a:avLst/>
          </a:prstGeom>
          <a:noFill/>
        </p:spPr>
        <p:txBody>
          <a:bodyPr wrap="square" rtlCol="0">
            <a:spAutoFit/>
          </a:bodyPr>
          <a:lstStyle/>
          <a:p>
            <a:r>
              <a:rPr lang="en-US" altLang="zh-CN" sz="2400" b="1" dirty="0">
                <a:solidFill>
                  <a:srgbClr val="53C780"/>
                </a:solidFill>
                <a:latin typeface="微软雅黑" panose="020B0503020204020204" pitchFamily="34" charset="-122"/>
                <a:ea typeface="微软雅黑" panose="020B0503020204020204" pitchFamily="34" charset="-122"/>
              </a:rPr>
              <a:t>电子数据</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（二）证据的类型</a:t>
            </a:r>
            <a:endParaRPr lang="zh-CN" altLang="en-US" sz="2800" dirty="0">
              <a:solidFill>
                <a:srgbClr val="53C780"/>
              </a:solidFill>
              <a:latin typeface="微软雅黑" panose="020B0503020204020204" pitchFamily="34" charset="-122"/>
              <a:ea typeface="微软雅黑" panose="020B0503020204020204" pitchFamily="34" charset="-122"/>
            </a:endParaRPr>
          </a:p>
        </p:txBody>
      </p:sp>
      <p:grpSp>
        <p:nvGrpSpPr>
          <p:cNvPr id="3" name="组合 7"/>
          <p:cNvGrpSpPr/>
          <p:nvPr/>
        </p:nvGrpSpPr>
        <p:grpSpPr>
          <a:xfrm>
            <a:off x="1197883" y="1059582"/>
            <a:ext cx="500066" cy="428628"/>
            <a:chOff x="1197883" y="1059582"/>
            <a:chExt cx="500066" cy="428628"/>
          </a:xfrm>
        </p:grpSpPr>
        <p:sp>
          <p:nvSpPr>
            <p:cNvPr id="6" name="等腰三角形 5"/>
            <p:cNvSpPr/>
            <p:nvPr/>
          </p:nvSpPr>
          <p:spPr>
            <a:xfrm>
              <a:off x="1197883" y="1059582"/>
              <a:ext cx="500066" cy="428628"/>
            </a:xfrm>
            <a:prstGeom prst="triangle">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7D993"/>
                </a:solidFill>
              </a:endParaRPr>
            </a:p>
          </p:txBody>
        </p:sp>
        <p:sp>
          <p:nvSpPr>
            <p:cNvPr id="7" name="等腰三角形 6"/>
            <p:cNvSpPr/>
            <p:nvPr/>
          </p:nvSpPr>
          <p:spPr>
            <a:xfrm>
              <a:off x="1281227" y="1202458"/>
              <a:ext cx="333377" cy="285752"/>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grpSp>
      <p:sp>
        <p:nvSpPr>
          <p:cNvPr id="2" name="矩形 1"/>
          <p:cNvSpPr/>
          <p:nvPr/>
        </p:nvSpPr>
        <p:spPr>
          <a:xfrm>
            <a:off x="714348" y="2214560"/>
            <a:ext cx="7776864" cy="523220"/>
          </a:xfrm>
          <a:prstGeom prst="rect">
            <a:avLst/>
          </a:prstGeom>
        </p:spPr>
        <p:txBody>
          <a:bodyPr wrap="square">
            <a:spAutoFit/>
          </a:bodyPr>
          <a:lstStyle/>
          <a:p>
            <a:pPr algn="ct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cs typeface="仿宋_GB2312"/>
              </a:rPr>
              <a:t>问题一：技术性反驳</a:t>
            </a:r>
            <a:r>
              <a:rPr lang="en-US" altLang="zh-CN" sz="2800" b="1" dirty="0" smtClean="0">
                <a:solidFill>
                  <a:schemeClr val="tx1">
                    <a:lumMod val="50000"/>
                    <a:lumOff val="50000"/>
                  </a:schemeClr>
                </a:solidFill>
                <a:latin typeface="微软雅黑" panose="020B0503020204020204" pitchFamily="34" charset="-122"/>
                <a:ea typeface="微软雅黑" panose="020B0503020204020204" pitchFamily="34" charset="-122"/>
                <a:cs typeface="仿宋_GB2312"/>
              </a:rPr>
              <a:t>——“</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cs typeface="仿宋_GB2312"/>
              </a:rPr>
              <a:t>源头内容”是否真实</a:t>
            </a:r>
            <a:endPar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cs typeface="仿宋_GB231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31640" y="1419622"/>
            <a:ext cx="1785621" cy="2016224"/>
            <a:chOff x="1259632" y="1419622"/>
            <a:chExt cx="1152128" cy="1300919"/>
          </a:xfrm>
        </p:grpSpPr>
        <p:sp>
          <p:nvSpPr>
            <p:cNvPr id="3" name="椭圆 2"/>
            <p:cNvSpPr/>
            <p:nvPr/>
          </p:nvSpPr>
          <p:spPr>
            <a:xfrm>
              <a:off x="1259632" y="1419622"/>
              <a:ext cx="1152128" cy="1152128"/>
            </a:xfrm>
            <a:prstGeom prst="ellipse">
              <a:avLst/>
            </a:prstGeom>
            <a:solidFill>
              <a:srgbClr val="F46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2"/>
            <p:cNvSpPr/>
            <p:nvPr/>
          </p:nvSpPr>
          <p:spPr>
            <a:xfrm rot="1761192">
              <a:off x="1806317" y="1568413"/>
              <a:ext cx="576064" cy="1152128"/>
            </a:xfrm>
            <a:custGeom>
              <a:avLst/>
              <a:gdLst/>
              <a:ahLst/>
              <a:cxnLst/>
              <a:rect l="l" t="t" r="r" b="b"/>
              <a:pathLst>
                <a:path w="576064" h="1152128">
                  <a:moveTo>
                    <a:pt x="0" y="0"/>
                  </a:moveTo>
                  <a:cubicBezTo>
                    <a:pt x="318151" y="0"/>
                    <a:pt x="576064" y="257913"/>
                    <a:pt x="576064" y="576064"/>
                  </a:cubicBezTo>
                  <a:cubicBezTo>
                    <a:pt x="576064" y="894215"/>
                    <a:pt x="318151" y="1152128"/>
                    <a:pt x="0" y="1152128"/>
                  </a:cubicBezTo>
                  <a:close/>
                </a:path>
              </a:pathLst>
            </a:custGeom>
            <a:solidFill>
              <a:srgbClr val="EAEAE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3929058" y="1714494"/>
            <a:ext cx="4392488" cy="1938992"/>
          </a:xfrm>
          <a:prstGeom prst="rect">
            <a:avLst/>
          </a:prstGeom>
          <a:noFill/>
        </p:spPr>
        <p:txBody>
          <a:bodyPr wrap="square" rtlCol="0">
            <a:spAutoFit/>
          </a:bodyPr>
          <a:lstStyle/>
          <a:p>
            <a:r>
              <a:rPr lang="en-US" altLang="zh-CN" sz="6000" dirty="0">
                <a:solidFill>
                  <a:srgbClr val="F46970"/>
                </a:solidFill>
                <a:latin typeface="微软雅黑" panose="020B0503020204020204" pitchFamily="34" charset="-122"/>
                <a:ea typeface="微软雅黑" panose="020B0503020204020204" pitchFamily="34" charset="-122"/>
              </a:rPr>
              <a:t>Part 1 </a:t>
            </a:r>
            <a:endParaRPr lang="en-US" altLang="zh-CN" sz="6000" dirty="0">
              <a:solidFill>
                <a:srgbClr val="F46970"/>
              </a:solidFill>
              <a:latin typeface="微软雅黑" panose="020B0503020204020204" pitchFamily="34" charset="-122"/>
              <a:ea typeface="微软雅黑" panose="020B0503020204020204" pitchFamily="34" charset="-122"/>
            </a:endParaRPr>
          </a:p>
          <a:p>
            <a:r>
              <a:rPr lang="en-US" altLang="zh-CN" sz="6000" dirty="0">
                <a:solidFill>
                  <a:srgbClr val="F46970"/>
                </a:solidFill>
                <a:latin typeface="微软雅黑" panose="020B0503020204020204" pitchFamily="34" charset="-122"/>
                <a:ea typeface="微软雅黑" panose="020B0503020204020204" pitchFamily="34" charset="-122"/>
              </a:rPr>
              <a:t> </a:t>
            </a:r>
            <a:r>
              <a:rPr lang="zh-TW" altLang="en-US" sz="6000" dirty="0">
                <a:solidFill>
                  <a:srgbClr val="F46970"/>
                </a:solidFill>
                <a:latin typeface="微软雅黑" panose="020B0503020204020204" pitchFamily="34" charset="-122"/>
                <a:ea typeface="微软雅黑" panose="020B0503020204020204" pitchFamily="34" charset="-122"/>
              </a:rPr>
              <a:t>管辖</a:t>
            </a:r>
            <a:endParaRPr lang="zh-CN" altLang="en-US" sz="6000" dirty="0">
              <a:solidFill>
                <a:srgbClr val="F46970"/>
              </a:solidFill>
              <a:latin typeface="微软雅黑" panose="020B0503020204020204" pitchFamily="34" charset="-122"/>
              <a:ea typeface="微软雅黑" panose="020B0503020204020204" pitchFamily="34" charset="-122"/>
            </a:endParaRPr>
          </a:p>
        </p:txBody>
      </p:sp>
      <p:pic>
        <p:nvPicPr>
          <p:cNvPr id="9" name="Picture 3" descr="E:\PPT\0。图片\PNG\2、win7风格\灰色超全扁平化图标\524.png"/>
          <p:cNvPicPr>
            <a:picLocks noChangeAspect="1" noChangeArrowheads="1"/>
          </p:cNvPicPr>
          <p:nvPr/>
        </p:nvPicPr>
        <p:blipFill>
          <a:blip r:embed="rId1">
            <a:clrChange>
              <a:clrFrom>
                <a:srgbClr val="000000">
                  <a:alpha val="0"/>
                </a:srgbClr>
              </a:clrFrom>
              <a:clrTo>
                <a:srgbClr val="000000">
                  <a:alpha val="0"/>
                </a:srgbClr>
              </a:clrTo>
            </a:clrChange>
            <a:lum bright="70000" contrast="-70000"/>
          </a:blip>
          <a:srcRect/>
          <a:stretch>
            <a:fillRect/>
          </a:stretch>
        </p:blipFill>
        <p:spPr bwMode="auto">
          <a:xfrm>
            <a:off x="1643042" y="1714494"/>
            <a:ext cx="1143008" cy="1143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en-US" altLang="zh-CN" sz="2800" b="1" dirty="0">
                <a:solidFill>
                  <a:srgbClr val="53C780"/>
                </a:solidFill>
                <a:latin typeface="微软雅黑" panose="020B0503020204020204" pitchFamily="34" charset="-122"/>
                <a:ea typeface="微软雅黑" panose="020B0503020204020204" pitchFamily="34" charset="-122"/>
              </a:rPr>
              <a:t>·</a:t>
            </a:r>
            <a:r>
              <a:rPr lang="en-US" altLang="zh-CN" sz="2800" dirty="0">
                <a:solidFill>
                  <a:srgbClr val="53C780"/>
                </a:solidFill>
                <a:latin typeface="微软雅黑" panose="020B0503020204020204" pitchFamily="34" charset="-122"/>
                <a:ea typeface="微软雅黑" panose="020B0503020204020204" pitchFamily="34" charset="-122"/>
              </a:rPr>
              <a:t> </a:t>
            </a:r>
            <a:r>
              <a:rPr lang="zh-CN" altLang="en-US" sz="2800" dirty="0">
                <a:solidFill>
                  <a:srgbClr val="53C780"/>
                </a:solidFill>
                <a:latin typeface="微软雅黑" panose="020B0503020204020204" pitchFamily="34" charset="-122"/>
                <a:ea typeface="微软雅黑" panose="020B0503020204020204" pitchFamily="34" charset="-122"/>
              </a:rPr>
              <a:t>时间戳</a:t>
            </a:r>
            <a:endParaRPr lang="zh-CN" altLang="en-US" sz="2800" dirty="0">
              <a:solidFill>
                <a:srgbClr val="53C780"/>
              </a:solidFill>
              <a:latin typeface="微软雅黑" panose="020B0503020204020204" pitchFamily="34" charset="-122"/>
              <a:ea typeface="微软雅黑" panose="020B0503020204020204" pitchFamily="34" charset="-122"/>
            </a:endParaRPr>
          </a:p>
        </p:txBody>
      </p:sp>
      <p:sp>
        <p:nvSpPr>
          <p:cNvPr id="11" name="六边形 10"/>
          <p:cNvSpPr/>
          <p:nvPr/>
        </p:nvSpPr>
        <p:spPr>
          <a:xfrm>
            <a:off x="1382337" y="2179157"/>
            <a:ext cx="1402636" cy="1209169"/>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2" name="六边形 11"/>
          <p:cNvSpPr/>
          <p:nvPr/>
        </p:nvSpPr>
        <p:spPr>
          <a:xfrm rot="16200000">
            <a:off x="1375033" y="2184358"/>
            <a:ext cx="1402636" cy="1209169"/>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cxnSp>
        <p:nvCxnSpPr>
          <p:cNvPr id="14" name="直接连接符 13"/>
          <p:cNvCxnSpPr>
            <a:stCxn id="11" idx="0"/>
            <a:endCxn id="15" idx="3"/>
          </p:cNvCxnSpPr>
          <p:nvPr/>
        </p:nvCxnSpPr>
        <p:spPr>
          <a:xfrm flipV="1">
            <a:off x="2784973" y="2781001"/>
            <a:ext cx="2958177" cy="2741"/>
          </a:xfrm>
          <a:prstGeom prst="line">
            <a:avLst/>
          </a:prstGeom>
          <a:ln w="12700">
            <a:solidFill>
              <a:srgbClr val="53C780"/>
            </a:solidFill>
            <a:prstDash val="sys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5743150" y="2163394"/>
            <a:ext cx="1432848" cy="1235214"/>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6" name="六边形 15"/>
          <p:cNvSpPr/>
          <p:nvPr/>
        </p:nvSpPr>
        <p:spPr>
          <a:xfrm rot="16200000">
            <a:off x="5746642" y="2166512"/>
            <a:ext cx="1432848" cy="1235214"/>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7" name="文本框 16"/>
          <p:cNvSpPr txBox="1"/>
          <p:nvPr/>
        </p:nvSpPr>
        <p:spPr>
          <a:xfrm>
            <a:off x="1642971" y="2329770"/>
            <a:ext cx="1810645" cy="954107"/>
          </a:xfrm>
          <a:prstGeom prst="rect">
            <a:avLst/>
          </a:prstGeom>
          <a:noFill/>
          <a:ln>
            <a:noFill/>
          </a:ln>
        </p:spPr>
        <p:txBody>
          <a:bodyPr wrap="square" rtlCol="0">
            <a:spAutoFit/>
          </a:bodyPr>
          <a:lstStyle/>
          <a:p>
            <a:r>
              <a:rPr lang="zh-CN" altLang="en-US" sz="2800" dirty="0">
                <a:solidFill>
                  <a:schemeClr val="tx1">
                    <a:lumMod val="50000"/>
                    <a:lumOff val="50000"/>
                  </a:schemeClr>
                </a:solidFill>
                <a:latin typeface="微软雅黑 Light" panose="020B0502040204020203" pitchFamily="34" charset="-122"/>
                <a:ea typeface="微软雅黑 Light" panose="020B0502040204020203" pitchFamily="34" charset="-122"/>
              </a:rPr>
              <a:t>理论</a:t>
            </a:r>
            <a:endParaRPr lang="en-US" altLang="zh-CN" sz="2800" dirty="0">
              <a:solidFill>
                <a:schemeClr val="tx1">
                  <a:lumMod val="50000"/>
                  <a:lumOff val="50000"/>
                </a:schemeClr>
              </a:solidFill>
              <a:latin typeface="微软雅黑 Light" panose="020B0502040204020203" pitchFamily="34" charset="-122"/>
              <a:ea typeface="微软雅黑 Light" panose="020B0502040204020203" pitchFamily="34" charset="-122"/>
            </a:endParaRPr>
          </a:p>
          <a:p>
            <a:r>
              <a:rPr lang="zh-CN" altLang="en-US" sz="2800" dirty="0">
                <a:solidFill>
                  <a:schemeClr val="tx1">
                    <a:lumMod val="50000"/>
                    <a:lumOff val="50000"/>
                  </a:schemeClr>
                </a:solidFill>
                <a:latin typeface="微软雅黑 Light" panose="020B0502040204020203" pitchFamily="34" charset="-122"/>
                <a:ea typeface="微软雅黑 Light" panose="020B0502040204020203" pitchFamily="34" charset="-122"/>
              </a:rPr>
              <a:t>可能</a:t>
            </a:r>
            <a:endParaRPr lang="zh-CN" altLang="en-US" sz="28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18" name="文本框 17"/>
          <p:cNvSpPr txBox="1"/>
          <p:nvPr/>
        </p:nvSpPr>
        <p:spPr>
          <a:xfrm>
            <a:off x="6030837" y="2299960"/>
            <a:ext cx="1810645" cy="954107"/>
          </a:xfrm>
          <a:prstGeom prst="rect">
            <a:avLst/>
          </a:prstGeom>
          <a:noFill/>
        </p:spPr>
        <p:txBody>
          <a:bodyPr wrap="square" rtlCol="0">
            <a:spAutoFit/>
          </a:bodyPr>
          <a:lstStyle/>
          <a:p>
            <a:r>
              <a:rPr lang="zh-CN" altLang="en-US" sz="2800" dirty="0">
                <a:solidFill>
                  <a:schemeClr val="tx1">
                    <a:lumMod val="50000"/>
                    <a:lumOff val="50000"/>
                  </a:schemeClr>
                </a:solidFill>
                <a:latin typeface="微软雅黑 Light" panose="020B0502040204020203" pitchFamily="34" charset="-122"/>
                <a:ea typeface="微软雅黑 Light" panose="020B0502040204020203" pitchFamily="34" charset="-122"/>
              </a:rPr>
              <a:t>实然</a:t>
            </a:r>
            <a:endParaRPr lang="en-US" altLang="zh-CN" sz="2800" dirty="0">
              <a:solidFill>
                <a:schemeClr val="tx1">
                  <a:lumMod val="50000"/>
                  <a:lumOff val="50000"/>
                </a:schemeClr>
              </a:solidFill>
              <a:latin typeface="微软雅黑 Light" panose="020B0502040204020203" pitchFamily="34" charset="-122"/>
              <a:ea typeface="微软雅黑 Light" panose="020B0502040204020203" pitchFamily="34" charset="-122"/>
            </a:endParaRPr>
          </a:p>
          <a:p>
            <a:r>
              <a:rPr lang="zh-CN" altLang="en-US" sz="2800" dirty="0">
                <a:solidFill>
                  <a:schemeClr val="tx1">
                    <a:lumMod val="50000"/>
                    <a:lumOff val="50000"/>
                  </a:schemeClr>
                </a:solidFill>
                <a:latin typeface="微软雅黑 Light" panose="020B0502040204020203" pitchFamily="34" charset="-122"/>
                <a:ea typeface="微软雅黑 Light" panose="020B0502040204020203" pitchFamily="34" charset="-122"/>
              </a:rPr>
              <a:t>行为</a:t>
            </a:r>
            <a:endParaRPr lang="zh-CN" altLang="en-US" sz="28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19" name="矩形 18"/>
          <p:cNvSpPr/>
          <p:nvPr/>
        </p:nvSpPr>
        <p:spPr>
          <a:xfrm>
            <a:off x="1055710" y="1194962"/>
            <a:ext cx="6324600" cy="1015663"/>
          </a:xfrm>
          <a:prstGeom prst="rect">
            <a:avLst/>
          </a:prstGeom>
        </p:spPr>
        <p:txBody>
          <a:bodyPr wrap="square">
            <a:spAutoFit/>
          </a:bodyPr>
          <a:lstStyle/>
          <a:p>
            <a:pPr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“作弊可能性”是否可以直接推翻</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个案中经由时间戳固定下来的被诉侵权</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内容之真实性？</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2868923" y="3082535"/>
            <a:ext cx="2698175" cy="523220"/>
          </a:xfrm>
          <a:prstGeom prst="rect">
            <a:avLst/>
          </a:prstGeom>
        </p:spPr>
        <p:txBody>
          <a:bodyPr wrap="none">
            <a:spAutoFit/>
          </a:bodyPr>
          <a:lstStyle/>
          <a:p>
            <a:r>
              <a:rPr lang="zh-CN" altLang="en-US" sz="2800" dirty="0">
                <a:solidFill>
                  <a:schemeClr val="tx1">
                    <a:lumMod val="50000"/>
                    <a:lumOff val="50000"/>
                  </a:schemeClr>
                </a:solidFill>
                <a:latin typeface="微软雅黑" panose="020B0503020204020204" pitchFamily="34" charset="-122"/>
                <a:ea typeface="微软雅黑" panose="020B0503020204020204" pitchFamily="34" charset="-122"/>
              </a:rPr>
              <a:t>“试水性诉讼”</a:t>
            </a:r>
            <a:endParaRPr lang="zh-CN" altLang="en-US" sz="2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下箭头 27"/>
          <p:cNvSpPr/>
          <p:nvPr/>
        </p:nvSpPr>
        <p:spPr>
          <a:xfrm>
            <a:off x="3902111" y="3665240"/>
            <a:ext cx="723900" cy="666750"/>
          </a:xfrm>
          <a:prstGeom prst="downArrow">
            <a:avLst/>
          </a:prstGeom>
          <a:noFill/>
          <a:ln>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endParaRPr>
          </a:p>
        </p:txBody>
      </p:sp>
      <p:sp>
        <p:nvSpPr>
          <p:cNvPr id="26" name="矩形 25"/>
          <p:cNvSpPr/>
          <p:nvPr/>
        </p:nvSpPr>
        <p:spPr>
          <a:xfrm>
            <a:off x="2630016" y="4352786"/>
            <a:ext cx="3886200" cy="523220"/>
          </a:xfrm>
          <a:prstGeom prst="rect">
            <a:avLst/>
          </a:prstGeom>
        </p:spPr>
        <p:txBody>
          <a:bodyPr wrap="square">
            <a:spAutoFit/>
          </a:bodyPr>
          <a:lstStyle/>
          <a:p>
            <a:r>
              <a:rPr lang="zh-CN" altLang="en-US" sz="2800" dirty="0">
                <a:solidFill>
                  <a:schemeClr val="tx1">
                    <a:lumMod val="50000"/>
                    <a:lumOff val="50000"/>
                  </a:schemeClr>
                </a:solidFill>
                <a:latin typeface="微软雅黑" panose="020B0503020204020204" pitchFamily="34" charset="-122"/>
                <a:ea typeface="微软雅黑" panose="020B0503020204020204" pitchFamily="34" charset="-122"/>
              </a:rPr>
              <a:t>严格审查</a:t>
            </a:r>
            <a:r>
              <a:rPr lang="en-US" altLang="zh-CN" sz="28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800" dirty="0">
                <a:solidFill>
                  <a:schemeClr val="tx1">
                    <a:lumMod val="50000"/>
                    <a:lumOff val="50000"/>
                  </a:schemeClr>
                </a:solidFill>
                <a:latin typeface="微软雅黑" panose="020B0503020204020204" pitchFamily="34" charset="-122"/>
                <a:ea typeface="微软雅黑" panose="020B0503020204020204" pitchFamily="34" charset="-122"/>
              </a:rPr>
              <a:t>价值衡量</a:t>
            </a:r>
            <a:endParaRPr lang="zh-CN" altLang="en-US" sz="2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childTnLst>
                          </p:cTn>
                        </p:par>
                        <p:par>
                          <p:cTn id="49" fill="hold">
                            <p:stCondLst>
                              <p:cond delay="2000"/>
                            </p:stCondLst>
                            <p:childTnLst>
                              <p:par>
                                <p:cTn id="50" presetID="22"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up)">
                                      <p:cBhvr>
                                        <p:cTn id="52" dur="500"/>
                                        <p:tgtEl>
                                          <p:spTgt spid="20"/>
                                        </p:tgtEl>
                                      </p:cBhvr>
                                    </p:animEffect>
                                  </p:childTnLst>
                                </p:cTn>
                              </p:par>
                            </p:childTnLst>
                          </p:cTn>
                        </p:par>
                        <p:par>
                          <p:cTn id="53" fill="hold">
                            <p:stCondLst>
                              <p:cond delay="2500"/>
                            </p:stCondLst>
                            <p:childTnLst>
                              <p:par>
                                <p:cTn id="54" presetID="2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par>
                          <p:cTn id="57" fill="hold">
                            <p:stCondLst>
                              <p:cond delay="3000"/>
                            </p:stCondLst>
                            <p:childTnLst>
                              <p:par>
                                <p:cTn id="58" presetID="22" presetClass="entr" presetSubtype="1"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up)">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animBg="1"/>
      <p:bldP spid="12" grpId="0" animBg="1"/>
      <p:bldP spid="15" grpId="0" animBg="1"/>
      <p:bldP spid="16" grpId="0" animBg="1"/>
      <p:bldP spid="17" grpId="0"/>
      <p:bldP spid="18" grpId="0"/>
      <p:bldP spid="19" grpId="0"/>
      <p:bldP spid="20" grpId="0"/>
      <p:bldP spid="25" grpId="0" animBg="1"/>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en-US" altLang="zh-CN" sz="2800" b="1" dirty="0">
                <a:solidFill>
                  <a:srgbClr val="53C780"/>
                </a:solidFill>
                <a:latin typeface="微软雅黑" panose="020B0503020204020204" pitchFamily="34" charset="-122"/>
                <a:ea typeface="微软雅黑" panose="020B0503020204020204" pitchFamily="34" charset="-122"/>
              </a:rPr>
              <a:t>·</a:t>
            </a:r>
            <a:r>
              <a:rPr lang="en-US" altLang="zh-CN" sz="2800" dirty="0">
                <a:solidFill>
                  <a:srgbClr val="53C780"/>
                </a:solidFill>
                <a:latin typeface="微软雅黑" panose="020B0503020204020204" pitchFamily="34" charset="-122"/>
                <a:ea typeface="微软雅黑" panose="020B0503020204020204" pitchFamily="34" charset="-122"/>
              </a:rPr>
              <a:t> </a:t>
            </a:r>
            <a:r>
              <a:rPr lang="zh-CN" altLang="en-US" sz="2800" dirty="0">
                <a:solidFill>
                  <a:srgbClr val="53C780"/>
                </a:solidFill>
                <a:latin typeface="微软雅黑" panose="020B0503020204020204" pitchFamily="34" charset="-122"/>
                <a:ea typeface="微软雅黑" panose="020B0503020204020204" pitchFamily="34" charset="-122"/>
              </a:rPr>
              <a:t>区块链</a:t>
            </a:r>
            <a:endParaRPr lang="zh-CN" altLang="en-US" sz="2800" dirty="0">
              <a:solidFill>
                <a:srgbClr val="53C780"/>
              </a:solidFill>
              <a:latin typeface="微软雅黑" panose="020B0503020204020204" pitchFamily="34" charset="-122"/>
              <a:ea typeface="微软雅黑" panose="020B0503020204020204" pitchFamily="34" charset="-122"/>
            </a:endParaRPr>
          </a:p>
        </p:txBody>
      </p:sp>
      <p:sp>
        <p:nvSpPr>
          <p:cNvPr id="19" name="矩形 18"/>
          <p:cNvSpPr/>
          <p:nvPr/>
        </p:nvSpPr>
        <p:spPr>
          <a:xfrm>
            <a:off x="1055710" y="1194962"/>
            <a:ext cx="6324600" cy="400110"/>
          </a:xfrm>
          <a:prstGeom prst="rect">
            <a:avLst/>
          </a:prstGeom>
        </p:spPr>
        <p:txBody>
          <a:bodyPr wrap="square">
            <a:spAutoFit/>
          </a:bodyPr>
          <a:lstStyle/>
          <a:p>
            <a:pPr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区块链存证在一些方面是具有意义的。</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2123728" y="2071101"/>
            <a:ext cx="4572000" cy="1477328"/>
          </a:xfrm>
          <a:prstGeom prst="rect">
            <a:avLst/>
          </a:prstGeom>
        </p:spPr>
        <p:txBody>
          <a:bodyPr>
            <a:spAutoFit/>
          </a:bodyPr>
          <a:lstStyle/>
          <a:p>
            <a:r>
              <a:rPr lang="zh-CN" altLang="en-US" b="1" dirty="0">
                <a:solidFill>
                  <a:srgbClr val="53C780"/>
                </a:solidFill>
                <a:latin typeface="微软雅黑" panose="020B0503020204020204" pitchFamily="34" charset="-122"/>
                <a:ea typeface="微软雅黑" panose="020B0503020204020204" pitchFamily="34" charset="-122"/>
              </a:rPr>
              <a:t>√</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   存证创作过程</a:t>
            </a:r>
            <a:r>
              <a:rPr lang="en-US" altLang="zh-CN"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确认权属</a:t>
            </a:r>
            <a:endParaRPr lang="en-US" altLang="zh-CN" b="1"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b="1" dirty="0">
                <a:solidFill>
                  <a:srgbClr val="53C780"/>
                </a:solidFill>
                <a:latin typeface="微软雅黑" panose="020B0503020204020204" pitchFamily="34" charset="-122"/>
                <a:ea typeface="微软雅黑" panose="020B0503020204020204" pitchFamily="34" charset="-122"/>
              </a:rPr>
              <a:t>√</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   同一视频分别存证</a:t>
            </a:r>
            <a:r>
              <a:rPr lang="en-US" altLang="zh-CN"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判断首发平台</a:t>
            </a:r>
            <a:endParaRPr lang="en-US" altLang="zh-CN" b="1"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b="1" dirty="0">
              <a:solidFill>
                <a:srgbClr val="53C780"/>
              </a:solidFill>
              <a:latin typeface="微软雅黑" panose="020B0503020204020204" pitchFamily="34" charset="-122"/>
              <a:ea typeface="微软雅黑" panose="020B0503020204020204" pitchFamily="34" charset="-122"/>
            </a:endParaRPr>
          </a:p>
          <a:p>
            <a:r>
              <a:rPr lang="zh-CN" altLang="en-US" b="1" dirty="0">
                <a:solidFill>
                  <a:srgbClr val="53C780"/>
                </a:solidFill>
                <a:latin typeface="微软雅黑" panose="020B0503020204020204" pitchFamily="34" charset="-122"/>
                <a:ea typeface="微软雅黑" panose="020B0503020204020204" pitchFamily="34" charset="-122"/>
              </a:rPr>
              <a:t>√</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“过程取证”</a:t>
            </a:r>
            <a:r>
              <a:rPr lang="en-US" altLang="zh-CN"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降低取证成本</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en-US" altLang="zh-CN" sz="2800" b="1" dirty="0">
                <a:solidFill>
                  <a:srgbClr val="53C780"/>
                </a:solidFill>
                <a:latin typeface="微软雅黑" panose="020B0503020204020204" pitchFamily="34" charset="-122"/>
                <a:ea typeface="微软雅黑" panose="020B0503020204020204" pitchFamily="34" charset="-122"/>
              </a:rPr>
              <a:t>·</a:t>
            </a:r>
            <a:r>
              <a:rPr lang="en-US" altLang="zh-CN" sz="2800" dirty="0">
                <a:solidFill>
                  <a:srgbClr val="53C780"/>
                </a:solidFill>
                <a:latin typeface="微软雅黑" panose="020B0503020204020204" pitchFamily="34" charset="-122"/>
                <a:ea typeface="微软雅黑" panose="020B0503020204020204" pitchFamily="34" charset="-122"/>
              </a:rPr>
              <a:t> </a:t>
            </a:r>
            <a:r>
              <a:rPr lang="zh-CN" altLang="en-US" sz="2800" dirty="0">
                <a:solidFill>
                  <a:srgbClr val="53C780"/>
                </a:solidFill>
                <a:latin typeface="微软雅黑" panose="020B0503020204020204" pitchFamily="34" charset="-122"/>
                <a:ea typeface="微软雅黑" panose="020B0503020204020204" pitchFamily="34" charset="-122"/>
              </a:rPr>
              <a:t>区块链</a:t>
            </a:r>
            <a:endParaRPr lang="zh-CN" altLang="en-US" sz="2800" dirty="0">
              <a:solidFill>
                <a:srgbClr val="53C780"/>
              </a:solidFill>
              <a:latin typeface="微软雅黑" panose="020B0503020204020204" pitchFamily="34" charset="-122"/>
              <a:ea typeface="微软雅黑" panose="020B0503020204020204" pitchFamily="34" charset="-122"/>
            </a:endParaRPr>
          </a:p>
        </p:txBody>
      </p:sp>
      <p:sp>
        <p:nvSpPr>
          <p:cNvPr id="19" name="矩形 18"/>
          <p:cNvSpPr/>
          <p:nvPr/>
        </p:nvSpPr>
        <p:spPr>
          <a:xfrm>
            <a:off x="1055710" y="1194962"/>
            <a:ext cx="6324600" cy="400110"/>
          </a:xfrm>
          <a:prstGeom prst="rect">
            <a:avLst/>
          </a:prstGeom>
        </p:spPr>
        <p:txBody>
          <a:bodyPr wrap="square">
            <a:spAutoFit/>
          </a:bodyPr>
          <a:lstStyle/>
          <a:p>
            <a:pPr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固有的缺陷影响着借由其形成的证据的效力。</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云形标注 29"/>
          <p:cNvSpPr/>
          <p:nvPr/>
        </p:nvSpPr>
        <p:spPr>
          <a:xfrm>
            <a:off x="4908670" y="1995116"/>
            <a:ext cx="1857388" cy="1143008"/>
          </a:xfrm>
          <a:prstGeom prst="cloudCallout">
            <a:avLst>
              <a:gd name="adj1" fmla="val -39224"/>
              <a:gd name="adj2" fmla="val 8154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冷静</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云形标注 30"/>
          <p:cNvSpPr/>
          <p:nvPr/>
        </p:nvSpPr>
        <p:spPr>
          <a:xfrm>
            <a:off x="1979712" y="1923678"/>
            <a:ext cx="1928826" cy="1285884"/>
          </a:xfrm>
          <a:prstGeom prst="cloudCallout">
            <a:avLst>
              <a:gd name="adj1" fmla="val 52730"/>
              <a:gd name="adj2" fmla="val 694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客观</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4051417" y="3557227"/>
            <a:ext cx="1316039" cy="1106492"/>
            <a:chOff x="4143375" y="4212439"/>
            <a:chExt cx="1316039" cy="1106492"/>
          </a:xfrm>
          <a:solidFill>
            <a:srgbClr val="53C780"/>
          </a:solidFill>
        </p:grpSpPr>
        <p:sp>
          <p:nvSpPr>
            <p:cNvPr id="9" name="Freeform 359"/>
            <p:cNvSpPr/>
            <p:nvPr/>
          </p:nvSpPr>
          <p:spPr bwMode="auto">
            <a:xfrm>
              <a:off x="4143375" y="4396590"/>
              <a:ext cx="407988" cy="319089"/>
            </a:xfrm>
            <a:custGeom>
              <a:avLst/>
              <a:gdLst>
                <a:gd name="T0" fmla="*/ 257 w 257"/>
                <a:gd name="T1" fmla="*/ 201 h 201"/>
                <a:gd name="T2" fmla="*/ 63 w 257"/>
                <a:gd name="T3" fmla="*/ 201 h 201"/>
                <a:gd name="T4" fmla="*/ 0 w 257"/>
                <a:gd name="T5" fmla="*/ 12 h 201"/>
                <a:gd name="T6" fmla="*/ 33 w 257"/>
                <a:gd name="T7" fmla="*/ 0 h 201"/>
                <a:gd name="T8" fmla="*/ 89 w 257"/>
                <a:gd name="T9" fmla="*/ 166 h 201"/>
                <a:gd name="T10" fmla="*/ 257 w 257"/>
                <a:gd name="T11" fmla="*/ 166 h 201"/>
                <a:gd name="T12" fmla="*/ 257 w 257"/>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257" h="201">
                  <a:moveTo>
                    <a:pt x="257" y="201"/>
                  </a:moveTo>
                  <a:lnTo>
                    <a:pt x="63" y="201"/>
                  </a:lnTo>
                  <a:lnTo>
                    <a:pt x="0" y="12"/>
                  </a:lnTo>
                  <a:lnTo>
                    <a:pt x="33" y="0"/>
                  </a:lnTo>
                  <a:lnTo>
                    <a:pt x="89" y="166"/>
                  </a:lnTo>
                  <a:lnTo>
                    <a:pt x="257" y="166"/>
                  </a:lnTo>
                  <a:lnTo>
                    <a:pt x="257" y="201"/>
                  </a:lnTo>
                  <a:close/>
                </a:path>
              </a:pathLst>
            </a:custGeom>
            <a:grpFill/>
            <a:ln>
              <a:noFill/>
            </a:ln>
          </p:spPr>
          <p:txBody>
            <a:bodyPr vert="horz" wrap="square" lIns="91440" tIns="45720" rIns="91440" bIns="45720" numCol="1" anchor="t" anchorCtr="0" compatLnSpc="1"/>
            <a:lstStyle/>
            <a:p>
              <a:endParaRPr lang="zh-CN" altLang="en-US"/>
            </a:p>
          </p:txBody>
        </p:sp>
        <p:sp>
          <p:nvSpPr>
            <p:cNvPr id="11" name="Freeform 360"/>
            <p:cNvSpPr/>
            <p:nvPr/>
          </p:nvSpPr>
          <p:spPr bwMode="auto">
            <a:xfrm>
              <a:off x="4151313" y="4747429"/>
              <a:ext cx="636588" cy="571502"/>
            </a:xfrm>
            <a:custGeom>
              <a:avLst/>
              <a:gdLst>
                <a:gd name="T0" fmla="*/ 401 w 401"/>
                <a:gd name="T1" fmla="*/ 0 h 360"/>
                <a:gd name="T2" fmla="*/ 0 w 401"/>
                <a:gd name="T3" fmla="*/ 0 h 360"/>
                <a:gd name="T4" fmla="*/ 0 w 401"/>
                <a:gd name="T5" fmla="*/ 360 h 360"/>
                <a:gd name="T6" fmla="*/ 239 w 401"/>
                <a:gd name="T7" fmla="*/ 360 h 360"/>
                <a:gd name="T8" fmla="*/ 239 w 401"/>
                <a:gd name="T9" fmla="*/ 28 h 360"/>
                <a:gd name="T10" fmla="*/ 401 w 401"/>
                <a:gd name="T11" fmla="*/ 28 h 360"/>
                <a:gd name="T12" fmla="*/ 401 w 401"/>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401" h="360">
                  <a:moveTo>
                    <a:pt x="401" y="0"/>
                  </a:moveTo>
                  <a:lnTo>
                    <a:pt x="0" y="0"/>
                  </a:lnTo>
                  <a:lnTo>
                    <a:pt x="0" y="360"/>
                  </a:lnTo>
                  <a:lnTo>
                    <a:pt x="239" y="360"/>
                  </a:lnTo>
                  <a:lnTo>
                    <a:pt x="239" y="28"/>
                  </a:lnTo>
                  <a:lnTo>
                    <a:pt x="401" y="28"/>
                  </a:lnTo>
                  <a:lnTo>
                    <a:pt x="401" y="0"/>
                  </a:lnTo>
                  <a:close/>
                </a:path>
              </a:pathLst>
            </a:custGeom>
            <a:grpFill/>
            <a:ln>
              <a:noFill/>
            </a:ln>
          </p:spPr>
          <p:txBody>
            <a:bodyPr vert="horz" wrap="square" lIns="91440" tIns="45720" rIns="91440" bIns="45720" numCol="1" anchor="t" anchorCtr="0" compatLnSpc="1"/>
            <a:lstStyle/>
            <a:p>
              <a:endParaRPr lang="zh-CN" altLang="en-US" dirty="0"/>
            </a:p>
          </p:txBody>
        </p:sp>
        <p:sp>
          <p:nvSpPr>
            <p:cNvPr id="12" name="Freeform 361"/>
            <p:cNvSpPr/>
            <p:nvPr/>
          </p:nvSpPr>
          <p:spPr bwMode="auto">
            <a:xfrm>
              <a:off x="4619626" y="4212439"/>
              <a:ext cx="261938" cy="261938"/>
            </a:xfrm>
            <a:custGeom>
              <a:avLst/>
              <a:gdLst>
                <a:gd name="T0" fmla="*/ 26 w 89"/>
                <a:gd name="T1" fmla="*/ 78 h 89"/>
                <a:gd name="T2" fmla="*/ 79 w 89"/>
                <a:gd name="T3" fmla="*/ 63 h 89"/>
                <a:gd name="T4" fmla="*/ 64 w 89"/>
                <a:gd name="T5" fmla="*/ 10 h 89"/>
                <a:gd name="T6" fmla="*/ 11 w 89"/>
                <a:gd name="T7" fmla="*/ 25 h 89"/>
                <a:gd name="T8" fmla="*/ 26 w 89"/>
                <a:gd name="T9" fmla="*/ 78 h 89"/>
              </a:gdLst>
              <a:ahLst/>
              <a:cxnLst>
                <a:cxn ang="0">
                  <a:pos x="T0" y="T1"/>
                </a:cxn>
                <a:cxn ang="0">
                  <a:pos x="T2" y="T3"/>
                </a:cxn>
                <a:cxn ang="0">
                  <a:pos x="T4" y="T5"/>
                </a:cxn>
                <a:cxn ang="0">
                  <a:pos x="T6" y="T7"/>
                </a:cxn>
                <a:cxn ang="0">
                  <a:pos x="T8" y="T9"/>
                </a:cxn>
              </a:cxnLst>
              <a:rect l="0" t="0" r="r" b="b"/>
              <a:pathLst>
                <a:path w="89" h="89">
                  <a:moveTo>
                    <a:pt x="26" y="78"/>
                  </a:moveTo>
                  <a:cubicBezTo>
                    <a:pt x="44" y="89"/>
                    <a:pt x="68" y="82"/>
                    <a:pt x="79" y="63"/>
                  </a:cubicBezTo>
                  <a:cubicBezTo>
                    <a:pt x="89" y="45"/>
                    <a:pt x="83" y="21"/>
                    <a:pt x="64" y="10"/>
                  </a:cubicBezTo>
                  <a:cubicBezTo>
                    <a:pt x="45" y="0"/>
                    <a:pt x="21" y="6"/>
                    <a:pt x="11" y="25"/>
                  </a:cubicBezTo>
                  <a:cubicBezTo>
                    <a:pt x="0" y="44"/>
                    <a:pt x="7" y="67"/>
                    <a:pt x="26" y="78"/>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362"/>
            <p:cNvSpPr/>
            <p:nvPr/>
          </p:nvSpPr>
          <p:spPr bwMode="auto">
            <a:xfrm>
              <a:off x="4643438" y="4436278"/>
              <a:ext cx="600076" cy="841378"/>
            </a:xfrm>
            <a:custGeom>
              <a:avLst/>
              <a:gdLst>
                <a:gd name="T0" fmla="*/ 51 w 204"/>
                <a:gd name="T1" fmla="*/ 96 h 286"/>
                <a:gd name="T2" fmla="*/ 81 w 204"/>
                <a:gd name="T3" fmla="*/ 76 h 286"/>
                <a:gd name="T4" fmla="*/ 111 w 204"/>
                <a:gd name="T5" fmla="*/ 120 h 286"/>
                <a:gd name="T6" fmla="*/ 59 w 204"/>
                <a:gd name="T7" fmla="*/ 124 h 286"/>
                <a:gd name="T8" fmla="*/ 29 w 204"/>
                <a:gd name="T9" fmla="*/ 171 h 286"/>
                <a:gd name="T10" fmla="*/ 58 w 204"/>
                <a:gd name="T11" fmla="*/ 268 h 286"/>
                <a:gd name="T12" fmla="*/ 81 w 204"/>
                <a:gd name="T13" fmla="*/ 283 h 286"/>
                <a:gd name="T14" fmla="*/ 97 w 204"/>
                <a:gd name="T15" fmla="*/ 261 h 286"/>
                <a:gd name="T16" fmla="*/ 83 w 204"/>
                <a:gd name="T17" fmla="*/ 179 h 286"/>
                <a:gd name="T18" fmla="*/ 140 w 204"/>
                <a:gd name="T19" fmla="*/ 179 h 286"/>
                <a:gd name="T20" fmla="*/ 179 w 204"/>
                <a:gd name="T21" fmla="*/ 101 h 286"/>
                <a:gd name="T22" fmla="*/ 136 w 204"/>
                <a:gd name="T23" fmla="*/ 27 h 286"/>
                <a:gd name="T24" fmla="*/ 66 w 204"/>
                <a:gd name="T25" fmla="*/ 23 h 286"/>
                <a:gd name="T26" fmla="*/ 39 w 204"/>
                <a:gd name="T27" fmla="*/ 52 h 286"/>
                <a:gd name="T28" fmla="*/ 33 w 204"/>
                <a:gd name="T29" fmla="*/ 23 h 286"/>
                <a:gd name="T30" fmla="*/ 14 w 204"/>
                <a:gd name="T31" fmla="*/ 11 h 286"/>
                <a:gd name="T32" fmla="*/ 1 w 204"/>
                <a:gd name="T33" fmla="*/ 30 h 286"/>
                <a:gd name="T34" fmla="*/ 8 w 204"/>
                <a:gd name="T35" fmla="*/ 80 h 286"/>
                <a:gd name="T36" fmla="*/ 51 w 204"/>
                <a:gd name="T37" fmla="*/ 9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286">
                  <a:moveTo>
                    <a:pt x="51" y="96"/>
                  </a:moveTo>
                  <a:cubicBezTo>
                    <a:pt x="81" y="76"/>
                    <a:pt x="81" y="76"/>
                    <a:pt x="81" y="76"/>
                  </a:cubicBezTo>
                  <a:cubicBezTo>
                    <a:pt x="111" y="120"/>
                    <a:pt x="111" y="120"/>
                    <a:pt x="111" y="120"/>
                  </a:cubicBezTo>
                  <a:cubicBezTo>
                    <a:pt x="59" y="124"/>
                    <a:pt x="59" y="124"/>
                    <a:pt x="59" y="124"/>
                  </a:cubicBezTo>
                  <a:cubicBezTo>
                    <a:pt x="34" y="126"/>
                    <a:pt x="22" y="145"/>
                    <a:pt x="29" y="171"/>
                  </a:cubicBezTo>
                  <a:cubicBezTo>
                    <a:pt x="58" y="268"/>
                    <a:pt x="58" y="268"/>
                    <a:pt x="58" y="268"/>
                  </a:cubicBezTo>
                  <a:cubicBezTo>
                    <a:pt x="61" y="278"/>
                    <a:pt x="70" y="286"/>
                    <a:pt x="81" y="283"/>
                  </a:cubicBezTo>
                  <a:cubicBezTo>
                    <a:pt x="92" y="281"/>
                    <a:pt x="98" y="272"/>
                    <a:pt x="97" y="261"/>
                  </a:cubicBezTo>
                  <a:cubicBezTo>
                    <a:pt x="83" y="179"/>
                    <a:pt x="83" y="179"/>
                    <a:pt x="83" y="179"/>
                  </a:cubicBezTo>
                  <a:cubicBezTo>
                    <a:pt x="140" y="179"/>
                    <a:pt x="140" y="179"/>
                    <a:pt x="140" y="179"/>
                  </a:cubicBezTo>
                  <a:cubicBezTo>
                    <a:pt x="170" y="182"/>
                    <a:pt x="204" y="147"/>
                    <a:pt x="179" y="101"/>
                  </a:cubicBezTo>
                  <a:cubicBezTo>
                    <a:pt x="179" y="101"/>
                    <a:pt x="136" y="27"/>
                    <a:pt x="136" y="27"/>
                  </a:cubicBezTo>
                  <a:cubicBezTo>
                    <a:pt x="120" y="1"/>
                    <a:pt x="88" y="0"/>
                    <a:pt x="66" y="23"/>
                  </a:cubicBezTo>
                  <a:cubicBezTo>
                    <a:pt x="39" y="52"/>
                    <a:pt x="39" y="52"/>
                    <a:pt x="39" y="52"/>
                  </a:cubicBezTo>
                  <a:cubicBezTo>
                    <a:pt x="33" y="23"/>
                    <a:pt x="33" y="23"/>
                    <a:pt x="33" y="23"/>
                  </a:cubicBezTo>
                  <a:cubicBezTo>
                    <a:pt x="31" y="15"/>
                    <a:pt x="22" y="9"/>
                    <a:pt x="14" y="11"/>
                  </a:cubicBezTo>
                  <a:cubicBezTo>
                    <a:pt x="5" y="13"/>
                    <a:pt x="0" y="21"/>
                    <a:pt x="1" y="30"/>
                  </a:cubicBezTo>
                  <a:cubicBezTo>
                    <a:pt x="8" y="80"/>
                    <a:pt x="8" y="80"/>
                    <a:pt x="8" y="80"/>
                  </a:cubicBezTo>
                  <a:cubicBezTo>
                    <a:pt x="11" y="103"/>
                    <a:pt x="34" y="108"/>
                    <a:pt x="51" y="96"/>
                  </a:cubicBezTo>
                  <a:close/>
                </a:path>
              </a:pathLst>
            </a:custGeom>
            <a:grpFill/>
            <a:ln>
              <a:noFill/>
            </a:ln>
          </p:spPr>
          <p:txBody>
            <a:bodyPr vert="horz" wrap="square" lIns="91440" tIns="45720" rIns="91440" bIns="45720" numCol="1" anchor="t" anchorCtr="0" compatLnSpc="1"/>
            <a:lstStyle/>
            <a:p>
              <a:endParaRPr lang="zh-CN" altLang="en-US"/>
            </a:p>
          </p:txBody>
        </p:sp>
        <p:sp>
          <p:nvSpPr>
            <p:cNvPr id="15" name="Oval 363"/>
            <p:cNvSpPr>
              <a:spLocks noChangeArrowheads="1"/>
            </p:cNvSpPr>
            <p:nvPr/>
          </p:nvSpPr>
          <p:spPr bwMode="auto">
            <a:xfrm>
              <a:off x="4997451" y="5272893"/>
              <a:ext cx="46038" cy="46038"/>
            </a:xfrm>
            <a:prstGeom prst="ellipse">
              <a:avLst/>
            </a:prstGeom>
            <a:grpFill/>
            <a:ln>
              <a:noFill/>
            </a:ln>
          </p:spPr>
          <p:txBody>
            <a:bodyPr vert="horz" wrap="square" lIns="91440" tIns="45720" rIns="91440" bIns="45720" numCol="1" anchor="t" anchorCtr="0" compatLnSpc="1"/>
            <a:lstStyle/>
            <a:p>
              <a:endParaRPr lang="zh-CN" altLang="en-US"/>
            </a:p>
          </p:txBody>
        </p:sp>
        <p:sp>
          <p:nvSpPr>
            <p:cNvPr id="16" name="Oval 364"/>
            <p:cNvSpPr>
              <a:spLocks noChangeArrowheads="1"/>
            </p:cNvSpPr>
            <p:nvPr/>
          </p:nvSpPr>
          <p:spPr bwMode="auto">
            <a:xfrm>
              <a:off x="5270502" y="5272893"/>
              <a:ext cx="44450" cy="46038"/>
            </a:xfrm>
            <a:prstGeom prst="ellipse">
              <a:avLst/>
            </a:prstGeom>
            <a:grpFill/>
            <a:ln>
              <a:noFill/>
            </a:ln>
          </p:spPr>
          <p:txBody>
            <a:bodyPr vert="horz" wrap="square" lIns="91440" tIns="45720" rIns="91440" bIns="45720" numCol="1" anchor="t" anchorCtr="0" compatLnSpc="1"/>
            <a:lstStyle/>
            <a:p>
              <a:endParaRPr lang="zh-CN" altLang="en-US"/>
            </a:p>
          </p:txBody>
        </p:sp>
        <p:sp>
          <p:nvSpPr>
            <p:cNvPr id="17" name="Oval 365"/>
            <p:cNvSpPr>
              <a:spLocks noChangeArrowheads="1"/>
            </p:cNvSpPr>
            <p:nvPr/>
          </p:nvSpPr>
          <p:spPr bwMode="auto">
            <a:xfrm>
              <a:off x="5132389" y="5272893"/>
              <a:ext cx="47625" cy="46038"/>
            </a:xfrm>
            <a:prstGeom prst="ellipse">
              <a:avLst/>
            </a:prstGeom>
            <a:grpFill/>
            <a:ln>
              <a:noFill/>
            </a:ln>
          </p:spPr>
          <p:txBody>
            <a:bodyPr vert="horz" wrap="square" lIns="91440" tIns="45720" rIns="91440" bIns="45720" numCol="1" anchor="t" anchorCtr="0" compatLnSpc="1"/>
            <a:lstStyle/>
            <a:p>
              <a:endParaRPr lang="zh-CN" altLang="en-US"/>
            </a:p>
          </p:txBody>
        </p:sp>
        <p:sp>
          <p:nvSpPr>
            <p:cNvPr id="18" name="Freeform 366"/>
            <p:cNvSpPr/>
            <p:nvPr/>
          </p:nvSpPr>
          <p:spPr bwMode="auto">
            <a:xfrm>
              <a:off x="4953001" y="4601378"/>
              <a:ext cx="506413" cy="665165"/>
            </a:xfrm>
            <a:custGeom>
              <a:avLst/>
              <a:gdLst>
                <a:gd name="T0" fmla="*/ 162 w 172"/>
                <a:gd name="T1" fmla="*/ 2 h 226"/>
                <a:gd name="T2" fmla="*/ 147 w 172"/>
                <a:gd name="T3" fmla="*/ 10 h 226"/>
                <a:gd name="T4" fmla="*/ 122 w 172"/>
                <a:gd name="T5" fmla="*/ 110 h 226"/>
                <a:gd name="T6" fmla="*/ 113 w 172"/>
                <a:gd name="T7" fmla="*/ 128 h 226"/>
                <a:gd name="T8" fmla="*/ 91 w 172"/>
                <a:gd name="T9" fmla="*/ 136 h 226"/>
                <a:gd name="T10" fmla="*/ 12 w 172"/>
                <a:gd name="T11" fmla="*/ 136 h 226"/>
                <a:gd name="T12" fmla="*/ 0 w 172"/>
                <a:gd name="T13" fmla="*/ 148 h 226"/>
                <a:gd name="T14" fmla="*/ 12 w 172"/>
                <a:gd name="T15" fmla="*/ 160 h 226"/>
                <a:gd name="T16" fmla="*/ 60 w 172"/>
                <a:gd name="T17" fmla="*/ 160 h 226"/>
                <a:gd name="T18" fmla="*/ 60 w 172"/>
                <a:gd name="T19" fmla="*/ 206 h 226"/>
                <a:gd name="T20" fmla="*/ 35 w 172"/>
                <a:gd name="T21" fmla="*/ 206 h 226"/>
                <a:gd name="T22" fmla="*/ 18 w 172"/>
                <a:gd name="T23" fmla="*/ 223 h 226"/>
                <a:gd name="T24" fmla="*/ 18 w 172"/>
                <a:gd name="T25" fmla="*/ 226 h 226"/>
                <a:gd name="T26" fmla="*/ 29 w 172"/>
                <a:gd name="T27" fmla="*/ 226 h 226"/>
                <a:gd name="T28" fmla="*/ 29 w 172"/>
                <a:gd name="T29" fmla="*/ 223 h 226"/>
                <a:gd name="T30" fmla="*/ 35 w 172"/>
                <a:gd name="T31" fmla="*/ 217 h 226"/>
                <a:gd name="T32" fmla="*/ 65 w 172"/>
                <a:gd name="T33" fmla="*/ 217 h 226"/>
                <a:gd name="T34" fmla="*/ 65 w 172"/>
                <a:gd name="T35" fmla="*/ 225 h 226"/>
                <a:gd name="T36" fmla="*/ 73 w 172"/>
                <a:gd name="T37" fmla="*/ 225 h 226"/>
                <a:gd name="T38" fmla="*/ 73 w 172"/>
                <a:gd name="T39" fmla="*/ 217 h 226"/>
                <a:gd name="T40" fmla="*/ 103 w 172"/>
                <a:gd name="T41" fmla="*/ 217 h 226"/>
                <a:gd name="T42" fmla="*/ 110 w 172"/>
                <a:gd name="T43" fmla="*/ 223 h 226"/>
                <a:gd name="T44" fmla="*/ 110 w 172"/>
                <a:gd name="T45" fmla="*/ 226 h 226"/>
                <a:gd name="T46" fmla="*/ 120 w 172"/>
                <a:gd name="T47" fmla="*/ 226 h 226"/>
                <a:gd name="T48" fmla="*/ 120 w 172"/>
                <a:gd name="T49" fmla="*/ 223 h 226"/>
                <a:gd name="T50" fmla="*/ 103 w 172"/>
                <a:gd name="T51" fmla="*/ 206 h 226"/>
                <a:gd name="T52" fmla="*/ 78 w 172"/>
                <a:gd name="T53" fmla="*/ 206 h 226"/>
                <a:gd name="T54" fmla="*/ 78 w 172"/>
                <a:gd name="T55" fmla="*/ 160 h 226"/>
                <a:gd name="T56" fmla="*/ 91 w 172"/>
                <a:gd name="T57" fmla="*/ 160 h 226"/>
                <a:gd name="T58" fmla="*/ 130 w 172"/>
                <a:gd name="T59" fmla="*/ 144 h 226"/>
                <a:gd name="T60" fmla="*/ 145 w 172"/>
                <a:gd name="T61" fmla="*/ 116 h 226"/>
                <a:gd name="T62" fmla="*/ 170 w 172"/>
                <a:gd name="T63" fmla="*/ 16 h 226"/>
                <a:gd name="T64" fmla="*/ 162 w 172"/>
                <a:gd name="T65" fmla="*/ 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226">
                  <a:moveTo>
                    <a:pt x="162" y="2"/>
                  </a:moveTo>
                  <a:cubicBezTo>
                    <a:pt x="156" y="0"/>
                    <a:pt x="149" y="4"/>
                    <a:pt x="147" y="10"/>
                  </a:cubicBezTo>
                  <a:cubicBezTo>
                    <a:pt x="122" y="110"/>
                    <a:pt x="122" y="110"/>
                    <a:pt x="122" y="110"/>
                  </a:cubicBezTo>
                  <a:cubicBezTo>
                    <a:pt x="120" y="117"/>
                    <a:pt x="117" y="123"/>
                    <a:pt x="113" y="128"/>
                  </a:cubicBezTo>
                  <a:cubicBezTo>
                    <a:pt x="108" y="133"/>
                    <a:pt x="100" y="136"/>
                    <a:pt x="91" y="136"/>
                  </a:cubicBezTo>
                  <a:cubicBezTo>
                    <a:pt x="12" y="136"/>
                    <a:pt x="12" y="136"/>
                    <a:pt x="12" y="136"/>
                  </a:cubicBezTo>
                  <a:cubicBezTo>
                    <a:pt x="6" y="136"/>
                    <a:pt x="0" y="142"/>
                    <a:pt x="0" y="148"/>
                  </a:cubicBezTo>
                  <a:cubicBezTo>
                    <a:pt x="0" y="155"/>
                    <a:pt x="6" y="160"/>
                    <a:pt x="12" y="160"/>
                  </a:cubicBezTo>
                  <a:cubicBezTo>
                    <a:pt x="60" y="160"/>
                    <a:pt x="60" y="160"/>
                    <a:pt x="60" y="160"/>
                  </a:cubicBezTo>
                  <a:cubicBezTo>
                    <a:pt x="60" y="206"/>
                    <a:pt x="60" y="206"/>
                    <a:pt x="60" y="206"/>
                  </a:cubicBezTo>
                  <a:cubicBezTo>
                    <a:pt x="35" y="206"/>
                    <a:pt x="35" y="206"/>
                    <a:pt x="35" y="206"/>
                  </a:cubicBezTo>
                  <a:cubicBezTo>
                    <a:pt x="26" y="206"/>
                    <a:pt x="18" y="214"/>
                    <a:pt x="18" y="223"/>
                  </a:cubicBezTo>
                  <a:cubicBezTo>
                    <a:pt x="18" y="226"/>
                    <a:pt x="18" y="226"/>
                    <a:pt x="18" y="226"/>
                  </a:cubicBezTo>
                  <a:cubicBezTo>
                    <a:pt x="29" y="226"/>
                    <a:pt x="29" y="226"/>
                    <a:pt x="29" y="226"/>
                  </a:cubicBezTo>
                  <a:cubicBezTo>
                    <a:pt x="29" y="223"/>
                    <a:pt x="29" y="223"/>
                    <a:pt x="29" y="223"/>
                  </a:cubicBezTo>
                  <a:cubicBezTo>
                    <a:pt x="29" y="220"/>
                    <a:pt x="31" y="217"/>
                    <a:pt x="35" y="217"/>
                  </a:cubicBezTo>
                  <a:cubicBezTo>
                    <a:pt x="65" y="217"/>
                    <a:pt x="65" y="217"/>
                    <a:pt x="65" y="217"/>
                  </a:cubicBezTo>
                  <a:cubicBezTo>
                    <a:pt x="65" y="225"/>
                    <a:pt x="65" y="225"/>
                    <a:pt x="65" y="225"/>
                  </a:cubicBezTo>
                  <a:cubicBezTo>
                    <a:pt x="73" y="225"/>
                    <a:pt x="73" y="225"/>
                    <a:pt x="73" y="225"/>
                  </a:cubicBezTo>
                  <a:cubicBezTo>
                    <a:pt x="73" y="217"/>
                    <a:pt x="73" y="217"/>
                    <a:pt x="73" y="217"/>
                  </a:cubicBezTo>
                  <a:cubicBezTo>
                    <a:pt x="103" y="217"/>
                    <a:pt x="103" y="217"/>
                    <a:pt x="103" y="217"/>
                  </a:cubicBezTo>
                  <a:cubicBezTo>
                    <a:pt x="107" y="217"/>
                    <a:pt x="110" y="220"/>
                    <a:pt x="110" y="223"/>
                  </a:cubicBezTo>
                  <a:cubicBezTo>
                    <a:pt x="110" y="226"/>
                    <a:pt x="110" y="226"/>
                    <a:pt x="110" y="226"/>
                  </a:cubicBezTo>
                  <a:cubicBezTo>
                    <a:pt x="120" y="226"/>
                    <a:pt x="120" y="226"/>
                    <a:pt x="120" y="226"/>
                  </a:cubicBezTo>
                  <a:cubicBezTo>
                    <a:pt x="120" y="223"/>
                    <a:pt x="120" y="223"/>
                    <a:pt x="120" y="223"/>
                  </a:cubicBezTo>
                  <a:cubicBezTo>
                    <a:pt x="120" y="214"/>
                    <a:pt x="113" y="206"/>
                    <a:pt x="103" y="206"/>
                  </a:cubicBezTo>
                  <a:cubicBezTo>
                    <a:pt x="78" y="206"/>
                    <a:pt x="78" y="206"/>
                    <a:pt x="78" y="206"/>
                  </a:cubicBezTo>
                  <a:cubicBezTo>
                    <a:pt x="78" y="160"/>
                    <a:pt x="78" y="160"/>
                    <a:pt x="78" y="160"/>
                  </a:cubicBezTo>
                  <a:cubicBezTo>
                    <a:pt x="91" y="160"/>
                    <a:pt x="91" y="160"/>
                    <a:pt x="91" y="160"/>
                  </a:cubicBezTo>
                  <a:cubicBezTo>
                    <a:pt x="106" y="160"/>
                    <a:pt x="121" y="154"/>
                    <a:pt x="130" y="144"/>
                  </a:cubicBezTo>
                  <a:cubicBezTo>
                    <a:pt x="137" y="136"/>
                    <a:pt x="142" y="127"/>
                    <a:pt x="145" y="116"/>
                  </a:cubicBezTo>
                  <a:cubicBezTo>
                    <a:pt x="170" y="16"/>
                    <a:pt x="170" y="16"/>
                    <a:pt x="170" y="16"/>
                  </a:cubicBezTo>
                  <a:cubicBezTo>
                    <a:pt x="172" y="10"/>
                    <a:pt x="168" y="3"/>
                    <a:pt x="162" y="2"/>
                  </a:cubicBezTo>
                  <a:close/>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7" name="矩形 6"/>
          <p:cNvSpPr/>
          <p:nvPr/>
        </p:nvSpPr>
        <p:spPr>
          <a:xfrm>
            <a:off x="1259167" y="1571618"/>
            <a:ext cx="5950668" cy="461665"/>
          </a:xfrm>
          <a:prstGeom prst="rect">
            <a:avLst/>
          </a:prstGeom>
        </p:spPr>
        <p:txBody>
          <a:bodyPr wrap="none">
            <a:spAutoFit/>
          </a:bodyPr>
          <a:lstStyle/>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审查证据效力时应回归证据类型以及本质</a:t>
            </a:r>
            <a:endParaRPr lang="zh-CN" altLang="en-US" sz="2400" dirty="0">
              <a:solidFill>
                <a:schemeClr val="tx1">
                  <a:lumMod val="50000"/>
                  <a:lumOff val="50000"/>
                </a:schemeClr>
              </a:solidFill>
            </a:endParaRPr>
          </a:p>
        </p:txBody>
      </p:sp>
      <p:sp>
        <p:nvSpPr>
          <p:cNvPr id="8" name="矩形 7"/>
          <p:cNvSpPr/>
          <p:nvPr/>
        </p:nvSpPr>
        <p:spPr>
          <a:xfrm>
            <a:off x="2195736" y="2299029"/>
            <a:ext cx="4572000" cy="1910588"/>
          </a:xfrm>
          <a:prstGeom prst="rect">
            <a:avLst/>
          </a:prstGeom>
        </p:spPr>
        <p:txBody>
          <a:bodyPr>
            <a:spAutoFit/>
          </a:bodyPr>
          <a:lstStyle/>
          <a:p>
            <a:pPr>
              <a:lnSpc>
                <a:spcPts val="5000"/>
              </a:lnSpc>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 回归证据类型</a:t>
            </a:r>
            <a:r>
              <a:rPr lang="zh-CN" altLang="en-US" sz="2000" b="1" dirty="0">
                <a:solidFill>
                  <a:srgbClr val="53C780"/>
                </a:solidFill>
                <a:latin typeface="微软雅黑" panose="020B0503020204020204" pitchFamily="34" charset="-122"/>
                <a:ea typeface="微软雅黑" panose="020B0503020204020204" pitchFamily="34" charset="-122"/>
              </a:rPr>
              <a:t>（电子数据）</a:t>
            </a:r>
            <a:endParaRPr lang="en-US" altLang="zh-CN" sz="2000" b="1" dirty="0">
              <a:solidFill>
                <a:srgbClr val="53C780"/>
              </a:solidFill>
              <a:latin typeface="微软雅黑" panose="020B0503020204020204" pitchFamily="34" charset="-122"/>
              <a:ea typeface="微软雅黑" panose="020B0503020204020204" pitchFamily="34" charset="-122"/>
            </a:endParaRPr>
          </a:p>
          <a:p>
            <a:pPr>
              <a:lnSpc>
                <a:spcPts val="5000"/>
              </a:lnSpc>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 结合证据</a:t>
            </a:r>
            <a:r>
              <a:rPr lang="zh-CN" altLang="en-US" sz="2000" b="1" dirty="0">
                <a:solidFill>
                  <a:srgbClr val="53C780"/>
                </a:solidFill>
                <a:latin typeface="微软雅黑" panose="020B0503020204020204" pitchFamily="34" charset="-122"/>
                <a:ea typeface="微软雅黑" panose="020B0503020204020204" pitchFamily="34" charset="-122"/>
              </a:rPr>
              <a:t>三性</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本质</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ts val="5000"/>
              </a:lnSpc>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 审查是否具有</a:t>
            </a:r>
            <a:r>
              <a:rPr lang="zh-CN" altLang="en-US" sz="2000" b="1" dirty="0">
                <a:solidFill>
                  <a:srgbClr val="53C780"/>
                </a:solidFill>
                <a:latin typeface="微软雅黑" panose="020B0503020204020204" pitchFamily="34" charset="-122"/>
                <a:ea typeface="微软雅黑" panose="020B0503020204020204" pitchFamily="34" charset="-122"/>
              </a:rPr>
              <a:t>证据效力</a:t>
            </a:r>
            <a:endParaRPr lang="zh-CN" altLang="en-US" sz="2000" b="1" dirty="0">
              <a:solidFill>
                <a:srgbClr val="53C78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781293" y="1114501"/>
            <a:ext cx="5040560" cy="461665"/>
          </a:xfrm>
          <a:prstGeom prst="rect">
            <a:avLst/>
          </a:prstGeom>
          <a:noFill/>
        </p:spPr>
        <p:txBody>
          <a:bodyPr wrap="square" rtlCol="0">
            <a:spAutoFit/>
          </a:bodyPr>
          <a:lstStyle/>
          <a:p>
            <a:r>
              <a:rPr lang="en-US" altLang="zh-CN" sz="2400" b="1" dirty="0">
                <a:solidFill>
                  <a:srgbClr val="53C780"/>
                </a:solidFill>
                <a:latin typeface="微软雅黑" panose="020B0503020204020204" pitchFamily="34" charset="-122"/>
                <a:ea typeface="微软雅黑" panose="020B0503020204020204" pitchFamily="34" charset="-122"/>
              </a:rPr>
              <a:t>电子数据</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1"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（二）证据的类型</a:t>
            </a:r>
            <a:endParaRPr lang="zh-CN" altLang="en-US" sz="2800" dirty="0">
              <a:solidFill>
                <a:srgbClr val="53C78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197883" y="1059582"/>
            <a:ext cx="500066" cy="428628"/>
            <a:chOff x="1197883" y="1059582"/>
            <a:chExt cx="500066" cy="428628"/>
          </a:xfrm>
        </p:grpSpPr>
        <p:sp>
          <p:nvSpPr>
            <p:cNvPr id="14" name="等腰三角形 13"/>
            <p:cNvSpPr/>
            <p:nvPr/>
          </p:nvSpPr>
          <p:spPr>
            <a:xfrm>
              <a:off x="1197883" y="1059582"/>
              <a:ext cx="500066" cy="428628"/>
            </a:xfrm>
            <a:prstGeom prst="triangle">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7D993"/>
                </a:solidFill>
              </a:endParaRPr>
            </a:p>
          </p:txBody>
        </p:sp>
        <p:sp>
          <p:nvSpPr>
            <p:cNvPr id="15" name="等腰三角形 14"/>
            <p:cNvSpPr/>
            <p:nvPr/>
          </p:nvSpPr>
          <p:spPr>
            <a:xfrm>
              <a:off x="1281227" y="1202458"/>
              <a:ext cx="333377" cy="285752"/>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9" name="矩形 8"/>
          <p:cNvSpPr/>
          <p:nvPr/>
        </p:nvSpPr>
        <p:spPr>
          <a:xfrm>
            <a:off x="2193456" y="1597877"/>
            <a:ext cx="4450246" cy="461665"/>
          </a:xfrm>
          <a:prstGeom prst="rect">
            <a:avLst/>
          </a:prstGeom>
        </p:spPr>
        <p:txBody>
          <a:bodyPr wrap="square">
            <a:spAutoFit/>
          </a:bodyPr>
          <a:lstStyle/>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是否可靠需在个案中进行讨论</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899592" y="2047400"/>
            <a:ext cx="3286148" cy="369332"/>
          </a:xfrm>
          <a:prstGeom prst="rect">
            <a:avLst/>
          </a:prstGeom>
        </p:spPr>
        <p:txBody>
          <a:bodyPr wrap="square">
            <a:spAutoFit/>
          </a:bodyPr>
          <a:lstStyle/>
          <a:p>
            <a:r>
              <a:rPr lang="zh-CN" altLang="en-US" b="1" dirty="0" smtClean="0">
                <a:solidFill>
                  <a:srgbClr val="53C780"/>
                </a:solidFill>
                <a:latin typeface="微软雅黑" panose="020B0503020204020204" pitchFamily="34" charset="-122"/>
                <a:ea typeface="微软雅黑" panose="020B0503020204020204" pitchFamily="34" charset="-122"/>
              </a:rPr>
              <a:t>中文在线公司</a:t>
            </a:r>
            <a:r>
              <a:rPr lang="en-US" altLang="zh-CN" b="1" dirty="0" smtClean="0">
                <a:solidFill>
                  <a:srgbClr val="53C780"/>
                </a:solidFill>
                <a:latin typeface="微软雅黑" panose="020B0503020204020204" pitchFamily="34" charset="-122"/>
                <a:ea typeface="微软雅黑" panose="020B0503020204020204" pitchFamily="34" charset="-122"/>
              </a:rPr>
              <a:t>vs.</a:t>
            </a:r>
            <a:r>
              <a:rPr lang="zh-CN" altLang="en-US" b="1" dirty="0" smtClean="0">
                <a:solidFill>
                  <a:srgbClr val="53C780"/>
                </a:solidFill>
                <a:latin typeface="微软雅黑" panose="020B0503020204020204" pitchFamily="34" charset="-122"/>
                <a:ea typeface="微软雅黑" panose="020B0503020204020204" pitchFamily="34" charset="-122"/>
              </a:rPr>
              <a:t>京东公司</a:t>
            </a:r>
            <a:endParaRPr lang="zh-CN" altLang="en-US" b="1" dirty="0">
              <a:solidFill>
                <a:srgbClr val="53C780"/>
              </a:solidFill>
              <a:latin typeface="微软雅黑" panose="020B0503020204020204" pitchFamily="34" charset="-122"/>
              <a:ea typeface="微软雅黑" panose="020B0503020204020204" pitchFamily="34" charset="-122"/>
            </a:endParaRPr>
          </a:p>
        </p:txBody>
      </p:sp>
      <p:sp>
        <p:nvSpPr>
          <p:cNvPr id="12" name="矩形 11"/>
          <p:cNvSpPr/>
          <p:nvPr/>
        </p:nvSpPr>
        <p:spPr>
          <a:xfrm>
            <a:off x="1613972" y="2343320"/>
            <a:ext cx="4857784" cy="2359428"/>
          </a:xfrm>
          <a:prstGeom prst="rect">
            <a:avLst/>
          </a:prstGeom>
        </p:spPr>
        <p:txBody>
          <a:bodyPr wrap="square">
            <a:spAutoFit/>
          </a:bodyPr>
          <a:lstStyle/>
          <a:p>
            <a:pPr lvl="0">
              <a:lnSpc>
                <a:spcPts val="29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通过云计算与区块链结合的方式来提供服务，所有计算、取证过程以及证据存储都在其保全云上进行，并无缝写入司法联盟链；并通过该平台面向法律、政务、监管领域自主研发的区块链系统，同步加密数据指纹到司法鉴定机关实现电子证据存证。</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4" name="肘形连接符 9"/>
          <p:cNvCxnSpPr/>
          <p:nvPr/>
        </p:nvCxnSpPr>
        <p:spPr>
          <a:xfrm flipV="1">
            <a:off x="1685410" y="4274120"/>
            <a:ext cx="4643470" cy="500066"/>
          </a:xfrm>
          <a:prstGeom prst="bentConnector3">
            <a:avLst>
              <a:gd name="adj1" fmla="val 46000"/>
            </a:avLst>
          </a:prstGeom>
          <a:ln w="19050">
            <a:solidFill>
              <a:srgbClr val="53C780"/>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000496" y="4202682"/>
            <a:ext cx="1800493" cy="474297"/>
          </a:xfrm>
          <a:prstGeom prst="rect">
            <a:avLst/>
          </a:prstGeom>
        </p:spPr>
        <p:txBody>
          <a:bodyPr wrap="none">
            <a:spAutoFit/>
          </a:bodyPr>
          <a:lstStyle/>
          <a:p>
            <a:pPr lvl="0" algn="ctr">
              <a:lnSpc>
                <a:spcPts val="336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“锚定区块链”</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3851920" y="4631310"/>
            <a:ext cx="3786214" cy="369332"/>
          </a:xfrm>
          <a:prstGeom prst="rect">
            <a:avLst/>
          </a:prstGeom>
        </p:spPr>
        <p:txBody>
          <a:bodyPr wrap="square">
            <a:spAutoFit/>
          </a:bodyPr>
          <a:lstStyle/>
          <a:p>
            <a:r>
              <a:rPr lang="zh-CN" altLang="en-US" b="1" dirty="0">
                <a:solidFill>
                  <a:srgbClr val="53C780"/>
                </a:solidFill>
                <a:latin typeface="微软雅黑" panose="020B0503020204020204" pitchFamily="34" charset="-122"/>
                <a:ea typeface="微软雅黑" panose="020B0503020204020204" pitchFamily="34" charset="-122"/>
              </a:rPr>
              <a:t>杭州互联网法院法院区块链存证案</a:t>
            </a:r>
            <a:endParaRPr lang="zh-CN" altLang="en-US" b="1" dirty="0">
              <a:solidFill>
                <a:srgbClr val="53C78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781293" y="1114501"/>
            <a:ext cx="5040560" cy="461665"/>
          </a:xfrm>
          <a:prstGeom prst="rect">
            <a:avLst/>
          </a:prstGeom>
          <a:noFill/>
        </p:spPr>
        <p:txBody>
          <a:bodyPr wrap="square" rtlCol="0">
            <a:spAutoFit/>
          </a:bodyPr>
          <a:lstStyle/>
          <a:p>
            <a:r>
              <a:rPr lang="en-US" altLang="zh-CN" sz="2400" b="1" dirty="0">
                <a:solidFill>
                  <a:srgbClr val="53C780"/>
                </a:solidFill>
                <a:latin typeface="微软雅黑" panose="020B0503020204020204" pitchFamily="34" charset="-122"/>
                <a:ea typeface="微软雅黑" panose="020B0503020204020204" pitchFamily="34" charset="-122"/>
              </a:rPr>
              <a:t>电子数据</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8"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（二）证据的类型</a:t>
            </a:r>
            <a:endParaRPr lang="zh-CN" altLang="en-US" sz="2800" dirty="0">
              <a:solidFill>
                <a:srgbClr val="53C780"/>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197883" y="1059582"/>
            <a:ext cx="500066" cy="428628"/>
            <a:chOff x="1197883" y="1059582"/>
            <a:chExt cx="500066" cy="428628"/>
          </a:xfrm>
        </p:grpSpPr>
        <p:sp>
          <p:nvSpPr>
            <p:cNvPr id="20" name="等腰三角形 19"/>
            <p:cNvSpPr/>
            <p:nvPr/>
          </p:nvSpPr>
          <p:spPr>
            <a:xfrm>
              <a:off x="1197883" y="1059582"/>
              <a:ext cx="500066" cy="428628"/>
            </a:xfrm>
            <a:prstGeom prst="triangle">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7D993"/>
                </a:solidFill>
              </a:endParaRPr>
            </a:p>
          </p:txBody>
        </p:sp>
        <p:sp>
          <p:nvSpPr>
            <p:cNvPr id="21" name="等腰三角形 20"/>
            <p:cNvSpPr/>
            <p:nvPr/>
          </p:nvSpPr>
          <p:spPr>
            <a:xfrm>
              <a:off x="1281227" y="1202458"/>
              <a:ext cx="333377" cy="285752"/>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81293" y="1114501"/>
            <a:ext cx="5040560" cy="461665"/>
          </a:xfrm>
          <a:prstGeom prst="rect">
            <a:avLst/>
          </a:prstGeom>
          <a:noFill/>
        </p:spPr>
        <p:txBody>
          <a:bodyPr wrap="square" rtlCol="0">
            <a:spAutoFit/>
          </a:bodyPr>
          <a:lstStyle/>
          <a:p>
            <a:r>
              <a:rPr lang="en-US" altLang="zh-CN" sz="2400" b="1" dirty="0">
                <a:solidFill>
                  <a:srgbClr val="53C780"/>
                </a:solidFill>
                <a:latin typeface="微软雅黑" panose="020B0503020204020204" pitchFamily="34" charset="-122"/>
                <a:ea typeface="微软雅黑" panose="020B0503020204020204" pitchFamily="34" charset="-122"/>
              </a:rPr>
              <a:t>电子数据</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（二）证据的类型</a:t>
            </a:r>
            <a:endParaRPr lang="zh-CN" altLang="en-US" sz="2800" dirty="0">
              <a:solidFill>
                <a:srgbClr val="53C78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197883" y="1059582"/>
            <a:ext cx="500066" cy="428628"/>
            <a:chOff x="1197883" y="1059582"/>
            <a:chExt cx="500066" cy="428628"/>
          </a:xfrm>
        </p:grpSpPr>
        <p:sp>
          <p:nvSpPr>
            <p:cNvPr id="6" name="等腰三角形 5"/>
            <p:cNvSpPr/>
            <p:nvPr/>
          </p:nvSpPr>
          <p:spPr>
            <a:xfrm>
              <a:off x="1197883" y="1059582"/>
              <a:ext cx="500066" cy="428628"/>
            </a:xfrm>
            <a:prstGeom prst="triangle">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7D993"/>
                </a:solidFill>
              </a:endParaRPr>
            </a:p>
          </p:txBody>
        </p:sp>
        <p:sp>
          <p:nvSpPr>
            <p:cNvPr id="7" name="等腰三角形 6"/>
            <p:cNvSpPr/>
            <p:nvPr/>
          </p:nvSpPr>
          <p:spPr>
            <a:xfrm>
              <a:off x="1281227" y="1202458"/>
              <a:ext cx="333377" cy="285752"/>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grpSp>
      <p:sp>
        <p:nvSpPr>
          <p:cNvPr id="8" name="矩形 7"/>
          <p:cNvSpPr/>
          <p:nvPr/>
        </p:nvSpPr>
        <p:spPr>
          <a:xfrm>
            <a:off x="418728" y="2140907"/>
            <a:ext cx="8686800" cy="461665"/>
          </a:xfrm>
          <a:prstGeom prst="rect">
            <a:avLst/>
          </a:prstGeom>
        </p:spPr>
        <p:txBody>
          <a:bodyPr wrap="square">
            <a:spAutoFit/>
          </a:bodyPr>
          <a:lstStyle/>
          <a:p>
            <a:pPr algn="ctr"/>
            <a:r>
              <a:rPr lang="en-US" altLang="zh-CN" sz="24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平台</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资质是否影响电子证据的效力？</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下箭头 27"/>
          <p:cNvSpPr/>
          <p:nvPr/>
        </p:nvSpPr>
        <p:spPr>
          <a:xfrm rot="16200000">
            <a:off x="4767594" y="3070422"/>
            <a:ext cx="723900" cy="666750"/>
          </a:xfrm>
          <a:prstGeom prst="downArrow">
            <a:avLst/>
          </a:prstGeom>
          <a:noFill/>
          <a:ln>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11" name="矩形 10"/>
          <p:cNvSpPr/>
          <p:nvPr/>
        </p:nvSpPr>
        <p:spPr>
          <a:xfrm>
            <a:off x="4788024" y="2988297"/>
            <a:ext cx="4806778" cy="830997"/>
          </a:xfrm>
          <a:prstGeom prst="rect">
            <a:avLst/>
          </a:prstGeom>
        </p:spPr>
        <p:txBody>
          <a:bodyPr wrap="square">
            <a:spAutoFit/>
          </a:bodyPr>
          <a:lstStyle/>
          <a:p>
            <a:pPr algn="ct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不宜仅因其是商业性公司</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即否认其客观中立性</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251520" y="2988299"/>
            <a:ext cx="4510608" cy="830997"/>
          </a:xfrm>
          <a:prstGeom prst="rect">
            <a:avLst/>
          </a:prstGeom>
        </p:spPr>
        <p:txBody>
          <a:bodyPr wrap="square">
            <a:spAutoFit/>
          </a:bodyPr>
          <a:lstStyle/>
          <a:p>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未有法律或行政法规规章对第三方电子数据平台资质作出限制</a:t>
            </a:r>
            <a:endParaRPr lang="zh-CN" altLang="en-US" sz="2400"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81293" y="1114501"/>
            <a:ext cx="5040560" cy="461665"/>
          </a:xfrm>
          <a:prstGeom prst="rect">
            <a:avLst/>
          </a:prstGeom>
          <a:noFill/>
        </p:spPr>
        <p:txBody>
          <a:bodyPr wrap="square" rtlCol="0">
            <a:spAutoFit/>
          </a:bodyPr>
          <a:lstStyle/>
          <a:p>
            <a:r>
              <a:rPr lang="en-US" altLang="zh-CN" sz="2400" b="1" dirty="0">
                <a:solidFill>
                  <a:srgbClr val="53C780"/>
                </a:solidFill>
                <a:latin typeface="微软雅黑" panose="020B0503020204020204" pitchFamily="34" charset="-122"/>
                <a:ea typeface="微软雅黑" panose="020B0503020204020204" pitchFamily="34" charset="-122"/>
              </a:rPr>
              <a:t>电子数据</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（二）证据的类型</a:t>
            </a:r>
            <a:endParaRPr lang="zh-CN" altLang="en-US" sz="2800" dirty="0">
              <a:solidFill>
                <a:srgbClr val="53C780"/>
              </a:solidFill>
              <a:latin typeface="微软雅黑" panose="020B0503020204020204" pitchFamily="34" charset="-122"/>
              <a:ea typeface="微软雅黑" panose="020B0503020204020204" pitchFamily="34" charset="-122"/>
            </a:endParaRPr>
          </a:p>
        </p:txBody>
      </p:sp>
      <p:grpSp>
        <p:nvGrpSpPr>
          <p:cNvPr id="2" name="组合 13"/>
          <p:cNvGrpSpPr/>
          <p:nvPr/>
        </p:nvGrpSpPr>
        <p:grpSpPr>
          <a:xfrm>
            <a:off x="1197883" y="1059582"/>
            <a:ext cx="500066" cy="428628"/>
            <a:chOff x="1197883" y="1059582"/>
            <a:chExt cx="500066" cy="428628"/>
          </a:xfrm>
        </p:grpSpPr>
        <p:sp>
          <p:nvSpPr>
            <p:cNvPr id="6" name="等腰三角形 5"/>
            <p:cNvSpPr/>
            <p:nvPr/>
          </p:nvSpPr>
          <p:spPr>
            <a:xfrm>
              <a:off x="1197883" y="1059582"/>
              <a:ext cx="500066" cy="428628"/>
            </a:xfrm>
            <a:prstGeom prst="triangle">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7D993"/>
                </a:solidFill>
              </a:endParaRPr>
            </a:p>
          </p:txBody>
        </p:sp>
        <p:sp>
          <p:nvSpPr>
            <p:cNvPr id="7" name="等腰三角形 6"/>
            <p:cNvSpPr/>
            <p:nvPr/>
          </p:nvSpPr>
          <p:spPr>
            <a:xfrm>
              <a:off x="1281227" y="1202458"/>
              <a:ext cx="333377" cy="285752"/>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grpSp>
      <p:sp>
        <p:nvSpPr>
          <p:cNvPr id="8" name="矩形 7"/>
          <p:cNvSpPr/>
          <p:nvPr/>
        </p:nvSpPr>
        <p:spPr>
          <a:xfrm>
            <a:off x="418728" y="2140907"/>
            <a:ext cx="8686800" cy="461665"/>
          </a:xfrm>
          <a:prstGeom prst="rect">
            <a:avLst/>
          </a:prstGeom>
        </p:spPr>
        <p:txBody>
          <a:bodyPr wrap="square">
            <a:spAutoFit/>
          </a:bodyPr>
          <a:lstStyle/>
          <a:p>
            <a:pPr algn="ctr"/>
            <a:r>
              <a:rPr lang="en-US" altLang="zh-CN" sz="24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平台</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资质是否影响电子证据的效力？</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下箭头 27"/>
          <p:cNvSpPr/>
          <p:nvPr/>
        </p:nvSpPr>
        <p:spPr>
          <a:xfrm rot="16200000">
            <a:off x="4895318" y="2718529"/>
            <a:ext cx="244283" cy="890919"/>
          </a:xfrm>
          <a:prstGeom prst="downArrow">
            <a:avLst/>
          </a:prstGeom>
          <a:noFill/>
          <a:ln>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11" name="矩形 10"/>
          <p:cNvSpPr/>
          <p:nvPr/>
        </p:nvSpPr>
        <p:spPr>
          <a:xfrm>
            <a:off x="5643570" y="2854113"/>
            <a:ext cx="2712934" cy="646331"/>
          </a:xfrm>
          <a:prstGeom prst="rect">
            <a:avLst/>
          </a:prstGeom>
        </p:spPr>
        <p:txBody>
          <a:bodyPr wrap="square">
            <a:spAutoFit/>
          </a:body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一般无法直接确定存在侵权事实从而导致原告败诉</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357158" y="2857502"/>
            <a:ext cx="4249042" cy="646331"/>
          </a:xfrm>
          <a:prstGeom prst="rect">
            <a:avLst/>
          </a:prstGeom>
        </p:spPr>
        <p:txBody>
          <a:bodyPr wrap="square">
            <a:spAutoFit/>
          </a:body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做出区块链侵权取证的公司在案件审理过程中倒闭导致无法线上核实取证内容</a:t>
            </a:r>
            <a:endParaRPr lang="zh-CN" altLang="en-US" dirty="0">
              <a:solidFill>
                <a:schemeClr val="tx1">
                  <a:lumMod val="50000"/>
                  <a:lumOff val="50000"/>
                </a:schemeClr>
              </a:solidFill>
            </a:endParaRPr>
          </a:p>
        </p:txBody>
      </p:sp>
      <p:sp>
        <p:nvSpPr>
          <p:cNvPr id="14" name="矩形 13"/>
          <p:cNvSpPr/>
          <p:nvPr/>
        </p:nvSpPr>
        <p:spPr>
          <a:xfrm>
            <a:off x="3643306" y="3500444"/>
            <a:ext cx="3214710" cy="646331"/>
          </a:xfrm>
          <a:prstGeom prst="rect">
            <a:avLst/>
          </a:prstGeom>
        </p:spPr>
        <p:txBody>
          <a:bodyPr wrap="square">
            <a:spAutoFit/>
          </a:body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最高法院新民事诉讼证据规定</a:t>
            </a:r>
            <a:endPar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第</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90</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条、第</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93</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条第二项</a:t>
            </a:r>
            <a:endParaRPr lang="zh-CN" altLang="en-US" dirty="0">
              <a:solidFill>
                <a:schemeClr val="tx1">
                  <a:lumMod val="50000"/>
                  <a:lumOff val="50000"/>
                </a:schemeClr>
              </a:solidFill>
            </a:endParaRPr>
          </a:p>
        </p:txBody>
      </p:sp>
      <p:sp>
        <p:nvSpPr>
          <p:cNvPr id="15" name="矩形 14"/>
          <p:cNvSpPr/>
          <p:nvPr/>
        </p:nvSpPr>
        <p:spPr>
          <a:xfrm>
            <a:off x="2143108" y="4286262"/>
            <a:ext cx="5572164" cy="369332"/>
          </a:xfrm>
          <a:prstGeom prst="rect">
            <a:avLst/>
          </a:prstGeom>
        </p:spPr>
        <p:txBody>
          <a:bodyPr wrap="square">
            <a:spAutoFit/>
          </a:bodyPr>
          <a:lstStyle/>
          <a:p>
            <a:r>
              <a:rPr lang="zh-CN" altLang="en-US" b="1" dirty="0" smtClean="0">
                <a:solidFill>
                  <a:srgbClr val="53C780"/>
                </a:solidFill>
                <a:latin typeface="微软雅黑" panose="020B0503020204020204" pitchFamily="34" charset="-122"/>
                <a:ea typeface="微软雅黑" panose="020B0503020204020204" pitchFamily="34" charset="-122"/>
              </a:rPr>
              <a:t>建议：</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选择具有一定规模，资质较强的相关公司</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81293" y="1245989"/>
            <a:ext cx="5040560" cy="461665"/>
          </a:xfrm>
          <a:prstGeom prst="rect">
            <a:avLst/>
          </a:prstGeom>
          <a:noFill/>
        </p:spPr>
        <p:txBody>
          <a:bodyPr wrap="square" rtlCol="0">
            <a:spAutoFit/>
          </a:bodyPr>
          <a:lstStyle/>
          <a:p>
            <a:r>
              <a:rPr lang="zh-CN" altLang="en-US" sz="2400" b="1" dirty="0">
                <a:solidFill>
                  <a:srgbClr val="53C780"/>
                </a:solidFill>
                <a:latin typeface="微软雅黑" panose="020B0503020204020204" pitchFamily="34" charset="-122"/>
                <a:ea typeface="微软雅黑" panose="020B0503020204020204" pitchFamily="34" charset="-122"/>
              </a:rPr>
              <a:t>专家辅助人意见</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（二）证据的类型</a:t>
            </a:r>
            <a:endParaRPr lang="zh-CN" altLang="en-US" sz="2800" dirty="0">
              <a:solidFill>
                <a:srgbClr val="53C780"/>
              </a:solidFill>
              <a:latin typeface="微软雅黑" panose="020B0503020204020204" pitchFamily="34" charset="-122"/>
              <a:ea typeface="微软雅黑" panose="020B0503020204020204" pitchFamily="34" charset="-122"/>
            </a:endParaRPr>
          </a:p>
        </p:txBody>
      </p:sp>
      <p:sp>
        <p:nvSpPr>
          <p:cNvPr id="8" name="矩形 7"/>
          <p:cNvSpPr/>
          <p:nvPr/>
        </p:nvSpPr>
        <p:spPr>
          <a:xfrm>
            <a:off x="899592" y="2295912"/>
            <a:ext cx="7537648" cy="400110"/>
          </a:xfrm>
          <a:prstGeom prst="rect">
            <a:avLst/>
          </a:prstGeom>
        </p:spPr>
        <p:txBody>
          <a:bodyPr wrap="square">
            <a:spAutoFit/>
          </a:bodyPr>
          <a:lstStyle/>
          <a:p>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知识产权民事诉讼证据若干规定第</a:t>
            </a:r>
            <a:r>
              <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rPr>
              <a:t>28</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条</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237704" y="1214428"/>
            <a:ext cx="405338" cy="428627"/>
            <a:chOff x="1237704" y="1214428"/>
            <a:chExt cx="405338" cy="428627"/>
          </a:xfrm>
        </p:grpSpPr>
        <p:sp>
          <p:nvSpPr>
            <p:cNvPr id="15" name="圆角矩形 8"/>
            <p:cNvSpPr/>
            <p:nvPr/>
          </p:nvSpPr>
          <p:spPr>
            <a:xfrm>
              <a:off x="1237704" y="1454862"/>
              <a:ext cx="405338" cy="188193"/>
            </a:xfrm>
            <a:custGeom>
              <a:avLst/>
              <a:gdLst/>
              <a:ahLst/>
              <a:cxnLst/>
              <a:rect l="l" t="t" r="r" b="b"/>
              <a:pathLst>
                <a:path w="1008112" h="468052">
                  <a:moveTo>
                    <a:pt x="18002" y="0"/>
                  </a:moveTo>
                  <a:lnTo>
                    <a:pt x="774086" y="0"/>
                  </a:lnTo>
                  <a:cubicBezTo>
                    <a:pt x="903335" y="0"/>
                    <a:pt x="1008112" y="104777"/>
                    <a:pt x="1008112" y="234026"/>
                  </a:cubicBezTo>
                  <a:cubicBezTo>
                    <a:pt x="1008112" y="363275"/>
                    <a:pt x="903335" y="468052"/>
                    <a:pt x="774086" y="468052"/>
                  </a:cubicBezTo>
                  <a:lnTo>
                    <a:pt x="18002" y="468052"/>
                  </a:lnTo>
                  <a:lnTo>
                    <a:pt x="0" y="466237"/>
                  </a:lnTo>
                  <a:lnTo>
                    <a:pt x="0" y="1815"/>
                  </a:lnTo>
                  <a:cubicBezTo>
                    <a:pt x="5884" y="232"/>
                    <a:pt x="11916" y="0"/>
                    <a:pt x="18002" y="0"/>
                  </a:cubicBezTo>
                  <a:close/>
                </a:path>
              </a:pathLst>
            </a:cu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1"/>
            <p:cNvSpPr/>
            <p:nvPr/>
          </p:nvSpPr>
          <p:spPr>
            <a:xfrm>
              <a:off x="1237704" y="1214428"/>
              <a:ext cx="405338" cy="188193"/>
            </a:xfrm>
            <a:custGeom>
              <a:avLst/>
              <a:gdLst/>
              <a:ahLst/>
              <a:cxnLst/>
              <a:rect l="l" t="t" r="r" b="b"/>
              <a:pathLst>
                <a:path w="1008112" h="468052">
                  <a:moveTo>
                    <a:pt x="18002" y="0"/>
                  </a:moveTo>
                  <a:lnTo>
                    <a:pt x="774086" y="0"/>
                  </a:lnTo>
                  <a:cubicBezTo>
                    <a:pt x="903335" y="0"/>
                    <a:pt x="1008112" y="104777"/>
                    <a:pt x="1008112" y="234026"/>
                  </a:cubicBezTo>
                  <a:cubicBezTo>
                    <a:pt x="1008112" y="363275"/>
                    <a:pt x="903335" y="468052"/>
                    <a:pt x="774086" y="468052"/>
                  </a:cubicBezTo>
                  <a:lnTo>
                    <a:pt x="18002" y="468052"/>
                  </a:lnTo>
                  <a:lnTo>
                    <a:pt x="0" y="466237"/>
                  </a:lnTo>
                  <a:lnTo>
                    <a:pt x="0" y="1815"/>
                  </a:lnTo>
                  <a:cubicBezTo>
                    <a:pt x="5884" y="232"/>
                    <a:pt x="11916" y="0"/>
                    <a:pt x="18002" y="0"/>
                  </a:cubicBezTo>
                  <a:close/>
                </a:path>
              </a:pathLst>
            </a:cu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0000">
              <a:off x="1146783" y="1305349"/>
              <a:ext cx="428627" cy="246785"/>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857224" y="3143254"/>
            <a:ext cx="7537648" cy="707886"/>
          </a:xfrm>
          <a:prstGeom prst="rect">
            <a:avLst/>
          </a:prstGeom>
        </p:spPr>
        <p:txBody>
          <a:bodyPr wrap="square">
            <a:spAutoFit/>
          </a:bodyPr>
          <a:lstStyle/>
          <a:p>
            <a:pPr algn="ct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实践</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中聘请专家辅助人参见诉讼的主要纠纷类型即</a:t>
            </a:r>
            <a:r>
              <a:rPr lang="zh-CN" altLang="en-US" sz="2000" b="1" dirty="0">
                <a:solidFill>
                  <a:srgbClr val="53C780"/>
                </a:solidFill>
                <a:latin typeface="微软雅黑" panose="020B0503020204020204" pitchFamily="34" charset="-122"/>
                <a:ea typeface="微软雅黑" panose="020B0503020204020204" pitchFamily="34" charset="-122"/>
              </a:rPr>
              <a:t>知识产权案件</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其中又以</a:t>
            </a:r>
            <a:r>
              <a:rPr lang="zh-CN" altLang="en-US" sz="2000" b="1" dirty="0">
                <a:solidFill>
                  <a:srgbClr val="53C780"/>
                </a:solidFill>
                <a:latin typeface="微软雅黑" panose="020B0503020204020204" pitchFamily="34" charset="-122"/>
                <a:ea typeface="微软雅黑" panose="020B0503020204020204" pitchFamily="34" charset="-122"/>
              </a:rPr>
              <a:t>网络不正当竞争案件</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为多。</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81293" y="1245989"/>
            <a:ext cx="5040560" cy="461665"/>
          </a:xfrm>
          <a:prstGeom prst="rect">
            <a:avLst/>
          </a:prstGeom>
          <a:noFill/>
        </p:spPr>
        <p:txBody>
          <a:bodyPr wrap="square" rtlCol="0">
            <a:spAutoFit/>
          </a:bodyPr>
          <a:lstStyle/>
          <a:p>
            <a:r>
              <a:rPr lang="zh-CN" altLang="en-US" sz="2400" b="1" dirty="0">
                <a:solidFill>
                  <a:srgbClr val="53C780"/>
                </a:solidFill>
                <a:latin typeface="微软雅黑" panose="020B0503020204020204" pitchFamily="34" charset="-122"/>
                <a:ea typeface="微软雅黑" panose="020B0503020204020204" pitchFamily="34" charset="-122"/>
              </a:rPr>
              <a:t>专家辅助人意见</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（二）证据的类型</a:t>
            </a:r>
            <a:endParaRPr lang="zh-CN" altLang="en-US" sz="2800" dirty="0">
              <a:solidFill>
                <a:srgbClr val="53C780"/>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237704" y="1214428"/>
            <a:ext cx="405338" cy="428627"/>
            <a:chOff x="1237704" y="1214428"/>
            <a:chExt cx="405338" cy="428627"/>
          </a:xfrm>
        </p:grpSpPr>
        <p:sp>
          <p:nvSpPr>
            <p:cNvPr id="15" name="圆角矩形 8"/>
            <p:cNvSpPr/>
            <p:nvPr/>
          </p:nvSpPr>
          <p:spPr>
            <a:xfrm>
              <a:off x="1237704" y="1454862"/>
              <a:ext cx="405338" cy="188193"/>
            </a:xfrm>
            <a:custGeom>
              <a:avLst/>
              <a:gdLst/>
              <a:ahLst/>
              <a:cxnLst/>
              <a:rect l="l" t="t" r="r" b="b"/>
              <a:pathLst>
                <a:path w="1008112" h="468052">
                  <a:moveTo>
                    <a:pt x="18002" y="0"/>
                  </a:moveTo>
                  <a:lnTo>
                    <a:pt x="774086" y="0"/>
                  </a:lnTo>
                  <a:cubicBezTo>
                    <a:pt x="903335" y="0"/>
                    <a:pt x="1008112" y="104777"/>
                    <a:pt x="1008112" y="234026"/>
                  </a:cubicBezTo>
                  <a:cubicBezTo>
                    <a:pt x="1008112" y="363275"/>
                    <a:pt x="903335" y="468052"/>
                    <a:pt x="774086" y="468052"/>
                  </a:cubicBezTo>
                  <a:lnTo>
                    <a:pt x="18002" y="468052"/>
                  </a:lnTo>
                  <a:lnTo>
                    <a:pt x="0" y="466237"/>
                  </a:lnTo>
                  <a:lnTo>
                    <a:pt x="0" y="1815"/>
                  </a:lnTo>
                  <a:cubicBezTo>
                    <a:pt x="5884" y="232"/>
                    <a:pt x="11916" y="0"/>
                    <a:pt x="18002" y="0"/>
                  </a:cubicBezTo>
                  <a:close/>
                </a:path>
              </a:pathLst>
            </a:cu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1"/>
            <p:cNvSpPr/>
            <p:nvPr/>
          </p:nvSpPr>
          <p:spPr>
            <a:xfrm>
              <a:off x="1237704" y="1214428"/>
              <a:ext cx="405338" cy="188193"/>
            </a:xfrm>
            <a:custGeom>
              <a:avLst/>
              <a:gdLst/>
              <a:ahLst/>
              <a:cxnLst/>
              <a:rect l="l" t="t" r="r" b="b"/>
              <a:pathLst>
                <a:path w="1008112" h="468052">
                  <a:moveTo>
                    <a:pt x="18002" y="0"/>
                  </a:moveTo>
                  <a:lnTo>
                    <a:pt x="774086" y="0"/>
                  </a:lnTo>
                  <a:cubicBezTo>
                    <a:pt x="903335" y="0"/>
                    <a:pt x="1008112" y="104777"/>
                    <a:pt x="1008112" y="234026"/>
                  </a:cubicBezTo>
                  <a:cubicBezTo>
                    <a:pt x="1008112" y="363275"/>
                    <a:pt x="903335" y="468052"/>
                    <a:pt x="774086" y="468052"/>
                  </a:cubicBezTo>
                  <a:lnTo>
                    <a:pt x="18002" y="468052"/>
                  </a:lnTo>
                  <a:lnTo>
                    <a:pt x="0" y="466237"/>
                  </a:lnTo>
                  <a:lnTo>
                    <a:pt x="0" y="1815"/>
                  </a:lnTo>
                  <a:cubicBezTo>
                    <a:pt x="5884" y="232"/>
                    <a:pt x="11916" y="0"/>
                    <a:pt x="18002" y="0"/>
                  </a:cubicBezTo>
                  <a:close/>
                </a:path>
              </a:pathLst>
            </a:cu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0000">
              <a:off x="1146783" y="1305349"/>
              <a:ext cx="428627" cy="246785"/>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785786" y="1820374"/>
            <a:ext cx="698704" cy="700074"/>
            <a:chOff x="683569" y="1717957"/>
            <a:chExt cx="934353" cy="936185"/>
          </a:xfrm>
        </p:grpSpPr>
        <p:sp>
          <p:nvSpPr>
            <p:cNvPr id="11" name="六边形 10"/>
            <p:cNvSpPr/>
            <p:nvPr/>
          </p:nvSpPr>
          <p:spPr>
            <a:xfrm>
              <a:off x="683569" y="1772819"/>
              <a:ext cx="934353" cy="807057"/>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12" name="六边形 11"/>
            <p:cNvSpPr/>
            <p:nvPr/>
          </p:nvSpPr>
          <p:spPr>
            <a:xfrm rot="16200000">
              <a:off x="675892" y="1783312"/>
              <a:ext cx="936185" cy="805476"/>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14" name="文本框 18"/>
            <p:cNvSpPr txBox="1"/>
            <p:nvPr/>
          </p:nvSpPr>
          <p:spPr>
            <a:xfrm>
              <a:off x="831693" y="1800682"/>
              <a:ext cx="500420" cy="782000"/>
            </a:xfrm>
            <a:prstGeom prst="rect">
              <a:avLst/>
            </a:prstGeom>
            <a:noFill/>
            <a:ln>
              <a:noFill/>
            </a:ln>
          </p:spPr>
          <p:txBody>
            <a:bodyPr wrap="square" rtlCol="0">
              <a:spAutoFit/>
            </a:bodyPr>
            <a:lstStyle/>
            <a:p>
              <a:r>
                <a:rPr lang="en-US" altLang="zh-CN"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1</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18" name="文本框 17"/>
          <p:cNvSpPr txBox="1"/>
          <p:nvPr/>
        </p:nvSpPr>
        <p:spPr>
          <a:xfrm>
            <a:off x="1601962" y="1923678"/>
            <a:ext cx="3234596" cy="461665"/>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选择合适的专家辅助人</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线形标注 1(带强调线) 73"/>
          <p:cNvSpPr/>
          <p:nvPr/>
        </p:nvSpPr>
        <p:spPr>
          <a:xfrm>
            <a:off x="5174441" y="571486"/>
            <a:ext cx="3888432" cy="552450"/>
          </a:xfrm>
          <a:prstGeom prst="accentCallout1">
            <a:avLst>
              <a:gd name="adj1" fmla="val 52509"/>
              <a:gd name="adj2" fmla="val 1155"/>
              <a:gd name="adj3" fmla="val 235197"/>
              <a:gd name="adj4" fmla="val -9462"/>
            </a:avLst>
          </a:prstGeom>
          <a:noFill/>
          <a:ln>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不能唯资历背景论选任专家辅助</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人</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（自身技术人员）</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线形标注 1(带强调线) 73"/>
          <p:cNvSpPr/>
          <p:nvPr/>
        </p:nvSpPr>
        <p:spPr>
          <a:xfrm>
            <a:off x="5174441" y="1519234"/>
            <a:ext cx="3888432" cy="552450"/>
          </a:xfrm>
          <a:prstGeom prst="accentCallout1">
            <a:avLst>
              <a:gd name="adj1" fmla="val 52509"/>
              <a:gd name="adj2" fmla="val 1155"/>
              <a:gd name="adj3" fmla="val 95982"/>
              <a:gd name="adj4" fmla="val -10400"/>
            </a:avLst>
          </a:prstGeom>
          <a:noFill/>
          <a:ln>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选任善于以通俗易懂的语言</a:t>
            </a:r>
            <a:endParaRPr lang="en-US" altLang="zh-CN"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表达意思的专家辅助</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人</a:t>
            </a:r>
            <a:endParaRPr lang="en-US" altLang="zh-CN"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（庭前会议出庭）</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线形标注 1(带强调线) 73"/>
          <p:cNvSpPr/>
          <p:nvPr/>
        </p:nvSpPr>
        <p:spPr>
          <a:xfrm>
            <a:off x="5174441" y="2357436"/>
            <a:ext cx="3888432" cy="552450"/>
          </a:xfrm>
          <a:prstGeom prst="accentCallout1">
            <a:avLst>
              <a:gd name="adj1" fmla="val 52509"/>
              <a:gd name="adj2" fmla="val 1155"/>
              <a:gd name="adj3" fmla="val -24713"/>
              <a:gd name="adj4" fmla="val -8883"/>
            </a:avLst>
          </a:prstGeom>
          <a:noFill/>
          <a:ln>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确保专家辅助人了解案件争议</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点</a:t>
            </a:r>
            <a:endParaRPr lang="en-US" altLang="zh-CN"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（庭前整理告知）</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85786" y="2859782"/>
            <a:ext cx="698704" cy="700074"/>
            <a:chOff x="683569" y="1717957"/>
            <a:chExt cx="934353" cy="936185"/>
          </a:xfrm>
        </p:grpSpPr>
        <p:sp>
          <p:nvSpPr>
            <p:cNvPr id="24" name="六边形 23"/>
            <p:cNvSpPr/>
            <p:nvPr/>
          </p:nvSpPr>
          <p:spPr>
            <a:xfrm>
              <a:off x="683569" y="1772819"/>
              <a:ext cx="934353" cy="807057"/>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25" name="六边形 24"/>
            <p:cNvSpPr/>
            <p:nvPr/>
          </p:nvSpPr>
          <p:spPr>
            <a:xfrm rot="16200000">
              <a:off x="675892" y="1783312"/>
              <a:ext cx="936185" cy="805476"/>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26" name="文本框 18"/>
            <p:cNvSpPr txBox="1"/>
            <p:nvPr/>
          </p:nvSpPr>
          <p:spPr>
            <a:xfrm>
              <a:off x="831693" y="1800682"/>
              <a:ext cx="500420" cy="782000"/>
            </a:xfrm>
            <a:prstGeom prst="rect">
              <a:avLst/>
            </a:prstGeom>
            <a:noFill/>
            <a:ln>
              <a:noFill/>
            </a:ln>
          </p:spPr>
          <p:txBody>
            <a:bodyPr wrap="square" rtlCol="0">
              <a:spAutoFit/>
            </a:bodyPr>
            <a:lstStyle/>
            <a:p>
              <a:r>
                <a:rPr lang="en-US" altLang="zh-CN"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2</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27" name="文本框 26"/>
          <p:cNvSpPr txBox="1"/>
          <p:nvPr/>
        </p:nvSpPr>
        <p:spPr>
          <a:xfrm>
            <a:off x="1601962" y="3045682"/>
            <a:ext cx="5490318" cy="461665"/>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重视专家辅助人与诉讼代理人的配合</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1621771" y="3518884"/>
            <a:ext cx="7537648" cy="646331"/>
          </a:xfrm>
          <a:prstGeom prst="rect">
            <a:avLst/>
          </a:prstGeom>
        </p:spPr>
        <p:txBody>
          <a:bodyPr wrap="square">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专家辅助人对专业事实的陈述，</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需要诉讼代理人充分理解后归纳提炼并联系到法律适用中。</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790806" y="4093736"/>
            <a:ext cx="698704" cy="700074"/>
            <a:chOff x="683569" y="1717957"/>
            <a:chExt cx="934353" cy="936185"/>
          </a:xfrm>
        </p:grpSpPr>
        <p:sp>
          <p:nvSpPr>
            <p:cNvPr id="30" name="六边形 29"/>
            <p:cNvSpPr/>
            <p:nvPr/>
          </p:nvSpPr>
          <p:spPr>
            <a:xfrm>
              <a:off x="683569" y="1772819"/>
              <a:ext cx="934353" cy="807057"/>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31" name="六边形 30"/>
            <p:cNvSpPr/>
            <p:nvPr/>
          </p:nvSpPr>
          <p:spPr>
            <a:xfrm rot="16200000">
              <a:off x="675892" y="1783312"/>
              <a:ext cx="936185" cy="805476"/>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32" name="文本框 18"/>
            <p:cNvSpPr txBox="1"/>
            <p:nvPr/>
          </p:nvSpPr>
          <p:spPr>
            <a:xfrm>
              <a:off x="831693" y="1800682"/>
              <a:ext cx="500420" cy="782000"/>
            </a:xfrm>
            <a:prstGeom prst="rect">
              <a:avLst/>
            </a:prstGeom>
            <a:noFill/>
            <a:ln>
              <a:noFill/>
            </a:ln>
          </p:spPr>
          <p:txBody>
            <a:bodyPr wrap="square" rtlCol="0">
              <a:spAutoFit/>
            </a:bodyPr>
            <a:lstStyle/>
            <a:p>
              <a:r>
                <a:rPr lang="en-US" altLang="zh-CN"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3</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33" name="文本框 32"/>
          <p:cNvSpPr txBox="1"/>
          <p:nvPr/>
        </p:nvSpPr>
        <p:spPr>
          <a:xfrm>
            <a:off x="1606982" y="4279636"/>
            <a:ext cx="5490318" cy="461665"/>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根据庭审情况适时更换专家辅助人</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1" grpId="0" animBg="1"/>
      <p:bldP spid="22" grpId="0" animBg="1"/>
      <p:bldP spid="27" grpId="0"/>
      <p:bldP spid="28" grpId="0"/>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81293" y="1245989"/>
            <a:ext cx="5040560" cy="461665"/>
          </a:xfrm>
          <a:prstGeom prst="rect">
            <a:avLst/>
          </a:prstGeom>
          <a:noFill/>
        </p:spPr>
        <p:txBody>
          <a:bodyPr wrap="square" rtlCol="0">
            <a:spAutoFit/>
          </a:bodyPr>
          <a:lstStyle/>
          <a:p>
            <a:r>
              <a:rPr lang="zh-CN" altLang="en-US" sz="2400" b="1" dirty="0">
                <a:solidFill>
                  <a:srgbClr val="53C780"/>
                </a:solidFill>
                <a:latin typeface="微软雅黑" panose="020B0503020204020204" pitchFamily="34" charset="-122"/>
                <a:ea typeface="微软雅黑" panose="020B0503020204020204" pitchFamily="34" charset="-122"/>
              </a:rPr>
              <a:t>法庭勘验</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（二）证据的类型</a:t>
            </a:r>
            <a:endParaRPr lang="zh-CN" altLang="en-US" sz="2800" dirty="0">
              <a:solidFill>
                <a:srgbClr val="53C78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000100" y="2231716"/>
            <a:ext cx="7676356" cy="1631216"/>
          </a:xfrm>
          <a:prstGeom prst="rect">
            <a:avLst/>
          </a:prstGeom>
          <a:noFill/>
        </p:spPr>
        <p:txBody>
          <a:bodyPr wrap="square" rtlCol="0">
            <a:spAutoFit/>
          </a:bodyPr>
          <a:lstStyle/>
          <a:p>
            <a:r>
              <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民事诉讼法</a:t>
            </a:r>
            <a:r>
              <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第</a:t>
            </a:r>
            <a:r>
              <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rPr>
              <a:t>63</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条第一款第（八）项、第</a:t>
            </a:r>
            <a:r>
              <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rPr>
              <a:t>80</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条</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民事诉讼法司法解释</a:t>
            </a:r>
            <a:r>
              <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第</a:t>
            </a:r>
            <a:r>
              <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rPr>
              <a:t>124</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条</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新民事诉讼证据规定第</a:t>
            </a:r>
            <a:r>
              <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rPr>
              <a:t>43</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rPr>
              <a:t>44</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条</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285852" y="1203598"/>
            <a:ext cx="425444" cy="425444"/>
            <a:chOff x="1285852" y="1203598"/>
            <a:chExt cx="425444" cy="425444"/>
          </a:xfrm>
        </p:grpSpPr>
        <p:sp>
          <p:nvSpPr>
            <p:cNvPr id="35" name="饼形 13"/>
            <p:cNvSpPr/>
            <p:nvPr/>
          </p:nvSpPr>
          <p:spPr>
            <a:xfrm rot="2843270">
              <a:off x="1285852" y="1203598"/>
              <a:ext cx="425444" cy="425444"/>
            </a:xfrm>
            <a:prstGeom prst="pie">
              <a:avLst>
                <a:gd name="adj1" fmla="val 3644789"/>
                <a:gd name="adj2" fmla="val 16200000"/>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6" name="等腰三角形 35"/>
            <p:cNvSpPr/>
            <p:nvPr/>
          </p:nvSpPr>
          <p:spPr>
            <a:xfrm>
              <a:off x="1433684" y="1416221"/>
              <a:ext cx="129780" cy="199748"/>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8022"/>
            <a:ext cx="611560" cy="611560"/>
          </a:xfrm>
          <a:prstGeom prst="rect">
            <a:avLst/>
          </a:prstGeom>
          <a:solidFill>
            <a:srgbClr val="F46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2071670" y="2354251"/>
            <a:ext cx="5357850" cy="584775"/>
          </a:xfrm>
          <a:prstGeom prst="rect">
            <a:avLst/>
          </a:prstGeom>
          <a:noFill/>
        </p:spPr>
        <p:txBody>
          <a:bodyPr wrap="squar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涉及专利、植物新品种、集成电路布图设计、技术秘密、计算机软件民事一审案件集中到知识产权法院审理。</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000231" y="1428742"/>
            <a:ext cx="5929355" cy="830997"/>
          </a:xfrm>
          <a:prstGeom prst="rect">
            <a:avLst/>
          </a:prstGeom>
          <a:noFill/>
        </p:spPr>
        <p:txBody>
          <a:bodyPr wrap="square" rtlCol="0">
            <a:spAutoFit/>
          </a:bodyPr>
          <a:lstStyle/>
          <a:p>
            <a:r>
              <a:rPr lang="en-US" altLang="zh-CN" sz="2400" b="1" dirty="0">
                <a:solidFill>
                  <a:srgbClr val="F46970"/>
                </a:solidFill>
                <a:latin typeface="微软雅黑" panose="020B0503020204020204" pitchFamily="34" charset="-122"/>
                <a:ea typeface="微软雅黑" panose="020B0503020204020204" pitchFamily="34" charset="-122"/>
              </a:rPr>
              <a:t>2014</a:t>
            </a:r>
            <a:r>
              <a:rPr lang="zh-CN" altLang="en-US" sz="2400" b="1" dirty="0">
                <a:solidFill>
                  <a:srgbClr val="F46970"/>
                </a:solidFill>
                <a:latin typeface="微软雅黑" panose="020B0503020204020204" pitchFamily="34" charset="-122"/>
                <a:ea typeface="微软雅黑" panose="020B0503020204020204" pitchFamily="34" charset="-122"/>
              </a:rPr>
              <a:t>年</a:t>
            </a:r>
            <a:endParaRPr lang="en-US" altLang="zh-CN" sz="2400" b="1" dirty="0">
              <a:solidFill>
                <a:srgbClr val="F46970"/>
              </a:solidFill>
              <a:latin typeface="微软雅黑" panose="020B0503020204020204" pitchFamily="34" charset="-122"/>
              <a:ea typeface="微软雅黑" panose="020B0503020204020204" pitchFamily="34" charset="-122"/>
            </a:endParaRPr>
          </a:p>
          <a:p>
            <a:r>
              <a:rPr lang="zh-CN" altLang="en-US" sz="2400" b="1" dirty="0">
                <a:solidFill>
                  <a:srgbClr val="F46970"/>
                </a:solidFill>
                <a:latin typeface="微软雅黑" panose="020B0503020204020204" pitchFamily="34" charset="-122"/>
                <a:ea typeface="微软雅黑" panose="020B0503020204020204" pitchFamily="34" charset="-122"/>
              </a:rPr>
              <a:t>北上广三地知产法院成立后管辖调整</a:t>
            </a:r>
            <a:endParaRPr lang="zh-CN" altLang="en-US" sz="2400" b="1" dirty="0">
              <a:solidFill>
                <a:srgbClr val="F4697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2071671" y="3429006"/>
            <a:ext cx="2786082" cy="738664"/>
          </a:xfrm>
          <a:prstGeom prst="rect">
            <a:avLst/>
          </a:prstGeom>
          <a:noFill/>
        </p:spPr>
        <p:txBody>
          <a:bodyPr wrap="square" rtlCol="0">
            <a:spAutoFit/>
          </a:bodyPr>
          <a:lstStyle/>
          <a:p>
            <a:r>
              <a:rPr lang="zh-CN" altLang="en-US" sz="2400" b="1" dirty="0" smtClean="0">
                <a:solidFill>
                  <a:srgbClr val="F46970"/>
                </a:solidFill>
                <a:latin typeface="微软雅黑" panose="020B0503020204020204" pitchFamily="34" charset="-122"/>
                <a:ea typeface="微软雅黑" panose="020B0503020204020204" pitchFamily="34" charset="-122"/>
              </a:rPr>
              <a:t>注：</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技术合同案件</a:t>
            </a:r>
            <a:endParaRPr lang="en-US" altLang="zh-CN"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         植物新品种案件</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81293" y="1245989"/>
            <a:ext cx="5040560" cy="461665"/>
          </a:xfrm>
          <a:prstGeom prst="rect">
            <a:avLst/>
          </a:prstGeom>
          <a:noFill/>
        </p:spPr>
        <p:txBody>
          <a:bodyPr wrap="square" rtlCol="0">
            <a:spAutoFit/>
          </a:bodyPr>
          <a:lstStyle/>
          <a:p>
            <a:r>
              <a:rPr lang="zh-CN" altLang="en-US" sz="2400" b="1" dirty="0">
                <a:solidFill>
                  <a:srgbClr val="53C780"/>
                </a:solidFill>
                <a:latin typeface="微软雅黑" panose="020B0503020204020204" pitchFamily="34" charset="-122"/>
                <a:ea typeface="微软雅黑" panose="020B0503020204020204" pitchFamily="34" charset="-122"/>
              </a:rPr>
              <a:t>法庭勘验</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（二）证据的类型</a:t>
            </a:r>
            <a:endParaRPr lang="zh-CN" altLang="en-US" sz="2800" dirty="0">
              <a:solidFill>
                <a:srgbClr val="53C780"/>
              </a:solidFill>
              <a:latin typeface="微软雅黑" panose="020B0503020204020204" pitchFamily="34" charset="-122"/>
              <a:ea typeface="微软雅黑" panose="020B0503020204020204" pitchFamily="34" charset="-122"/>
            </a:endParaRPr>
          </a:p>
        </p:txBody>
      </p:sp>
      <p:grpSp>
        <p:nvGrpSpPr>
          <p:cNvPr id="2" name="组合 8"/>
          <p:cNvGrpSpPr/>
          <p:nvPr/>
        </p:nvGrpSpPr>
        <p:grpSpPr>
          <a:xfrm>
            <a:off x="785786" y="2128412"/>
            <a:ext cx="698704" cy="700074"/>
            <a:chOff x="683569" y="1717957"/>
            <a:chExt cx="934353" cy="936185"/>
          </a:xfrm>
        </p:grpSpPr>
        <p:sp>
          <p:nvSpPr>
            <p:cNvPr id="11" name="六边形 10"/>
            <p:cNvSpPr/>
            <p:nvPr/>
          </p:nvSpPr>
          <p:spPr>
            <a:xfrm>
              <a:off x="683569" y="1772819"/>
              <a:ext cx="934353" cy="807057"/>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12" name="六边形 11"/>
            <p:cNvSpPr/>
            <p:nvPr/>
          </p:nvSpPr>
          <p:spPr>
            <a:xfrm rot="16200000">
              <a:off x="675892" y="1783312"/>
              <a:ext cx="936185" cy="805476"/>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14" name="文本框 18"/>
            <p:cNvSpPr txBox="1"/>
            <p:nvPr/>
          </p:nvSpPr>
          <p:spPr>
            <a:xfrm>
              <a:off x="831693" y="1800682"/>
              <a:ext cx="500420" cy="782000"/>
            </a:xfrm>
            <a:prstGeom prst="rect">
              <a:avLst/>
            </a:prstGeom>
            <a:noFill/>
            <a:ln>
              <a:noFill/>
            </a:ln>
          </p:spPr>
          <p:txBody>
            <a:bodyPr wrap="square" rtlCol="0">
              <a:spAutoFit/>
            </a:bodyPr>
            <a:lstStyle/>
            <a:p>
              <a:r>
                <a:rPr lang="en-US" altLang="zh-CN"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1</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18" name="文本框 17"/>
          <p:cNvSpPr txBox="1"/>
          <p:nvPr/>
        </p:nvSpPr>
        <p:spPr>
          <a:xfrm>
            <a:off x="1601962" y="2231716"/>
            <a:ext cx="7074494" cy="1077218"/>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勘验程序的启动：</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查明案件事实的</a:t>
            </a:r>
            <a:r>
              <a:rPr lang="zh-CN" altLang="en-US" sz="2400" dirty="0">
                <a:solidFill>
                  <a:srgbClr val="53C780"/>
                </a:solidFill>
                <a:latin typeface="微软雅黑" panose="020B0503020204020204" pitchFamily="34" charset="-122"/>
                <a:ea typeface="微软雅黑" panose="020B0503020204020204" pitchFamily="34" charset="-122"/>
              </a:rPr>
              <a:t>必要性</a:t>
            </a:r>
            <a:endParaRPr lang="en-US" altLang="zh-CN" sz="2400" dirty="0">
              <a:solidFill>
                <a:srgbClr val="53C780"/>
              </a:solidFill>
              <a:latin typeface="微软雅黑" panose="020B0503020204020204" pitchFamily="34" charset="-122"/>
              <a:ea typeface="微软雅黑" panose="020B0503020204020204" pitchFamily="34" charset="-122"/>
            </a:endParaRPr>
          </a:p>
          <a:p>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依职权</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or</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依</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申请</a:t>
            </a:r>
            <a:endPar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b="1" dirty="0" smtClean="0">
                <a:solidFill>
                  <a:schemeClr val="tx1">
                    <a:lumMod val="50000"/>
                    <a:lumOff val="50000"/>
                  </a:schemeClr>
                </a:solidFill>
                <a:latin typeface="微软雅黑" panose="020B0503020204020204" pitchFamily="34" charset="-122"/>
                <a:ea typeface="微软雅黑" panose="020B0503020204020204" pitchFamily="34" charset="-122"/>
              </a:rPr>
              <a:t>   UC</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浏览器诉搜狗输入法不正当竞争纠纷一案</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2"/>
          <p:cNvGrpSpPr/>
          <p:nvPr/>
        </p:nvGrpSpPr>
        <p:grpSpPr>
          <a:xfrm>
            <a:off x="785786" y="3167820"/>
            <a:ext cx="698704" cy="700074"/>
            <a:chOff x="683569" y="1717957"/>
            <a:chExt cx="934353" cy="936185"/>
          </a:xfrm>
        </p:grpSpPr>
        <p:sp>
          <p:nvSpPr>
            <p:cNvPr id="24" name="六边形 23"/>
            <p:cNvSpPr/>
            <p:nvPr/>
          </p:nvSpPr>
          <p:spPr>
            <a:xfrm>
              <a:off x="683569" y="1772819"/>
              <a:ext cx="934353" cy="807057"/>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25" name="六边形 24"/>
            <p:cNvSpPr/>
            <p:nvPr/>
          </p:nvSpPr>
          <p:spPr>
            <a:xfrm rot="16200000">
              <a:off x="675892" y="1783312"/>
              <a:ext cx="936185" cy="805476"/>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26" name="文本框 18"/>
            <p:cNvSpPr txBox="1"/>
            <p:nvPr/>
          </p:nvSpPr>
          <p:spPr>
            <a:xfrm>
              <a:off x="831693" y="1800682"/>
              <a:ext cx="500420" cy="782000"/>
            </a:xfrm>
            <a:prstGeom prst="rect">
              <a:avLst/>
            </a:prstGeom>
            <a:noFill/>
            <a:ln>
              <a:noFill/>
            </a:ln>
          </p:spPr>
          <p:txBody>
            <a:bodyPr wrap="square" rtlCol="0">
              <a:spAutoFit/>
            </a:bodyPr>
            <a:lstStyle/>
            <a:p>
              <a:r>
                <a:rPr lang="en-US" altLang="zh-CN"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2</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27" name="文本框 26"/>
          <p:cNvSpPr txBox="1"/>
          <p:nvPr/>
        </p:nvSpPr>
        <p:spPr>
          <a:xfrm>
            <a:off x="1601962" y="3353720"/>
            <a:ext cx="7074494" cy="461665"/>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勘验的对象：</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与查明案件有关的事实</a:t>
            </a:r>
            <a:r>
              <a:rPr lang="zh-CN" altLang="en-US" sz="2400" dirty="0">
                <a:solidFill>
                  <a:srgbClr val="53C780"/>
                </a:solidFill>
                <a:latin typeface="微软雅黑" panose="020B0503020204020204" pitchFamily="34" charset="-122"/>
                <a:ea typeface="微软雅黑" panose="020B0503020204020204" pitchFamily="34" charset="-122"/>
              </a:rPr>
              <a:t>（广义理解）</a:t>
            </a:r>
            <a:endParaRPr lang="zh-CN" altLang="en-US" sz="2400" dirty="0">
              <a:solidFill>
                <a:srgbClr val="53C780"/>
              </a:solidFill>
              <a:latin typeface="微软雅黑" panose="020B0503020204020204" pitchFamily="34" charset="-122"/>
              <a:ea typeface="微软雅黑" panose="020B0503020204020204" pitchFamily="34" charset="-122"/>
            </a:endParaRPr>
          </a:p>
        </p:txBody>
      </p:sp>
      <p:grpSp>
        <p:nvGrpSpPr>
          <p:cNvPr id="4" name="组合 16"/>
          <p:cNvGrpSpPr/>
          <p:nvPr/>
        </p:nvGrpSpPr>
        <p:grpSpPr>
          <a:xfrm>
            <a:off x="1285852" y="1203598"/>
            <a:ext cx="425444" cy="425444"/>
            <a:chOff x="1285852" y="1203598"/>
            <a:chExt cx="425444" cy="425444"/>
          </a:xfrm>
        </p:grpSpPr>
        <p:sp>
          <p:nvSpPr>
            <p:cNvPr id="35" name="饼形 13"/>
            <p:cNvSpPr/>
            <p:nvPr/>
          </p:nvSpPr>
          <p:spPr>
            <a:xfrm rot="2843270">
              <a:off x="1285852" y="1203598"/>
              <a:ext cx="425444" cy="425444"/>
            </a:xfrm>
            <a:prstGeom prst="pie">
              <a:avLst>
                <a:gd name="adj1" fmla="val 3644789"/>
                <a:gd name="adj2" fmla="val 16200000"/>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6" name="等腰三角形 35"/>
            <p:cNvSpPr/>
            <p:nvPr/>
          </p:nvSpPr>
          <p:spPr>
            <a:xfrm>
              <a:off x="1433684" y="1416221"/>
              <a:ext cx="129780" cy="199748"/>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81293" y="1245989"/>
            <a:ext cx="5040560" cy="461665"/>
          </a:xfrm>
          <a:prstGeom prst="rect">
            <a:avLst/>
          </a:prstGeom>
          <a:noFill/>
        </p:spPr>
        <p:txBody>
          <a:bodyPr wrap="square" rtlCol="0">
            <a:spAutoFit/>
          </a:bodyPr>
          <a:lstStyle/>
          <a:p>
            <a:r>
              <a:rPr lang="zh-CN" altLang="en-US" sz="2400" b="1" dirty="0">
                <a:solidFill>
                  <a:srgbClr val="53C780"/>
                </a:solidFill>
                <a:latin typeface="微软雅黑" panose="020B0503020204020204" pitchFamily="34" charset="-122"/>
                <a:ea typeface="微软雅黑" panose="020B0503020204020204" pitchFamily="34" charset="-122"/>
              </a:rPr>
              <a:t>法庭勘验</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（二）证据的类型</a:t>
            </a:r>
            <a:endParaRPr lang="zh-CN" altLang="en-US" sz="2800" dirty="0">
              <a:solidFill>
                <a:srgbClr val="53C780"/>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965117" y="1907300"/>
            <a:ext cx="698704" cy="700074"/>
            <a:chOff x="683569" y="1717957"/>
            <a:chExt cx="934353" cy="936185"/>
          </a:xfrm>
        </p:grpSpPr>
        <p:sp>
          <p:nvSpPr>
            <p:cNvPr id="30" name="六边形 29"/>
            <p:cNvSpPr/>
            <p:nvPr/>
          </p:nvSpPr>
          <p:spPr>
            <a:xfrm>
              <a:off x="683569" y="1772819"/>
              <a:ext cx="934353" cy="807057"/>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31" name="六边形 30"/>
            <p:cNvSpPr/>
            <p:nvPr/>
          </p:nvSpPr>
          <p:spPr>
            <a:xfrm rot="16200000">
              <a:off x="675892" y="1783312"/>
              <a:ext cx="936185" cy="805476"/>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32" name="文本框 18"/>
            <p:cNvSpPr txBox="1"/>
            <p:nvPr/>
          </p:nvSpPr>
          <p:spPr>
            <a:xfrm>
              <a:off x="831693" y="1800682"/>
              <a:ext cx="500420" cy="782000"/>
            </a:xfrm>
            <a:prstGeom prst="rect">
              <a:avLst/>
            </a:prstGeom>
            <a:noFill/>
            <a:ln>
              <a:noFill/>
            </a:ln>
          </p:spPr>
          <p:txBody>
            <a:bodyPr wrap="square" rtlCol="0">
              <a:spAutoFit/>
            </a:bodyPr>
            <a:lstStyle/>
            <a:p>
              <a:r>
                <a:rPr lang="en-US" altLang="zh-CN"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3</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33" name="文本框 32"/>
          <p:cNvSpPr txBox="1"/>
          <p:nvPr/>
        </p:nvSpPr>
        <p:spPr>
          <a:xfrm>
            <a:off x="1781292" y="2093200"/>
            <a:ext cx="7111188" cy="830997"/>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勘验的参与者：</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合议庭成员或承办人</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                        法官助理或书记员（记录、辅助）</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285852" y="1203598"/>
            <a:ext cx="425444" cy="425444"/>
            <a:chOff x="1285852" y="1203598"/>
            <a:chExt cx="425444" cy="425444"/>
          </a:xfrm>
        </p:grpSpPr>
        <p:sp>
          <p:nvSpPr>
            <p:cNvPr id="35" name="饼形 13"/>
            <p:cNvSpPr/>
            <p:nvPr/>
          </p:nvSpPr>
          <p:spPr>
            <a:xfrm rot="2843270">
              <a:off x="1285852" y="1203598"/>
              <a:ext cx="425444" cy="425444"/>
            </a:xfrm>
            <a:prstGeom prst="pie">
              <a:avLst>
                <a:gd name="adj1" fmla="val 3644789"/>
                <a:gd name="adj2" fmla="val 16200000"/>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6" name="等腰三角形 35"/>
            <p:cNvSpPr/>
            <p:nvPr/>
          </p:nvSpPr>
          <p:spPr>
            <a:xfrm>
              <a:off x="1433684" y="1416221"/>
              <a:ext cx="129780" cy="199748"/>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226718" y="3266569"/>
            <a:ext cx="6624736" cy="1261884"/>
          </a:xfrm>
          <a:prstGeom prst="rect">
            <a:avLst/>
          </a:prstGeom>
        </p:spPr>
        <p:txBody>
          <a:bodyPr wrap="square">
            <a:spAutoFit/>
          </a:bodyPr>
          <a:lstStyle/>
          <a:p>
            <a:pPr algn="ct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邀请当地基层组织或当事人所在单位派人参加？</a:t>
            </a:r>
            <a:r>
              <a:rPr lang="zh-CN" altLang="en-US" sz="2000" dirty="0">
                <a:solidFill>
                  <a:srgbClr val="53C780"/>
                </a:solidFill>
                <a:latin typeface="微软雅黑" panose="020B0503020204020204" pitchFamily="34" charset="-122"/>
                <a:ea typeface="微软雅黑" panose="020B0503020204020204" pitchFamily="34" charset="-122"/>
              </a:rPr>
              <a:t>极为少见</a:t>
            </a:r>
            <a:endParaRPr lang="en-US" altLang="zh-CN" sz="2000" dirty="0">
              <a:solidFill>
                <a:srgbClr val="53C780"/>
              </a:solidFill>
              <a:latin typeface="微软雅黑" panose="020B0503020204020204" pitchFamily="34" charset="-122"/>
              <a:ea typeface="微软雅黑" panose="020B0503020204020204" pitchFamily="34" charset="-122"/>
            </a:endParaRPr>
          </a:p>
          <a:p>
            <a:pPr algn="ct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发生于网络环境、勘验环境条件和步骤双方已确认、</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对勘验过程客观性及呈现结果无异议</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81293" y="1245989"/>
            <a:ext cx="5040560" cy="461665"/>
          </a:xfrm>
          <a:prstGeom prst="rect">
            <a:avLst/>
          </a:prstGeom>
          <a:noFill/>
        </p:spPr>
        <p:txBody>
          <a:bodyPr wrap="square" rtlCol="0">
            <a:spAutoFit/>
          </a:bodyPr>
          <a:lstStyle/>
          <a:p>
            <a:r>
              <a:rPr lang="zh-CN" altLang="en-US" sz="2400" b="1" dirty="0">
                <a:solidFill>
                  <a:srgbClr val="53C780"/>
                </a:solidFill>
                <a:latin typeface="微软雅黑" panose="020B0503020204020204" pitchFamily="34" charset="-122"/>
                <a:ea typeface="微软雅黑" panose="020B0503020204020204" pitchFamily="34" charset="-122"/>
              </a:rPr>
              <a:t>法庭勘验</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（二）证据的类型</a:t>
            </a:r>
            <a:endParaRPr lang="zh-CN" altLang="en-US" sz="2800" dirty="0">
              <a:solidFill>
                <a:srgbClr val="53C780"/>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965117" y="1907300"/>
            <a:ext cx="698704" cy="700074"/>
            <a:chOff x="683569" y="1717957"/>
            <a:chExt cx="934353" cy="936185"/>
          </a:xfrm>
        </p:grpSpPr>
        <p:sp>
          <p:nvSpPr>
            <p:cNvPr id="30" name="六边形 29"/>
            <p:cNvSpPr/>
            <p:nvPr/>
          </p:nvSpPr>
          <p:spPr>
            <a:xfrm>
              <a:off x="683569" y="1772819"/>
              <a:ext cx="934353" cy="807057"/>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31" name="六边形 30"/>
            <p:cNvSpPr/>
            <p:nvPr/>
          </p:nvSpPr>
          <p:spPr>
            <a:xfrm rot="16200000">
              <a:off x="675892" y="1783312"/>
              <a:ext cx="936185" cy="805476"/>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32" name="文本框 18"/>
            <p:cNvSpPr txBox="1"/>
            <p:nvPr/>
          </p:nvSpPr>
          <p:spPr>
            <a:xfrm>
              <a:off x="831693" y="1800682"/>
              <a:ext cx="500420" cy="782000"/>
            </a:xfrm>
            <a:prstGeom prst="rect">
              <a:avLst/>
            </a:prstGeom>
            <a:noFill/>
            <a:ln>
              <a:noFill/>
            </a:ln>
          </p:spPr>
          <p:txBody>
            <a:bodyPr wrap="square" rtlCol="0">
              <a:spAutoFit/>
            </a:bodyPr>
            <a:lstStyle/>
            <a:p>
              <a:r>
                <a:rPr lang="en-US" altLang="zh-CN"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4</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33" name="文本框 32"/>
          <p:cNvSpPr txBox="1"/>
          <p:nvPr/>
        </p:nvSpPr>
        <p:spPr>
          <a:xfrm>
            <a:off x="1781292" y="2093200"/>
            <a:ext cx="7111188" cy="461665"/>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勘验的程序要求</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285852" y="1203598"/>
            <a:ext cx="425444" cy="425444"/>
            <a:chOff x="1285852" y="1203598"/>
            <a:chExt cx="425444" cy="425444"/>
          </a:xfrm>
        </p:grpSpPr>
        <p:sp>
          <p:nvSpPr>
            <p:cNvPr id="35" name="饼形 13"/>
            <p:cNvSpPr/>
            <p:nvPr/>
          </p:nvSpPr>
          <p:spPr>
            <a:xfrm rot="2843270">
              <a:off x="1285852" y="1203598"/>
              <a:ext cx="425444" cy="425444"/>
            </a:xfrm>
            <a:prstGeom prst="pie">
              <a:avLst>
                <a:gd name="adj1" fmla="val 3644789"/>
                <a:gd name="adj2" fmla="val 16200000"/>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6" name="等腰三角形 35"/>
            <p:cNvSpPr/>
            <p:nvPr/>
          </p:nvSpPr>
          <p:spPr>
            <a:xfrm>
              <a:off x="1433684" y="1416221"/>
              <a:ext cx="129780" cy="199748"/>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42844" y="3143254"/>
            <a:ext cx="4534794" cy="707886"/>
          </a:xfrm>
          <a:prstGeom prst="rect">
            <a:avLst/>
          </a:prstGeom>
        </p:spPr>
        <p:txBody>
          <a:bodyPr wrap="square">
            <a:spAutoFit/>
          </a:bodyPr>
          <a:lstStyle/>
          <a:p>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新民事诉讼证据规定第</a:t>
            </a:r>
            <a:r>
              <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rPr>
              <a:t>43</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条：应当在勘验前将勘验的时间和地点通知当事人</a:t>
            </a:r>
            <a:endParaRPr lang="en-US" altLang="zh-CN" sz="2000" dirty="0">
              <a:solidFill>
                <a:srgbClr val="53C780"/>
              </a:solidFill>
              <a:latin typeface="微软雅黑" panose="020B0503020204020204" pitchFamily="34" charset="-122"/>
              <a:ea typeface="微软雅黑" panose="020B0503020204020204" pitchFamily="34" charset="-122"/>
            </a:endParaRPr>
          </a:p>
        </p:txBody>
      </p:sp>
      <p:sp>
        <p:nvSpPr>
          <p:cNvPr id="16" name="矩形 15"/>
          <p:cNvSpPr/>
          <p:nvPr/>
        </p:nvSpPr>
        <p:spPr>
          <a:xfrm>
            <a:off x="5357818" y="3286130"/>
            <a:ext cx="3786182" cy="400110"/>
          </a:xfrm>
          <a:prstGeom prst="rect">
            <a:avLst/>
          </a:prstGeom>
        </p:spPr>
        <p:txBody>
          <a:bodyPr wrap="square">
            <a:spAutoFit/>
          </a:bodyPr>
          <a:lstStyle/>
          <a:p>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法庭正式勘验前告知当事人即可</a:t>
            </a:r>
            <a:endParaRPr lang="zh-CN" altLang="en-US" sz="2000" dirty="0">
              <a:solidFill>
                <a:schemeClr val="tx1">
                  <a:lumMod val="50000"/>
                  <a:lumOff val="50000"/>
                </a:schemeClr>
              </a:solidFill>
            </a:endParaRPr>
          </a:p>
        </p:txBody>
      </p:sp>
      <p:sp>
        <p:nvSpPr>
          <p:cNvPr id="17" name="箭头: 右 16"/>
          <p:cNvSpPr/>
          <p:nvPr/>
        </p:nvSpPr>
        <p:spPr>
          <a:xfrm>
            <a:off x="4921495" y="3355706"/>
            <a:ext cx="315234" cy="288032"/>
          </a:xfrm>
          <a:prstGeom prst="rightArrow">
            <a:avLst/>
          </a:prstGeom>
          <a:noFill/>
          <a:ln>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214678" y="4143386"/>
            <a:ext cx="2714644" cy="400110"/>
          </a:xfrm>
          <a:prstGeom prst="rect">
            <a:avLst/>
          </a:prstGeom>
        </p:spPr>
        <p:txBody>
          <a:bodyPr wrap="square">
            <a:spAutoFit/>
          </a:bodyPr>
          <a:lstStyle/>
          <a:p>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临时启动：投毒实验</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P spid="16" grpId="0"/>
      <p:bldP spid="17" grpId="0" animBg="1"/>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81293" y="1245989"/>
            <a:ext cx="5040560" cy="461665"/>
          </a:xfrm>
          <a:prstGeom prst="rect">
            <a:avLst/>
          </a:prstGeom>
          <a:noFill/>
        </p:spPr>
        <p:txBody>
          <a:bodyPr wrap="square" rtlCol="0">
            <a:spAutoFit/>
          </a:bodyPr>
          <a:lstStyle/>
          <a:p>
            <a:r>
              <a:rPr lang="zh-CN" altLang="en-US" sz="2400" b="1" dirty="0">
                <a:solidFill>
                  <a:srgbClr val="53C780"/>
                </a:solidFill>
                <a:latin typeface="微软雅黑" panose="020B0503020204020204" pitchFamily="34" charset="-122"/>
                <a:ea typeface="微软雅黑" panose="020B0503020204020204" pitchFamily="34" charset="-122"/>
              </a:rPr>
              <a:t>法庭勘验</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（二）证据的类型</a:t>
            </a:r>
            <a:endParaRPr lang="zh-CN" altLang="en-US" sz="2800" dirty="0">
              <a:solidFill>
                <a:srgbClr val="53C780"/>
              </a:solidFill>
              <a:latin typeface="微软雅黑" panose="020B0503020204020204" pitchFamily="34" charset="-122"/>
              <a:ea typeface="微软雅黑" panose="020B0503020204020204" pitchFamily="34" charset="-122"/>
            </a:endParaRPr>
          </a:p>
        </p:txBody>
      </p:sp>
      <p:grpSp>
        <p:nvGrpSpPr>
          <p:cNvPr id="5" name="组合 28"/>
          <p:cNvGrpSpPr/>
          <p:nvPr/>
        </p:nvGrpSpPr>
        <p:grpSpPr>
          <a:xfrm>
            <a:off x="965117" y="1907300"/>
            <a:ext cx="698704" cy="700074"/>
            <a:chOff x="683569" y="1717957"/>
            <a:chExt cx="934353" cy="936185"/>
          </a:xfrm>
        </p:grpSpPr>
        <p:sp>
          <p:nvSpPr>
            <p:cNvPr id="30" name="六边形 29"/>
            <p:cNvSpPr/>
            <p:nvPr/>
          </p:nvSpPr>
          <p:spPr>
            <a:xfrm>
              <a:off x="683569" y="1772819"/>
              <a:ext cx="934353" cy="807057"/>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31" name="六边形 30"/>
            <p:cNvSpPr/>
            <p:nvPr/>
          </p:nvSpPr>
          <p:spPr>
            <a:xfrm rot="16200000">
              <a:off x="675892" y="1783312"/>
              <a:ext cx="936185" cy="805476"/>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32" name="文本框 18"/>
            <p:cNvSpPr txBox="1"/>
            <p:nvPr/>
          </p:nvSpPr>
          <p:spPr>
            <a:xfrm>
              <a:off x="831693" y="1800682"/>
              <a:ext cx="500420" cy="782000"/>
            </a:xfrm>
            <a:prstGeom prst="rect">
              <a:avLst/>
            </a:prstGeom>
            <a:noFill/>
            <a:ln>
              <a:noFill/>
            </a:ln>
          </p:spPr>
          <p:txBody>
            <a:bodyPr wrap="square" rtlCol="0">
              <a:spAutoFit/>
            </a:bodyPr>
            <a:lstStyle/>
            <a:p>
              <a:r>
                <a:rPr lang="en-US" altLang="zh-CN"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4</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33" name="文本框 32"/>
          <p:cNvSpPr txBox="1"/>
          <p:nvPr/>
        </p:nvSpPr>
        <p:spPr>
          <a:xfrm>
            <a:off x="1781292" y="2093200"/>
            <a:ext cx="7111188" cy="461665"/>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勘验的程序要求</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 name="组合 17"/>
          <p:cNvGrpSpPr/>
          <p:nvPr/>
        </p:nvGrpSpPr>
        <p:grpSpPr>
          <a:xfrm>
            <a:off x="1285852" y="1203598"/>
            <a:ext cx="425444" cy="425444"/>
            <a:chOff x="1285852" y="1203598"/>
            <a:chExt cx="425444" cy="425444"/>
          </a:xfrm>
        </p:grpSpPr>
        <p:sp>
          <p:nvSpPr>
            <p:cNvPr id="35" name="饼形 13"/>
            <p:cNvSpPr/>
            <p:nvPr/>
          </p:nvSpPr>
          <p:spPr>
            <a:xfrm rot="2843270">
              <a:off x="1285852" y="1203598"/>
              <a:ext cx="425444" cy="425444"/>
            </a:xfrm>
            <a:prstGeom prst="pie">
              <a:avLst>
                <a:gd name="adj1" fmla="val 3644789"/>
                <a:gd name="adj2" fmla="val 16200000"/>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6" name="等腰三角形 35"/>
            <p:cNvSpPr/>
            <p:nvPr/>
          </p:nvSpPr>
          <p:spPr>
            <a:xfrm>
              <a:off x="1433684" y="1416221"/>
              <a:ext cx="129780" cy="199748"/>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910774" y="2867752"/>
            <a:ext cx="3463224" cy="1015663"/>
          </a:xfrm>
          <a:prstGeom prst="rect">
            <a:avLst/>
          </a:prstGeom>
        </p:spPr>
        <p:txBody>
          <a:bodyPr wrap="square">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被告当庭无故退庭后，庭审程序继续</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审理并</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在审理过程中对被诉侵权网站进行勘验</a:t>
            </a:r>
            <a:endParaRPr lang="en-US" altLang="zh-CN" sz="2000" dirty="0">
              <a:solidFill>
                <a:srgbClr val="53C780"/>
              </a:solidFill>
              <a:latin typeface="微软雅黑" panose="020B0503020204020204" pitchFamily="34" charset="-122"/>
              <a:ea typeface="微软雅黑" panose="020B0503020204020204" pitchFamily="34" charset="-122"/>
            </a:endParaRPr>
          </a:p>
        </p:txBody>
      </p:sp>
      <p:sp>
        <p:nvSpPr>
          <p:cNvPr id="3" name="矩形 2"/>
          <p:cNvSpPr/>
          <p:nvPr/>
        </p:nvSpPr>
        <p:spPr>
          <a:xfrm>
            <a:off x="4894280" y="2955605"/>
            <a:ext cx="3178182" cy="707886"/>
          </a:xfrm>
          <a:prstGeom prst="rect">
            <a:avLst/>
          </a:prstGeom>
        </p:spPr>
        <p:txBody>
          <a:bodyPr wrap="square">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不影响勘验的</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进行以及</a:t>
            </a:r>
            <a:endPar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合议庭</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对勘验结果的采用</a:t>
            </a:r>
            <a:endParaRPr lang="zh-CN" altLang="en-US" sz="2000" dirty="0">
              <a:solidFill>
                <a:schemeClr val="tx1">
                  <a:lumMod val="50000"/>
                  <a:lumOff val="50000"/>
                </a:schemeClr>
              </a:solidFill>
            </a:endParaRPr>
          </a:p>
        </p:txBody>
      </p:sp>
      <p:sp>
        <p:nvSpPr>
          <p:cNvPr id="4" name="箭头: 右 3"/>
          <p:cNvSpPr/>
          <p:nvPr/>
        </p:nvSpPr>
        <p:spPr>
          <a:xfrm>
            <a:off x="4399642" y="3176190"/>
            <a:ext cx="315234" cy="288032"/>
          </a:xfrm>
          <a:prstGeom prst="rightArrow">
            <a:avLst/>
          </a:prstGeom>
          <a:noFill/>
          <a:ln>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702876" y="4034363"/>
            <a:ext cx="1726248" cy="400110"/>
          </a:xfrm>
          <a:prstGeom prst="rect">
            <a:avLst/>
          </a:prstGeom>
        </p:spPr>
        <p:txBody>
          <a:bodyPr wrap="square">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一方未到庭</a:t>
            </a:r>
            <a:endParaRPr lang="en-US" altLang="zh-CN" sz="2000" dirty="0">
              <a:solidFill>
                <a:srgbClr val="53C780"/>
              </a:solidFill>
              <a:latin typeface="微软雅黑" panose="020B0503020204020204" pitchFamily="34" charset="-122"/>
              <a:ea typeface="微软雅黑" panose="020B0503020204020204" pitchFamily="34" charset="-122"/>
            </a:endParaRPr>
          </a:p>
        </p:txBody>
      </p:sp>
      <p:sp>
        <p:nvSpPr>
          <p:cNvPr id="16" name="矩形 15"/>
          <p:cNvSpPr/>
          <p:nvPr/>
        </p:nvSpPr>
        <p:spPr>
          <a:xfrm>
            <a:off x="4857752" y="3857634"/>
            <a:ext cx="3552254" cy="707886"/>
          </a:xfrm>
          <a:prstGeom prst="rect">
            <a:avLst/>
          </a:prstGeom>
        </p:spPr>
        <p:txBody>
          <a:bodyPr wrap="square">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尽量使用外录和内录设备，</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确保勘验过程的客观性</a:t>
            </a:r>
            <a:endParaRPr lang="zh-CN" altLang="en-US" sz="2000" dirty="0">
              <a:solidFill>
                <a:schemeClr val="tx1">
                  <a:lumMod val="50000"/>
                  <a:lumOff val="50000"/>
                </a:schemeClr>
              </a:solidFill>
            </a:endParaRPr>
          </a:p>
        </p:txBody>
      </p:sp>
      <p:sp>
        <p:nvSpPr>
          <p:cNvPr id="17" name="箭头: 右 16"/>
          <p:cNvSpPr/>
          <p:nvPr/>
        </p:nvSpPr>
        <p:spPr>
          <a:xfrm>
            <a:off x="4421429" y="4070086"/>
            <a:ext cx="315234" cy="288032"/>
          </a:xfrm>
          <a:prstGeom prst="rightArrow">
            <a:avLst/>
          </a:prstGeom>
          <a:noFill/>
          <a:ln>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P spid="3" grpId="0"/>
      <p:bldP spid="4" grpId="0" animBg="1"/>
      <p:bldP spid="15" grpId="0"/>
      <p:bldP spid="16" grpId="0"/>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81293" y="1245989"/>
            <a:ext cx="5040560" cy="461665"/>
          </a:xfrm>
          <a:prstGeom prst="rect">
            <a:avLst/>
          </a:prstGeom>
          <a:noFill/>
        </p:spPr>
        <p:txBody>
          <a:bodyPr wrap="square" rtlCol="0">
            <a:spAutoFit/>
          </a:bodyPr>
          <a:lstStyle/>
          <a:p>
            <a:r>
              <a:rPr lang="zh-CN" altLang="en-US" sz="2400" b="1" dirty="0">
                <a:solidFill>
                  <a:srgbClr val="53C780"/>
                </a:solidFill>
                <a:latin typeface="微软雅黑" panose="020B0503020204020204" pitchFamily="34" charset="-122"/>
                <a:ea typeface="微软雅黑" panose="020B0503020204020204" pitchFamily="34" charset="-122"/>
              </a:rPr>
              <a:t>法庭勘验</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5286412"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（二）证据的类型</a:t>
            </a:r>
            <a:endParaRPr lang="zh-CN" altLang="en-US" sz="2800" dirty="0">
              <a:solidFill>
                <a:srgbClr val="53C78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785786" y="2128412"/>
            <a:ext cx="698704" cy="700074"/>
            <a:chOff x="683569" y="1717957"/>
            <a:chExt cx="934353" cy="936185"/>
          </a:xfrm>
        </p:grpSpPr>
        <p:sp>
          <p:nvSpPr>
            <p:cNvPr id="11" name="六边形 10"/>
            <p:cNvSpPr/>
            <p:nvPr/>
          </p:nvSpPr>
          <p:spPr>
            <a:xfrm>
              <a:off x="683569" y="1772819"/>
              <a:ext cx="934353" cy="807057"/>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12" name="六边形 11"/>
            <p:cNvSpPr/>
            <p:nvPr/>
          </p:nvSpPr>
          <p:spPr>
            <a:xfrm rot="16200000">
              <a:off x="675892" y="1783312"/>
              <a:ext cx="936185" cy="805476"/>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14" name="文本框 18"/>
            <p:cNvSpPr txBox="1"/>
            <p:nvPr/>
          </p:nvSpPr>
          <p:spPr>
            <a:xfrm>
              <a:off x="831693" y="1800682"/>
              <a:ext cx="500420" cy="782000"/>
            </a:xfrm>
            <a:prstGeom prst="rect">
              <a:avLst/>
            </a:prstGeom>
            <a:noFill/>
            <a:ln>
              <a:noFill/>
            </a:ln>
          </p:spPr>
          <p:txBody>
            <a:bodyPr wrap="square" rtlCol="0">
              <a:spAutoFit/>
            </a:bodyPr>
            <a:lstStyle/>
            <a:p>
              <a:r>
                <a:rPr lang="en-US" altLang="zh-CN"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5</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18" name="文本框 17"/>
          <p:cNvSpPr txBox="1"/>
          <p:nvPr/>
        </p:nvSpPr>
        <p:spPr>
          <a:xfrm>
            <a:off x="1601962" y="2231716"/>
            <a:ext cx="7074494" cy="461665"/>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有关单位和个人协助勘验的义务</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85786" y="3167820"/>
            <a:ext cx="698704" cy="700074"/>
            <a:chOff x="683569" y="1717957"/>
            <a:chExt cx="934353" cy="936185"/>
          </a:xfrm>
        </p:grpSpPr>
        <p:sp>
          <p:nvSpPr>
            <p:cNvPr id="24" name="六边形 23"/>
            <p:cNvSpPr/>
            <p:nvPr/>
          </p:nvSpPr>
          <p:spPr>
            <a:xfrm>
              <a:off x="683569" y="1772819"/>
              <a:ext cx="934353" cy="807057"/>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25" name="六边形 24"/>
            <p:cNvSpPr/>
            <p:nvPr/>
          </p:nvSpPr>
          <p:spPr>
            <a:xfrm rot="16200000">
              <a:off x="675892" y="1783312"/>
              <a:ext cx="936185" cy="805476"/>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26" name="文本框 18"/>
            <p:cNvSpPr txBox="1"/>
            <p:nvPr/>
          </p:nvSpPr>
          <p:spPr>
            <a:xfrm>
              <a:off x="831693" y="1800682"/>
              <a:ext cx="500420" cy="782000"/>
            </a:xfrm>
            <a:prstGeom prst="rect">
              <a:avLst/>
            </a:prstGeom>
            <a:noFill/>
            <a:ln>
              <a:noFill/>
            </a:ln>
          </p:spPr>
          <p:txBody>
            <a:bodyPr wrap="square" rtlCol="0">
              <a:spAutoFit/>
            </a:bodyPr>
            <a:lstStyle/>
            <a:p>
              <a:r>
                <a:rPr lang="en-US" altLang="zh-CN"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6</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27" name="文本框 26"/>
          <p:cNvSpPr txBox="1"/>
          <p:nvPr/>
        </p:nvSpPr>
        <p:spPr>
          <a:xfrm>
            <a:off x="1601962" y="3353720"/>
            <a:ext cx="7074494" cy="461665"/>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勘验时应当保护他人隐私和尊严</a:t>
            </a:r>
            <a:endParaRPr lang="zh-CN" altLang="en-US" sz="2400" dirty="0">
              <a:solidFill>
                <a:srgbClr val="53C780"/>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285852" y="1203598"/>
            <a:ext cx="425444" cy="425444"/>
            <a:chOff x="1285852" y="1203598"/>
            <a:chExt cx="425444" cy="425444"/>
          </a:xfrm>
        </p:grpSpPr>
        <p:sp>
          <p:nvSpPr>
            <p:cNvPr id="35" name="饼形 13"/>
            <p:cNvSpPr/>
            <p:nvPr/>
          </p:nvSpPr>
          <p:spPr>
            <a:xfrm rot="2843270">
              <a:off x="1285852" y="1203598"/>
              <a:ext cx="425444" cy="425444"/>
            </a:xfrm>
            <a:prstGeom prst="pie">
              <a:avLst>
                <a:gd name="adj1" fmla="val 3644789"/>
                <a:gd name="adj2" fmla="val 16200000"/>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6" name="等腰三角形 35"/>
            <p:cNvSpPr/>
            <p:nvPr/>
          </p:nvSpPr>
          <p:spPr>
            <a:xfrm>
              <a:off x="1433684" y="1416221"/>
              <a:ext cx="129780" cy="199748"/>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81293" y="1114501"/>
            <a:ext cx="5040560" cy="461665"/>
          </a:xfrm>
          <a:prstGeom prst="rect">
            <a:avLst/>
          </a:prstGeom>
          <a:noFill/>
        </p:spPr>
        <p:txBody>
          <a:bodyPr wrap="square" rtlCol="0">
            <a:spAutoFit/>
          </a:bodyPr>
          <a:lstStyle/>
          <a:p>
            <a:r>
              <a:rPr lang="zh-CN" altLang="en-US" sz="2400" b="1" dirty="0">
                <a:solidFill>
                  <a:srgbClr val="53C780"/>
                </a:solidFill>
                <a:latin typeface="微软雅黑" panose="020B0503020204020204" pitchFamily="34" charset="-122"/>
                <a:ea typeface="微软雅黑" panose="020B0503020204020204" pitchFamily="34" charset="-122"/>
              </a:rPr>
              <a:t>如何固定并解释网络证据</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7674646"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（三）举证证明责任方面需要注意的问题</a:t>
            </a:r>
            <a:endParaRPr lang="zh-CN" altLang="en-US" sz="2800" dirty="0">
              <a:solidFill>
                <a:srgbClr val="53C78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197883" y="1059582"/>
            <a:ext cx="500066" cy="428628"/>
            <a:chOff x="1197883" y="1059582"/>
            <a:chExt cx="500066" cy="428628"/>
          </a:xfrm>
        </p:grpSpPr>
        <p:sp>
          <p:nvSpPr>
            <p:cNvPr id="6" name="等腰三角形 5"/>
            <p:cNvSpPr/>
            <p:nvPr/>
          </p:nvSpPr>
          <p:spPr>
            <a:xfrm>
              <a:off x="1197883" y="1059582"/>
              <a:ext cx="500066" cy="428628"/>
            </a:xfrm>
            <a:prstGeom prst="triangle">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7D993"/>
                </a:solidFill>
              </a:endParaRPr>
            </a:p>
          </p:txBody>
        </p:sp>
        <p:sp>
          <p:nvSpPr>
            <p:cNvPr id="7" name="等腰三角形 6"/>
            <p:cNvSpPr/>
            <p:nvPr/>
          </p:nvSpPr>
          <p:spPr>
            <a:xfrm>
              <a:off x="1281227" y="1202458"/>
              <a:ext cx="333377" cy="285752"/>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grpSp>
      <p:grpSp>
        <p:nvGrpSpPr>
          <p:cNvPr id="18" name="组合 17"/>
          <p:cNvGrpSpPr/>
          <p:nvPr/>
        </p:nvGrpSpPr>
        <p:grpSpPr>
          <a:xfrm>
            <a:off x="785786" y="1820374"/>
            <a:ext cx="698704" cy="700074"/>
            <a:chOff x="683569" y="1717957"/>
            <a:chExt cx="934353" cy="936185"/>
          </a:xfrm>
        </p:grpSpPr>
        <p:sp>
          <p:nvSpPr>
            <p:cNvPr id="19" name="六边形 18"/>
            <p:cNvSpPr/>
            <p:nvPr/>
          </p:nvSpPr>
          <p:spPr>
            <a:xfrm>
              <a:off x="683569" y="1772819"/>
              <a:ext cx="934353" cy="807057"/>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21" name="六边形 20"/>
            <p:cNvSpPr/>
            <p:nvPr/>
          </p:nvSpPr>
          <p:spPr>
            <a:xfrm rot="16200000">
              <a:off x="675892" y="1783312"/>
              <a:ext cx="936185" cy="805476"/>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22" name="文本框 18"/>
            <p:cNvSpPr txBox="1"/>
            <p:nvPr/>
          </p:nvSpPr>
          <p:spPr>
            <a:xfrm>
              <a:off x="831693" y="1800682"/>
              <a:ext cx="500420" cy="782000"/>
            </a:xfrm>
            <a:prstGeom prst="rect">
              <a:avLst/>
            </a:prstGeom>
            <a:noFill/>
            <a:ln>
              <a:noFill/>
            </a:ln>
          </p:spPr>
          <p:txBody>
            <a:bodyPr wrap="square" rtlCol="0">
              <a:spAutoFit/>
            </a:bodyPr>
            <a:lstStyle/>
            <a:p>
              <a:r>
                <a:rPr lang="en-US" altLang="zh-CN"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1</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23" name="文本框 22"/>
          <p:cNvSpPr txBox="1"/>
          <p:nvPr/>
        </p:nvSpPr>
        <p:spPr>
          <a:xfrm>
            <a:off x="1601962" y="1923678"/>
            <a:ext cx="6858470" cy="461665"/>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注重取证方式的有效性和合法性</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线形标注 1(带强调线) 73"/>
          <p:cNvSpPr/>
          <p:nvPr/>
        </p:nvSpPr>
        <p:spPr>
          <a:xfrm>
            <a:off x="785786" y="3835724"/>
            <a:ext cx="2626794" cy="552450"/>
          </a:xfrm>
          <a:prstGeom prst="accentCallout1">
            <a:avLst>
              <a:gd name="adj1" fmla="val 52032"/>
              <a:gd name="adj2" fmla="val 95198"/>
              <a:gd name="adj3" fmla="val -56409"/>
              <a:gd name="adj4" fmla="val 116046"/>
            </a:avLst>
          </a:prstGeom>
          <a:noFill/>
          <a:ln>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未做取证设备清洁不可当然否定证据的真实性</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线形标注 1(带强调线) 73"/>
          <p:cNvSpPr/>
          <p:nvPr/>
        </p:nvSpPr>
        <p:spPr>
          <a:xfrm>
            <a:off x="4572000" y="3581461"/>
            <a:ext cx="3888432" cy="1349136"/>
          </a:xfrm>
          <a:prstGeom prst="accentCallout1">
            <a:avLst>
              <a:gd name="adj1" fmla="val 47951"/>
              <a:gd name="adj2" fmla="val -6"/>
              <a:gd name="adj3" fmla="val -2608"/>
              <a:gd name="adj4" fmla="val -16897"/>
            </a:avLst>
          </a:prstGeom>
          <a:noFill/>
          <a:ln>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rgbClr val="53C780"/>
                </a:solidFill>
                <a:latin typeface="微软雅黑" panose="020B0503020204020204" pitchFamily="34" charset="-122"/>
                <a:ea typeface="微软雅黑" panose="020B0503020204020204" pitchFamily="34" charset="-122"/>
              </a:rPr>
              <a:t>并非所有网页都需要公证</a:t>
            </a:r>
            <a:endParaRPr lang="en-US" altLang="zh-CN" b="1" dirty="0">
              <a:solidFill>
                <a:srgbClr val="53C780"/>
              </a:solidFill>
              <a:latin typeface="微软雅黑" panose="020B0503020204020204" pitchFamily="34" charset="-122"/>
              <a:ea typeface="微软雅黑" panose="020B0503020204020204" pitchFamily="34" charset="-122"/>
            </a:endParaRPr>
          </a:p>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某些图片、文字发布平台，能显示发布者、发布时间、简介等信息（如经营主体的公示性信息）；以及原告自己网站内容，都不必要必须进行公证</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017181" y="2859021"/>
            <a:ext cx="5776254" cy="461665"/>
          </a:xfrm>
          <a:prstGeom prst="rect">
            <a:avLst/>
          </a:prstGeom>
          <a:noFill/>
        </p:spPr>
        <p:txBody>
          <a:bodyPr wrap="square" rtlCol="0">
            <a:spAutoFit/>
          </a:bodyPr>
          <a:lstStyle/>
          <a:p>
            <a:r>
              <a:rPr lang="en-US" altLang="zh-CN" sz="24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dirty="0" smtClean="0">
                <a:solidFill>
                  <a:schemeClr val="tx1">
                    <a:lumMod val="50000"/>
                    <a:lumOff val="50000"/>
                  </a:schemeClr>
                </a:solidFill>
                <a:latin typeface="微软雅黑" panose="020B0503020204020204" pitchFamily="34" charset="-122"/>
                <a:ea typeface="微软雅黑" panose="020B0503020204020204" pitchFamily="34" charset="-122"/>
              </a:rPr>
              <a:t>取证</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开始前应清洁取证设备</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P spid="23" grpId="0"/>
      <p:bldP spid="24" grpId="0" animBg="1"/>
      <p:bldP spid="25" grpId="0" animBg="1"/>
      <p:bldP spid="3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7674646"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（三）举证证明责任方面需要注意的问题</a:t>
            </a:r>
            <a:endParaRPr lang="zh-CN" altLang="en-US" sz="2800" dirty="0">
              <a:solidFill>
                <a:srgbClr val="53C780"/>
              </a:solidFill>
              <a:latin typeface="微软雅黑" panose="020B0503020204020204" pitchFamily="34" charset="-122"/>
              <a:ea typeface="微软雅黑" panose="020B0503020204020204" pitchFamily="34" charset="-122"/>
            </a:endParaRPr>
          </a:p>
        </p:txBody>
      </p:sp>
      <p:sp>
        <p:nvSpPr>
          <p:cNvPr id="15" name="Title 1"/>
          <p:cNvSpPr txBox="1"/>
          <p:nvPr/>
        </p:nvSpPr>
        <p:spPr>
          <a:xfrm>
            <a:off x="612216" y="1160710"/>
            <a:ext cx="371412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经营主体的公示性信息（</a:t>
            </a:r>
            <a:r>
              <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rPr>
              <a:t>ICP</a:t>
            </a: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备案）</a:t>
            </a:r>
            <a:endParaRPr lang="en-GB" altLang="zh-CN"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6" name="图片 15"/>
          <p:cNvPicPr/>
          <p:nvPr/>
        </p:nvPicPr>
        <p:blipFill>
          <a:blip r:embed="rId1"/>
          <a:stretch>
            <a:fillRect/>
          </a:stretch>
        </p:blipFill>
        <p:spPr>
          <a:xfrm>
            <a:off x="971329" y="1641315"/>
            <a:ext cx="6989607" cy="3155291"/>
          </a:xfrm>
          <a:prstGeom prst="rect">
            <a:avLst/>
          </a:prstGeom>
        </p:spPr>
      </p:pic>
      <p:sp>
        <p:nvSpPr>
          <p:cNvPr id="17" name="椭圆 16"/>
          <p:cNvSpPr>
            <a:spLocks noChangeArrowheads="1"/>
          </p:cNvSpPr>
          <p:nvPr/>
        </p:nvSpPr>
        <p:spPr bwMode="auto">
          <a:xfrm>
            <a:off x="1835696" y="2355726"/>
            <a:ext cx="4176652" cy="785812"/>
          </a:xfrm>
          <a:prstGeom prst="ellipse">
            <a:avLst/>
          </a:prstGeom>
          <a:noFill/>
          <a:ln w="508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en-US">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7674646"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（三）举证证明责任方面需要注意的问题</a:t>
            </a:r>
            <a:endParaRPr lang="zh-CN" altLang="en-US" sz="2800" dirty="0">
              <a:solidFill>
                <a:srgbClr val="53C780"/>
              </a:solidFill>
              <a:latin typeface="微软雅黑" panose="020B0503020204020204" pitchFamily="34" charset="-122"/>
              <a:ea typeface="微软雅黑" panose="020B0503020204020204" pitchFamily="34" charset="-122"/>
            </a:endParaRPr>
          </a:p>
        </p:txBody>
      </p:sp>
      <p:sp>
        <p:nvSpPr>
          <p:cNvPr id="7" name="Title 1"/>
          <p:cNvSpPr txBox="1"/>
          <p:nvPr/>
        </p:nvSpPr>
        <p:spPr>
          <a:xfrm>
            <a:off x="1095974" y="1102640"/>
            <a:ext cx="3980082" cy="27764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经营主体的公示性信息（网页标注）</a:t>
            </a:r>
            <a:endParaRPr lang="en-GB" altLang="zh-CN"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8" name="图片 22"/>
          <p:cNvPicPr/>
          <p:nvPr/>
        </p:nvPicPr>
        <p:blipFill>
          <a:blip r:embed="rId1"/>
          <a:stretch>
            <a:fillRect/>
          </a:stretch>
        </p:blipFill>
        <p:spPr>
          <a:xfrm>
            <a:off x="683569" y="1563638"/>
            <a:ext cx="7416824" cy="3412969"/>
          </a:xfrm>
          <a:prstGeom prst="rect">
            <a:avLst/>
          </a:prstGeom>
        </p:spPr>
      </p:pic>
      <p:sp>
        <p:nvSpPr>
          <p:cNvPr id="9" name="椭圆 16"/>
          <p:cNvSpPr>
            <a:spLocks noChangeArrowheads="1"/>
          </p:cNvSpPr>
          <p:nvPr/>
        </p:nvSpPr>
        <p:spPr bwMode="auto">
          <a:xfrm>
            <a:off x="2898147" y="4278828"/>
            <a:ext cx="3133002" cy="514420"/>
          </a:xfrm>
          <a:prstGeom prst="ellipse">
            <a:avLst/>
          </a:prstGeom>
          <a:noFill/>
          <a:ln w="508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en-US">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7674646"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（三）举证证明责任方面需要注意的问题</a:t>
            </a:r>
            <a:endParaRPr lang="zh-CN" altLang="en-US" sz="2800" dirty="0">
              <a:solidFill>
                <a:srgbClr val="53C780"/>
              </a:solidFill>
              <a:latin typeface="微软雅黑" panose="020B0503020204020204" pitchFamily="34" charset="-122"/>
              <a:ea typeface="微软雅黑" panose="020B0503020204020204" pitchFamily="34" charset="-122"/>
            </a:endParaRPr>
          </a:p>
        </p:txBody>
      </p:sp>
      <p:sp>
        <p:nvSpPr>
          <p:cNvPr id="11" name="Title 1"/>
          <p:cNvSpPr txBox="1"/>
          <p:nvPr/>
        </p:nvSpPr>
        <p:spPr>
          <a:xfrm>
            <a:off x="1264277" y="933122"/>
            <a:ext cx="4531859" cy="48650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经营主体的公示性信息（域名持有人）</a:t>
            </a:r>
            <a:endParaRPr lang="en-GB" altLang="zh-CN"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2" name="Picture 1"/>
          <p:cNvPicPr>
            <a:picLocks noChangeAspect="1"/>
          </p:cNvPicPr>
          <p:nvPr/>
        </p:nvPicPr>
        <p:blipFill rotWithShape="1">
          <a:blip r:embed="rId1" cstate="print">
            <a:extLst>
              <a:ext uri="{28A0092B-C50C-407E-A947-70E740481C1C}">
                <a14:useLocalDpi xmlns:a14="http://schemas.microsoft.com/office/drawing/2010/main" val="0"/>
              </a:ext>
            </a:extLst>
          </a:blip>
          <a:srcRect r="126" b="9658"/>
          <a:stretch>
            <a:fillRect/>
          </a:stretch>
        </p:blipFill>
        <p:spPr>
          <a:xfrm>
            <a:off x="1763688" y="1347614"/>
            <a:ext cx="5049892" cy="36132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7674646"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（三）举证证明责任方面需要注意的问题</a:t>
            </a:r>
            <a:endParaRPr lang="zh-CN" altLang="en-US" sz="2800" dirty="0">
              <a:solidFill>
                <a:srgbClr val="53C780"/>
              </a:solidFill>
              <a:latin typeface="微软雅黑" panose="020B0503020204020204" pitchFamily="34" charset="-122"/>
              <a:ea typeface="微软雅黑" panose="020B0503020204020204" pitchFamily="34" charset="-122"/>
            </a:endParaRPr>
          </a:p>
        </p:txBody>
      </p:sp>
      <p:sp>
        <p:nvSpPr>
          <p:cNvPr id="6" name="Title 1"/>
          <p:cNvSpPr txBox="1"/>
          <p:nvPr/>
        </p:nvSpPr>
        <p:spPr>
          <a:xfrm>
            <a:off x="1669442" y="1059582"/>
            <a:ext cx="4774766" cy="98771"/>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经营主体的公示性信息（微博帐号认证名称）</a:t>
            </a:r>
            <a:endParaRPr lang="en-GB" altLang="zh-CN"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7" name="图片 70"/>
          <p:cNvPicPr/>
          <p:nvPr/>
        </p:nvPicPr>
        <p:blipFill>
          <a:blip r:embed="rId1"/>
          <a:stretch>
            <a:fillRect/>
          </a:stretch>
        </p:blipFill>
        <p:spPr>
          <a:xfrm>
            <a:off x="1240158" y="1347614"/>
            <a:ext cx="6663684" cy="3441564"/>
          </a:xfrm>
          <a:prstGeom prst="rect">
            <a:avLst/>
          </a:prstGeom>
        </p:spPr>
      </p:pic>
      <p:sp>
        <p:nvSpPr>
          <p:cNvPr id="8" name="椭圆 16"/>
          <p:cNvSpPr>
            <a:spLocks noChangeArrowheads="1"/>
          </p:cNvSpPr>
          <p:nvPr/>
        </p:nvSpPr>
        <p:spPr bwMode="auto">
          <a:xfrm>
            <a:off x="1835696" y="3666693"/>
            <a:ext cx="3144322" cy="643357"/>
          </a:xfrm>
          <a:prstGeom prst="ellipse">
            <a:avLst/>
          </a:prstGeom>
          <a:noFill/>
          <a:ln w="508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en-US">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8022"/>
            <a:ext cx="611560" cy="611560"/>
          </a:xfrm>
          <a:prstGeom prst="rect">
            <a:avLst/>
          </a:prstGeom>
          <a:solidFill>
            <a:srgbClr val="F46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576469" y="413251"/>
            <a:ext cx="4143405" cy="646331"/>
          </a:xfrm>
          <a:prstGeom prst="rect">
            <a:avLst/>
          </a:prstGeom>
          <a:noFill/>
        </p:spPr>
        <p:txBody>
          <a:bodyPr wrap="square" rtlCol="0">
            <a:spAutoFit/>
          </a:bodyPr>
          <a:lstStyle/>
          <a:p>
            <a:r>
              <a:rPr lang="en-US" altLang="zh-CN" b="1" dirty="0">
                <a:solidFill>
                  <a:srgbClr val="F46970"/>
                </a:solidFill>
                <a:latin typeface="微软雅黑" panose="020B0503020204020204" pitchFamily="34" charset="-122"/>
                <a:ea typeface="微软雅黑" panose="020B0503020204020204" pitchFamily="34" charset="-122"/>
              </a:rPr>
              <a:t>2017</a:t>
            </a:r>
            <a:r>
              <a:rPr lang="zh-CN" altLang="en-US" b="1" dirty="0">
                <a:solidFill>
                  <a:srgbClr val="F46970"/>
                </a:solidFill>
                <a:latin typeface="微软雅黑" panose="020B0503020204020204" pitchFamily="34" charset="-122"/>
                <a:ea typeface="微软雅黑" panose="020B0503020204020204" pitchFamily="34" charset="-122"/>
              </a:rPr>
              <a:t>年</a:t>
            </a:r>
            <a:endParaRPr lang="en-US" altLang="zh-CN" b="1" dirty="0">
              <a:solidFill>
                <a:srgbClr val="F46970"/>
              </a:solidFill>
              <a:latin typeface="微软雅黑" panose="020B0503020204020204" pitchFamily="34" charset="-122"/>
              <a:ea typeface="微软雅黑" panose="020B0503020204020204" pitchFamily="34" charset="-122"/>
            </a:endParaRPr>
          </a:p>
          <a:p>
            <a:r>
              <a:rPr lang="zh-CN" altLang="en-US" b="1" dirty="0">
                <a:solidFill>
                  <a:srgbClr val="F46970"/>
                </a:solidFill>
                <a:latin typeface="微软雅黑" panose="020B0503020204020204" pitchFamily="34" charset="-122"/>
                <a:ea typeface="微软雅黑" panose="020B0503020204020204" pitchFamily="34" charset="-122"/>
              </a:rPr>
              <a:t>北京法院知产民事案件管辖标准</a:t>
            </a:r>
            <a:endParaRPr lang="zh-CN" altLang="en-US" b="1" dirty="0">
              <a:solidFill>
                <a:srgbClr val="F4697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555776" y="1074941"/>
            <a:ext cx="4464495" cy="39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7674646"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（三）举证证明责任方面需要注意的问题</a:t>
            </a:r>
            <a:endParaRPr lang="zh-CN" altLang="en-US" sz="2800" dirty="0">
              <a:solidFill>
                <a:srgbClr val="53C780"/>
              </a:solidFill>
              <a:latin typeface="微软雅黑" panose="020B0503020204020204" pitchFamily="34" charset="-122"/>
              <a:ea typeface="微软雅黑" panose="020B0503020204020204" pitchFamily="34" charset="-122"/>
            </a:endParaRPr>
          </a:p>
        </p:txBody>
      </p:sp>
      <p:sp>
        <p:nvSpPr>
          <p:cNvPr id="6" name="Title 1"/>
          <p:cNvSpPr txBox="1"/>
          <p:nvPr/>
        </p:nvSpPr>
        <p:spPr>
          <a:xfrm>
            <a:off x="1363646" y="896402"/>
            <a:ext cx="5080562" cy="52322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经营主体的公示性信息（微信认证信息）</a:t>
            </a:r>
            <a:endParaRPr lang="en-GB" altLang="zh-CN"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7" name="Picture 1"/>
          <p:cNvPicPr>
            <a:picLocks noChangeAspect="1"/>
          </p:cNvPicPr>
          <p:nvPr/>
        </p:nvPicPr>
        <p:blipFill rotWithShape="1">
          <a:blip r:embed="rId1" cstate="print">
            <a:extLst>
              <a:ext uri="{28A0092B-C50C-407E-A947-70E740481C1C}">
                <a14:useLocalDpi xmlns:a14="http://schemas.microsoft.com/office/drawing/2010/main" val="0"/>
              </a:ext>
            </a:extLst>
          </a:blip>
          <a:srcRect l="690" t="8598" r="1" b="8177"/>
          <a:stretch>
            <a:fillRect/>
          </a:stretch>
        </p:blipFill>
        <p:spPr>
          <a:xfrm>
            <a:off x="1505866" y="1453513"/>
            <a:ext cx="2432587" cy="3624218"/>
          </a:xfrm>
          <a:prstGeom prst="rect">
            <a:avLst/>
          </a:prstGeom>
        </p:spPr>
      </p:pic>
      <p:pic>
        <p:nvPicPr>
          <p:cNvPr id="8"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985" t="9951" r="2727" b="7288"/>
          <a:stretch>
            <a:fillRect/>
          </a:stretch>
        </p:blipFill>
        <p:spPr>
          <a:xfrm>
            <a:off x="5292080" y="1453513"/>
            <a:ext cx="2420350" cy="36242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81293" y="1114501"/>
            <a:ext cx="5040560" cy="461665"/>
          </a:xfrm>
          <a:prstGeom prst="rect">
            <a:avLst/>
          </a:prstGeom>
          <a:noFill/>
        </p:spPr>
        <p:txBody>
          <a:bodyPr wrap="square" rtlCol="0">
            <a:spAutoFit/>
          </a:bodyPr>
          <a:lstStyle/>
          <a:p>
            <a:r>
              <a:rPr lang="zh-CN" altLang="en-US" sz="2400" b="1" dirty="0">
                <a:solidFill>
                  <a:srgbClr val="53C780"/>
                </a:solidFill>
                <a:latin typeface="微软雅黑" panose="020B0503020204020204" pitchFamily="34" charset="-122"/>
                <a:ea typeface="微软雅黑" panose="020B0503020204020204" pitchFamily="34" charset="-122"/>
              </a:rPr>
              <a:t>如何固定并解释网络证据</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7674646"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（三）举证证明责任方面需要注意的问题</a:t>
            </a:r>
            <a:endParaRPr lang="zh-CN" altLang="en-US" sz="2800" dirty="0">
              <a:solidFill>
                <a:srgbClr val="53C78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197883" y="1059582"/>
            <a:ext cx="500066" cy="428628"/>
            <a:chOff x="1197883" y="1059582"/>
            <a:chExt cx="500066" cy="428628"/>
          </a:xfrm>
        </p:grpSpPr>
        <p:sp>
          <p:nvSpPr>
            <p:cNvPr id="6" name="等腰三角形 5"/>
            <p:cNvSpPr/>
            <p:nvPr/>
          </p:nvSpPr>
          <p:spPr>
            <a:xfrm>
              <a:off x="1197883" y="1059582"/>
              <a:ext cx="500066" cy="428628"/>
            </a:xfrm>
            <a:prstGeom prst="triangle">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7D993"/>
                </a:solidFill>
              </a:endParaRPr>
            </a:p>
          </p:txBody>
        </p:sp>
        <p:sp>
          <p:nvSpPr>
            <p:cNvPr id="7" name="等腰三角形 6"/>
            <p:cNvSpPr/>
            <p:nvPr/>
          </p:nvSpPr>
          <p:spPr>
            <a:xfrm>
              <a:off x="1281227" y="1202458"/>
              <a:ext cx="333377" cy="285752"/>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grpSp>
      <p:grpSp>
        <p:nvGrpSpPr>
          <p:cNvPr id="18" name="组合 17"/>
          <p:cNvGrpSpPr/>
          <p:nvPr/>
        </p:nvGrpSpPr>
        <p:grpSpPr>
          <a:xfrm>
            <a:off x="785786" y="1820374"/>
            <a:ext cx="698704" cy="700074"/>
            <a:chOff x="683569" y="1717957"/>
            <a:chExt cx="934353" cy="936185"/>
          </a:xfrm>
        </p:grpSpPr>
        <p:sp>
          <p:nvSpPr>
            <p:cNvPr id="19" name="六边形 18"/>
            <p:cNvSpPr/>
            <p:nvPr/>
          </p:nvSpPr>
          <p:spPr>
            <a:xfrm>
              <a:off x="683569" y="1772819"/>
              <a:ext cx="934353" cy="807057"/>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21" name="六边形 20"/>
            <p:cNvSpPr/>
            <p:nvPr/>
          </p:nvSpPr>
          <p:spPr>
            <a:xfrm rot="16200000">
              <a:off x="675892" y="1783312"/>
              <a:ext cx="936185" cy="805476"/>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22" name="文本框 18"/>
            <p:cNvSpPr txBox="1"/>
            <p:nvPr/>
          </p:nvSpPr>
          <p:spPr>
            <a:xfrm>
              <a:off x="831693" y="1800682"/>
              <a:ext cx="500420" cy="782000"/>
            </a:xfrm>
            <a:prstGeom prst="rect">
              <a:avLst/>
            </a:prstGeom>
            <a:noFill/>
            <a:ln>
              <a:noFill/>
            </a:ln>
          </p:spPr>
          <p:txBody>
            <a:bodyPr wrap="square" rtlCol="0">
              <a:spAutoFit/>
            </a:bodyPr>
            <a:lstStyle/>
            <a:p>
              <a:r>
                <a:rPr lang="en-US" altLang="zh-CN"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1</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23" name="文本框 22"/>
          <p:cNvSpPr txBox="1"/>
          <p:nvPr/>
        </p:nvSpPr>
        <p:spPr>
          <a:xfrm>
            <a:off x="1601962" y="1923678"/>
            <a:ext cx="6858470" cy="461665"/>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注重取证方式的有效性和合法性</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线形标注 1(带强调线) 73"/>
          <p:cNvSpPr/>
          <p:nvPr/>
        </p:nvSpPr>
        <p:spPr>
          <a:xfrm>
            <a:off x="5580112" y="2499742"/>
            <a:ext cx="2626794" cy="552450"/>
          </a:xfrm>
          <a:prstGeom prst="accentCallout1">
            <a:avLst>
              <a:gd name="adj1" fmla="val 46693"/>
              <a:gd name="adj2" fmla="val -250"/>
              <a:gd name="adj3" fmla="val 93090"/>
              <a:gd name="adj4" fmla="val -22073"/>
            </a:avLst>
          </a:prstGeom>
          <a:noFill/>
          <a:ln>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未做取证设备清洁不可当然否定证据的真实性</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线形标注 1(带强调线) 73"/>
          <p:cNvSpPr/>
          <p:nvPr/>
        </p:nvSpPr>
        <p:spPr>
          <a:xfrm>
            <a:off x="5580112" y="3169155"/>
            <a:ext cx="3888432" cy="552450"/>
          </a:xfrm>
          <a:prstGeom prst="accentCallout1">
            <a:avLst>
              <a:gd name="adj1" fmla="val 23901"/>
              <a:gd name="adj2" fmla="val -6"/>
              <a:gd name="adj3" fmla="val -12619"/>
              <a:gd name="adj4" fmla="val -14621"/>
            </a:avLst>
          </a:prstGeom>
          <a:noFill/>
          <a:ln>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并非所有网页都需要公证</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017181" y="2859021"/>
            <a:ext cx="5776254" cy="1938992"/>
          </a:xfrm>
          <a:prstGeom prst="rect">
            <a:avLst/>
          </a:prstGeom>
          <a:noFill/>
        </p:spPr>
        <p:txBody>
          <a:bodyPr wrap="square" rtlCol="0">
            <a:spAutoFit/>
          </a:bodyPr>
          <a:lstStyle/>
          <a:p>
            <a:r>
              <a:rPr lang="en-US" altLang="zh-CN" sz="24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dirty="0" smtClean="0">
                <a:solidFill>
                  <a:schemeClr val="tx1">
                    <a:lumMod val="50000"/>
                    <a:lumOff val="50000"/>
                  </a:schemeClr>
                </a:solidFill>
                <a:latin typeface="微软雅黑" panose="020B0503020204020204" pitchFamily="34" charset="-122"/>
                <a:ea typeface="微软雅黑" panose="020B0503020204020204" pitchFamily="34" charset="-122"/>
              </a:rPr>
              <a:t>取证</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开始前应清洁取证设备</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4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dirty="0" smtClean="0">
                <a:solidFill>
                  <a:schemeClr val="tx1">
                    <a:lumMod val="50000"/>
                    <a:lumOff val="50000"/>
                  </a:schemeClr>
                </a:solidFill>
                <a:latin typeface="微软雅黑" panose="020B0503020204020204" pitchFamily="34" charset="-122"/>
                <a:ea typeface="微软雅黑" panose="020B0503020204020204" pitchFamily="34" charset="-122"/>
              </a:rPr>
              <a:t>充分</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还原查找到争议内容的过程</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4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dirty="0" smtClean="0">
                <a:solidFill>
                  <a:schemeClr val="tx1">
                    <a:lumMod val="50000"/>
                    <a:lumOff val="50000"/>
                  </a:schemeClr>
                </a:solidFill>
                <a:latin typeface="微软雅黑" panose="020B0503020204020204" pitchFamily="34" charset="-122"/>
                <a:ea typeface="微软雅黑" panose="020B0503020204020204" pitchFamily="34" charset="-122"/>
              </a:rPr>
              <a:t>不得</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使用违法方式取证</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up)">
                                      <p:cBhvr>
                                        <p:cTn id="23" dur="500"/>
                                        <p:tgtEl>
                                          <p:spTgt spid="3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animBg="1"/>
      <p:bldP spid="25" grpId="0" animBg="1"/>
      <p:bldP spid="3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81293" y="1114501"/>
            <a:ext cx="5040560" cy="461665"/>
          </a:xfrm>
          <a:prstGeom prst="rect">
            <a:avLst/>
          </a:prstGeom>
          <a:noFill/>
        </p:spPr>
        <p:txBody>
          <a:bodyPr wrap="square" rtlCol="0">
            <a:spAutoFit/>
          </a:bodyPr>
          <a:lstStyle/>
          <a:p>
            <a:r>
              <a:rPr lang="zh-CN" altLang="en-US" sz="2400" b="1" dirty="0">
                <a:solidFill>
                  <a:srgbClr val="53C780"/>
                </a:solidFill>
                <a:latin typeface="微软雅黑" panose="020B0503020204020204" pitchFamily="34" charset="-122"/>
                <a:ea typeface="微软雅黑" panose="020B0503020204020204" pitchFamily="34" charset="-122"/>
              </a:rPr>
              <a:t>如何固定并解释网络证据</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7674646"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（三）举证证明责任方面需要注意的问题</a:t>
            </a:r>
            <a:endParaRPr lang="zh-CN" altLang="en-US" sz="2800" dirty="0">
              <a:solidFill>
                <a:srgbClr val="53C78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197883" y="1059582"/>
            <a:ext cx="500066" cy="428628"/>
            <a:chOff x="1197883" y="1059582"/>
            <a:chExt cx="500066" cy="428628"/>
          </a:xfrm>
        </p:grpSpPr>
        <p:sp>
          <p:nvSpPr>
            <p:cNvPr id="6" name="等腰三角形 5"/>
            <p:cNvSpPr/>
            <p:nvPr/>
          </p:nvSpPr>
          <p:spPr>
            <a:xfrm>
              <a:off x="1197883" y="1059582"/>
              <a:ext cx="500066" cy="428628"/>
            </a:xfrm>
            <a:prstGeom prst="triangle">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7D993"/>
                </a:solidFill>
              </a:endParaRPr>
            </a:p>
          </p:txBody>
        </p:sp>
        <p:sp>
          <p:nvSpPr>
            <p:cNvPr id="7" name="等腰三角形 6"/>
            <p:cNvSpPr/>
            <p:nvPr/>
          </p:nvSpPr>
          <p:spPr>
            <a:xfrm>
              <a:off x="1281227" y="1202458"/>
              <a:ext cx="333377" cy="285752"/>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grpSp>
      <p:grpSp>
        <p:nvGrpSpPr>
          <p:cNvPr id="18" name="组合 17"/>
          <p:cNvGrpSpPr/>
          <p:nvPr/>
        </p:nvGrpSpPr>
        <p:grpSpPr>
          <a:xfrm>
            <a:off x="785786" y="1820374"/>
            <a:ext cx="698704" cy="700074"/>
            <a:chOff x="683569" y="1717957"/>
            <a:chExt cx="934353" cy="936185"/>
          </a:xfrm>
        </p:grpSpPr>
        <p:sp>
          <p:nvSpPr>
            <p:cNvPr id="19" name="六边形 18"/>
            <p:cNvSpPr/>
            <p:nvPr/>
          </p:nvSpPr>
          <p:spPr>
            <a:xfrm>
              <a:off x="683569" y="1772819"/>
              <a:ext cx="934353" cy="807057"/>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21" name="六边形 20"/>
            <p:cNvSpPr/>
            <p:nvPr/>
          </p:nvSpPr>
          <p:spPr>
            <a:xfrm rot="16200000">
              <a:off x="675892" y="1783312"/>
              <a:ext cx="936185" cy="805476"/>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22" name="文本框 18"/>
            <p:cNvSpPr txBox="1"/>
            <p:nvPr/>
          </p:nvSpPr>
          <p:spPr>
            <a:xfrm>
              <a:off x="831693" y="1800682"/>
              <a:ext cx="500420" cy="782000"/>
            </a:xfrm>
            <a:prstGeom prst="rect">
              <a:avLst/>
            </a:prstGeom>
            <a:noFill/>
            <a:ln>
              <a:noFill/>
            </a:ln>
          </p:spPr>
          <p:txBody>
            <a:bodyPr wrap="square" rtlCol="0">
              <a:spAutoFit/>
            </a:bodyPr>
            <a:lstStyle/>
            <a:p>
              <a:r>
                <a:rPr lang="en-US" altLang="zh-CN"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2</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23" name="文本框 22"/>
          <p:cNvSpPr txBox="1"/>
          <p:nvPr/>
        </p:nvSpPr>
        <p:spPr>
          <a:xfrm>
            <a:off x="1601962" y="1923678"/>
            <a:ext cx="6858470" cy="461665"/>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注重取证内容的证明效力</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583668" y="2520448"/>
            <a:ext cx="5976664" cy="1938992"/>
          </a:xfrm>
          <a:prstGeom prst="rect">
            <a:avLst/>
          </a:prstGeom>
          <a:noFill/>
        </p:spPr>
        <p:txBody>
          <a:bodyPr wrap="square" rtlCol="0">
            <a:spAutoFit/>
          </a:bodyPr>
          <a:lstStyle/>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因取证涉及的情形不充分，</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  无法明确证明被告实施了争议行为</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针对被告非法下载原告网站内容的证据，</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  仅有下载过程，缺乏下载内容</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81293" y="1114501"/>
            <a:ext cx="5040560" cy="461665"/>
          </a:xfrm>
          <a:prstGeom prst="rect">
            <a:avLst/>
          </a:prstGeom>
          <a:noFill/>
        </p:spPr>
        <p:txBody>
          <a:bodyPr wrap="square" rtlCol="0">
            <a:spAutoFit/>
          </a:bodyPr>
          <a:lstStyle/>
          <a:p>
            <a:r>
              <a:rPr lang="zh-CN" altLang="en-US" sz="2400" b="1" dirty="0">
                <a:solidFill>
                  <a:srgbClr val="53C780"/>
                </a:solidFill>
                <a:latin typeface="微软雅黑" panose="020B0503020204020204" pitchFamily="34" charset="-122"/>
                <a:ea typeface="微软雅黑" panose="020B0503020204020204" pitchFamily="34" charset="-122"/>
              </a:rPr>
              <a:t>如何固定并解释网络证据</a:t>
            </a:r>
            <a:endParaRPr lang="en-US" altLang="zh-CN" sz="2400" b="1" dirty="0">
              <a:solidFill>
                <a:srgbClr val="53C780"/>
              </a:solidFill>
              <a:latin typeface="微软雅黑" panose="020B0503020204020204" pitchFamily="34" charset="-122"/>
              <a:ea typeface="微软雅黑" panose="020B0503020204020204" pitchFamily="34" charset="-122"/>
            </a:endParaRPr>
          </a:p>
        </p:txBody>
      </p:sp>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785786" y="500048"/>
            <a:ext cx="7674646" cy="523220"/>
          </a:xfrm>
          <a:prstGeom prst="rect">
            <a:avLst/>
          </a:prstGeom>
          <a:noFill/>
        </p:spPr>
        <p:txBody>
          <a:bodyPr wrap="square" rtlCol="0">
            <a:spAutoFit/>
          </a:bodyPr>
          <a:lstStyle/>
          <a:p>
            <a:r>
              <a:rPr lang="zh-CN" altLang="en-US" sz="2800" dirty="0">
                <a:solidFill>
                  <a:srgbClr val="53C780"/>
                </a:solidFill>
                <a:latin typeface="微软雅黑" panose="020B0503020204020204" pitchFamily="34" charset="-122"/>
                <a:ea typeface="微软雅黑" panose="020B0503020204020204" pitchFamily="34" charset="-122"/>
              </a:rPr>
              <a:t>（三）举证证明责任方面需要注意的问题</a:t>
            </a:r>
            <a:endParaRPr lang="zh-CN" altLang="en-US" sz="2800" dirty="0">
              <a:solidFill>
                <a:srgbClr val="53C78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197883" y="1059582"/>
            <a:ext cx="500066" cy="428628"/>
            <a:chOff x="1197883" y="1059582"/>
            <a:chExt cx="500066" cy="428628"/>
          </a:xfrm>
        </p:grpSpPr>
        <p:sp>
          <p:nvSpPr>
            <p:cNvPr id="6" name="等腰三角形 5"/>
            <p:cNvSpPr/>
            <p:nvPr/>
          </p:nvSpPr>
          <p:spPr>
            <a:xfrm>
              <a:off x="1197883" y="1059582"/>
              <a:ext cx="500066" cy="428628"/>
            </a:xfrm>
            <a:prstGeom prst="triangle">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7D993"/>
                </a:solidFill>
              </a:endParaRPr>
            </a:p>
          </p:txBody>
        </p:sp>
        <p:sp>
          <p:nvSpPr>
            <p:cNvPr id="7" name="等腰三角形 6"/>
            <p:cNvSpPr/>
            <p:nvPr/>
          </p:nvSpPr>
          <p:spPr>
            <a:xfrm>
              <a:off x="1281227" y="1202458"/>
              <a:ext cx="333377" cy="285752"/>
            </a:xfrm>
            <a:prstGeom prst="triangle">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grpSp>
      <p:grpSp>
        <p:nvGrpSpPr>
          <p:cNvPr id="18" name="组合 17"/>
          <p:cNvGrpSpPr/>
          <p:nvPr/>
        </p:nvGrpSpPr>
        <p:grpSpPr>
          <a:xfrm>
            <a:off x="785786" y="1820374"/>
            <a:ext cx="698704" cy="700074"/>
            <a:chOff x="683569" y="1717957"/>
            <a:chExt cx="934353" cy="936185"/>
          </a:xfrm>
        </p:grpSpPr>
        <p:sp>
          <p:nvSpPr>
            <p:cNvPr id="19" name="六边形 18"/>
            <p:cNvSpPr/>
            <p:nvPr/>
          </p:nvSpPr>
          <p:spPr>
            <a:xfrm>
              <a:off x="683569" y="1772819"/>
              <a:ext cx="934353" cy="807057"/>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21" name="六边形 20"/>
            <p:cNvSpPr/>
            <p:nvPr/>
          </p:nvSpPr>
          <p:spPr>
            <a:xfrm rot="16200000">
              <a:off x="675892" y="1783312"/>
              <a:ext cx="936185" cy="805476"/>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22" name="文本框 18"/>
            <p:cNvSpPr txBox="1"/>
            <p:nvPr/>
          </p:nvSpPr>
          <p:spPr>
            <a:xfrm>
              <a:off x="831693" y="1800682"/>
              <a:ext cx="500420" cy="782000"/>
            </a:xfrm>
            <a:prstGeom prst="rect">
              <a:avLst/>
            </a:prstGeom>
            <a:noFill/>
            <a:ln>
              <a:noFill/>
            </a:ln>
          </p:spPr>
          <p:txBody>
            <a:bodyPr wrap="square" rtlCol="0">
              <a:spAutoFit/>
            </a:bodyPr>
            <a:lstStyle/>
            <a:p>
              <a:r>
                <a:rPr lang="en-US" altLang="zh-CN"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3</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23" name="文本框 22"/>
          <p:cNvSpPr txBox="1"/>
          <p:nvPr/>
        </p:nvSpPr>
        <p:spPr>
          <a:xfrm>
            <a:off x="1601962" y="1923678"/>
            <a:ext cx="6858470" cy="461665"/>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注重取证的及时性</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583668" y="2520448"/>
            <a:ext cx="5976664" cy="1200329"/>
          </a:xfrm>
          <a:prstGeom prst="rect">
            <a:avLst/>
          </a:prstGeom>
          <a:noFill/>
        </p:spPr>
        <p:txBody>
          <a:bodyPr wrap="square" rtlCol="0">
            <a:spAutoFit/>
          </a:bodyPr>
          <a:lstStyle/>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dirty="0">
                <a:solidFill>
                  <a:srgbClr val="53C780"/>
                </a:solidFill>
                <a:latin typeface="微软雅黑" panose="020B0503020204020204" pitchFamily="34" charset="-122"/>
                <a:ea typeface="微软雅黑" panose="020B0503020204020204" pitchFamily="34" charset="-122"/>
              </a:rPr>
              <a:t>原告：</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保证充分救济（时间性要素证据）</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dirty="0">
                <a:solidFill>
                  <a:srgbClr val="53C780"/>
                </a:solidFill>
                <a:latin typeface="微软雅黑" panose="020B0503020204020204" pitchFamily="34" charset="-122"/>
                <a:ea typeface="微软雅黑" panose="020B0503020204020204" pitchFamily="34" charset="-122"/>
              </a:rPr>
              <a:t>被告：</a:t>
            </a: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避免持续侵权</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785786" y="3741238"/>
            <a:ext cx="698704" cy="700074"/>
            <a:chOff x="683569" y="1717957"/>
            <a:chExt cx="934353" cy="936185"/>
          </a:xfrm>
        </p:grpSpPr>
        <p:sp>
          <p:nvSpPr>
            <p:cNvPr id="15" name="六边形 14"/>
            <p:cNvSpPr/>
            <p:nvPr/>
          </p:nvSpPr>
          <p:spPr>
            <a:xfrm>
              <a:off x="683569" y="1772819"/>
              <a:ext cx="934353" cy="807057"/>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16" name="六边形 15"/>
            <p:cNvSpPr/>
            <p:nvPr/>
          </p:nvSpPr>
          <p:spPr>
            <a:xfrm rot="16200000">
              <a:off x="675892" y="1783312"/>
              <a:ext cx="936185" cy="805476"/>
            </a:xfrm>
            <a:prstGeom prst="hexagon">
              <a:avLst/>
            </a:prstGeom>
            <a:noFill/>
            <a:ln w="19050">
              <a:solidFill>
                <a:srgbClr val="53C7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50000"/>
                    <a:lumOff val="50000"/>
                  </a:schemeClr>
                </a:solidFill>
              </a:endParaRPr>
            </a:p>
          </p:txBody>
        </p:sp>
        <p:sp>
          <p:nvSpPr>
            <p:cNvPr id="17" name="文本框 18"/>
            <p:cNvSpPr txBox="1"/>
            <p:nvPr/>
          </p:nvSpPr>
          <p:spPr>
            <a:xfrm>
              <a:off x="831693" y="1800682"/>
              <a:ext cx="500420" cy="782000"/>
            </a:xfrm>
            <a:prstGeom prst="rect">
              <a:avLst/>
            </a:prstGeom>
            <a:noFill/>
            <a:ln>
              <a:noFill/>
            </a:ln>
          </p:spPr>
          <p:txBody>
            <a:bodyPr wrap="square" rtlCol="0">
              <a:spAutoFit/>
            </a:bodyPr>
            <a:lstStyle/>
            <a:p>
              <a:r>
                <a:rPr lang="en-US" altLang="zh-CN"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4</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24" name="文本框 23"/>
          <p:cNvSpPr txBox="1"/>
          <p:nvPr/>
        </p:nvSpPr>
        <p:spPr>
          <a:xfrm>
            <a:off x="1601962" y="3844542"/>
            <a:ext cx="6858470" cy="461665"/>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清晰准确地解释取证内容</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8" grpId="0"/>
      <p:bldP spid="2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571472" y="500048"/>
            <a:ext cx="8501122" cy="523220"/>
          </a:xfrm>
          <a:prstGeom prst="rect">
            <a:avLst/>
          </a:prstGeom>
          <a:noFill/>
        </p:spPr>
        <p:txBody>
          <a:bodyPr wrap="square" rtlCol="0">
            <a:spAutoFit/>
          </a:bodyPr>
          <a:lstStyle/>
          <a:p>
            <a:r>
              <a:rPr lang="zh-CN" altLang="en-US" sz="2800" dirty="0" smtClean="0">
                <a:solidFill>
                  <a:srgbClr val="53C780"/>
                </a:solidFill>
                <a:latin typeface="微软雅黑" panose="020B0503020204020204" pitchFamily="34" charset="-122"/>
                <a:ea typeface="微软雅黑" panose="020B0503020204020204" pitchFamily="34" charset="-122"/>
              </a:rPr>
              <a:t>（四）自认和免证事实</a:t>
            </a:r>
            <a:endParaRPr lang="zh-CN" altLang="en-US" sz="2800" dirty="0">
              <a:solidFill>
                <a:srgbClr val="53C780"/>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57224" y="1357304"/>
            <a:ext cx="8001056" cy="2862322"/>
          </a:xfrm>
          <a:prstGeom prst="rect">
            <a:avLst/>
          </a:prstGeom>
          <a:noFill/>
        </p:spPr>
        <p:txBody>
          <a:bodyPr wrap="square" rtlCol="0">
            <a:spAutoFit/>
          </a:bodyPr>
          <a:lstStyle/>
          <a:p>
            <a:r>
              <a:rPr lang="zh-CN" altLang="en-US" b="1" dirty="0" smtClean="0">
                <a:solidFill>
                  <a:srgbClr val="67D993"/>
                </a:solidFill>
                <a:latin typeface="微软雅黑" panose="020B0503020204020204" pitchFamily="34" charset="-122"/>
                <a:ea typeface="微软雅黑" panose="020B0503020204020204" pitchFamily="34" charset="-122"/>
              </a:rPr>
              <a:t>自认（</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新民事诉讼证据规定第</a:t>
            </a:r>
            <a:r>
              <a:rPr lang="en-US" altLang="zh-CN" b="1" dirty="0" smtClean="0">
                <a:solidFill>
                  <a:schemeClr val="tx1">
                    <a:lumMod val="50000"/>
                    <a:lumOff val="50000"/>
                  </a:schemeClr>
                </a:solidFill>
                <a:latin typeface="微软雅黑" panose="020B0503020204020204" pitchFamily="34" charset="-122"/>
                <a:ea typeface="微软雅黑" panose="020B0503020204020204" pitchFamily="34" charset="-122"/>
              </a:rPr>
              <a:t>3-9</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条</a:t>
            </a:r>
            <a:r>
              <a:rPr lang="zh-CN" altLang="en-US" b="1" dirty="0" smtClean="0">
                <a:solidFill>
                  <a:srgbClr val="67D993"/>
                </a:solidFill>
                <a:latin typeface="微软雅黑" panose="020B0503020204020204" pitchFamily="34" charset="-122"/>
                <a:ea typeface="微软雅黑" panose="020B0503020204020204" pitchFamily="34" charset="-122"/>
              </a:rPr>
              <a:t>）</a:t>
            </a:r>
            <a:endParaRPr lang="en-US" altLang="zh-CN" b="1" dirty="0" smtClean="0">
              <a:solidFill>
                <a:srgbClr val="67D993"/>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必须发生在诉讼过程中</a:t>
            </a:r>
            <a:endParaRPr lang="en-US" altLang="zh-CN" dirty="0" smtClean="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一般应当明确表示（默示自认需满足法定条件）</a:t>
            </a:r>
            <a:endParaRPr lang="en-US" altLang="zh-CN" dirty="0" smtClean="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必须具有合法性（不可与现行有效的法律冲突）</a:t>
            </a:r>
            <a:endParaRPr lang="en-US" altLang="zh-CN" dirty="0" smtClean="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自认的事实与查明的事实不符的不予确认</a:t>
            </a:r>
            <a:endParaRPr lang="en-US" altLang="zh-CN" dirty="0" smtClean="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如果各共同诉讼人对同一案件事实作出了明显自相矛盾的表述，不构成自认</a:t>
            </a:r>
            <a:endParaRPr lang="en-US" altLang="zh-CN" dirty="0" smtClean="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自认的撤销（法庭辩论终结前）</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48022"/>
            <a:ext cx="611560" cy="611560"/>
          </a:xfrm>
          <a:prstGeom prst="rect">
            <a:avLst/>
          </a:prstGeom>
          <a:solidFill>
            <a:srgbClr val="53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A849"/>
              </a:solidFill>
            </a:endParaRPr>
          </a:p>
        </p:txBody>
      </p:sp>
      <p:sp>
        <p:nvSpPr>
          <p:cNvPr id="13" name="TextBox 30"/>
          <p:cNvSpPr txBox="1"/>
          <p:nvPr/>
        </p:nvSpPr>
        <p:spPr>
          <a:xfrm>
            <a:off x="571472" y="500048"/>
            <a:ext cx="8501122" cy="523220"/>
          </a:xfrm>
          <a:prstGeom prst="rect">
            <a:avLst/>
          </a:prstGeom>
          <a:noFill/>
        </p:spPr>
        <p:txBody>
          <a:bodyPr wrap="square" rtlCol="0">
            <a:spAutoFit/>
          </a:bodyPr>
          <a:lstStyle/>
          <a:p>
            <a:r>
              <a:rPr lang="zh-CN" altLang="en-US" sz="2800" dirty="0" smtClean="0">
                <a:solidFill>
                  <a:srgbClr val="53C780"/>
                </a:solidFill>
                <a:latin typeface="微软雅黑" panose="020B0503020204020204" pitchFamily="34" charset="-122"/>
                <a:ea typeface="微软雅黑" panose="020B0503020204020204" pitchFamily="34" charset="-122"/>
              </a:rPr>
              <a:t>（四）自认和免证事实</a:t>
            </a:r>
            <a:endParaRPr lang="zh-CN" altLang="en-US" sz="2800" dirty="0">
              <a:solidFill>
                <a:srgbClr val="53C780"/>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57224" y="1357304"/>
            <a:ext cx="8001056" cy="1754326"/>
          </a:xfrm>
          <a:prstGeom prst="rect">
            <a:avLst/>
          </a:prstGeom>
          <a:noFill/>
        </p:spPr>
        <p:txBody>
          <a:bodyPr wrap="square" rtlCol="0">
            <a:spAutoFit/>
          </a:bodyPr>
          <a:lstStyle/>
          <a:p>
            <a:r>
              <a:rPr lang="zh-CN" altLang="en-US" b="1" dirty="0" smtClean="0">
                <a:solidFill>
                  <a:srgbClr val="67D993"/>
                </a:solidFill>
                <a:latin typeface="微软雅黑" panose="020B0503020204020204" pitchFamily="34" charset="-122"/>
                <a:ea typeface="微软雅黑" panose="020B0503020204020204" pitchFamily="34" charset="-122"/>
              </a:rPr>
              <a:t>免证事实（</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新民事诉讼证据规定第</a:t>
            </a:r>
            <a:r>
              <a:rPr lang="en-US" altLang="zh-CN" b="1" dirty="0" smtClean="0">
                <a:solidFill>
                  <a:schemeClr val="tx1">
                    <a:lumMod val="50000"/>
                    <a:lumOff val="50000"/>
                  </a:schemeClr>
                </a:solidFill>
                <a:latin typeface="微软雅黑" panose="020B0503020204020204" pitchFamily="34" charset="-122"/>
                <a:ea typeface="微软雅黑" panose="020B0503020204020204" pitchFamily="34" charset="-122"/>
              </a:rPr>
              <a:t>10</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条</a:t>
            </a:r>
            <a:r>
              <a:rPr lang="zh-CN" altLang="en-US" b="1" dirty="0" smtClean="0">
                <a:solidFill>
                  <a:srgbClr val="67D993"/>
                </a:solidFill>
                <a:latin typeface="微软雅黑" panose="020B0503020204020204" pitchFamily="34" charset="-122"/>
                <a:ea typeface="微软雅黑" panose="020B0503020204020204" pitchFamily="34" charset="-122"/>
              </a:rPr>
              <a:t>）</a:t>
            </a:r>
            <a:endParaRPr lang="en-US" altLang="zh-CN" b="1" dirty="0" smtClean="0">
              <a:solidFill>
                <a:srgbClr val="67D993"/>
              </a:solidFill>
              <a:latin typeface="微软雅黑" panose="020B0503020204020204" pitchFamily="34" charset="-122"/>
              <a:ea typeface="微软雅黑" panose="020B0503020204020204" pitchFamily="34" charset="-122"/>
            </a:endParaRPr>
          </a:p>
          <a:p>
            <a:endParaRPr lang="en-US" altLang="zh-CN" b="1" dirty="0" smtClean="0">
              <a:solidFill>
                <a:srgbClr val="67D993"/>
              </a:solidFill>
              <a:latin typeface="微软雅黑" panose="020B0503020204020204" pitchFamily="34" charset="-122"/>
              <a:ea typeface="微软雅黑" panose="020B0503020204020204" pitchFamily="34" charset="-122"/>
            </a:endParaRPr>
          </a:p>
          <a:p>
            <a:endParaRPr lang="en-US" altLang="zh-CN" b="1" dirty="0" smtClean="0">
              <a:solidFill>
                <a:srgbClr val="67D993"/>
              </a:solidFill>
              <a:latin typeface="微软雅黑" panose="020B0503020204020204" pitchFamily="34" charset="-122"/>
              <a:ea typeface="微软雅黑" panose="020B0503020204020204" pitchFamily="34" charset="-122"/>
            </a:endParaRPr>
          </a:p>
          <a:p>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“已为仲裁机构的生效裁决所确认的事实”反证要求：“足以反驳”</a:t>
            </a:r>
            <a:endParaRPr lang="en-US" altLang="zh-CN" b="1" dirty="0" smtClean="0">
              <a:solidFill>
                <a:schemeClr val="bg1">
                  <a:lumMod val="50000"/>
                </a:schemeClr>
              </a:solidFill>
              <a:latin typeface="微软雅黑" panose="020B0503020204020204" pitchFamily="34" charset="-122"/>
              <a:ea typeface="微软雅黑" panose="020B0503020204020204" pitchFamily="34" charset="-122"/>
            </a:endParaRPr>
          </a:p>
          <a:p>
            <a:endParaRPr lang="en-US" altLang="zh-CN" b="1" dirty="0" smtClean="0">
              <a:solidFill>
                <a:srgbClr val="67D993"/>
              </a:solidFill>
              <a:latin typeface="微软雅黑" panose="020B0503020204020204" pitchFamily="34" charset="-122"/>
              <a:ea typeface="微软雅黑" panose="020B0503020204020204" pitchFamily="34" charset="-122"/>
            </a:endParaRPr>
          </a:p>
          <a:p>
            <a:endParaRPr lang="en-US" altLang="zh-CN" b="1" dirty="0" smtClean="0">
              <a:solidFill>
                <a:srgbClr val="67D993"/>
              </a:solidFill>
              <a:latin typeface="微软雅黑" panose="020B0503020204020204" pitchFamily="34" charset="-122"/>
              <a:ea typeface="微软雅黑" panose="020B0503020204020204" pitchFamily="34" charset="-122"/>
            </a:endParaRPr>
          </a:p>
        </p:txBody>
      </p:sp>
      <p:sp>
        <p:nvSpPr>
          <p:cNvPr id="5" name="文本框 37"/>
          <p:cNvSpPr txBox="1"/>
          <p:nvPr/>
        </p:nvSpPr>
        <p:spPr>
          <a:xfrm>
            <a:off x="857224" y="3143254"/>
            <a:ext cx="8001056" cy="369332"/>
          </a:xfrm>
          <a:prstGeom prst="rect">
            <a:avLst/>
          </a:prstGeom>
          <a:noFill/>
        </p:spPr>
        <p:txBody>
          <a:bodyPr wrap="square" rtlCol="0">
            <a:spAutoFit/>
          </a:bodyPr>
          <a:lstStyle/>
          <a:p>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自然规律、科学定理、定律的事实，不允许当事人以相反证据推翻</a:t>
            </a:r>
            <a:endParaRPr lang="en-US" altLang="zh-CN" b="1" dirty="0" smtClean="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967810"/>
            <a:ext cx="6192688" cy="1107996"/>
          </a:xfrm>
          <a:prstGeom prst="rect">
            <a:avLst/>
          </a:prstGeom>
          <a:noFill/>
        </p:spPr>
        <p:txBody>
          <a:bodyPr wrap="square" rtlCol="0">
            <a:spAutoFit/>
          </a:bodyPr>
          <a:lstStyle/>
          <a:p>
            <a:pPr algn="ctr"/>
            <a:r>
              <a:rPr lang="zh-CN" altLang="en-US" sz="6600" b="1" dirty="0">
                <a:solidFill>
                  <a:schemeClr val="tx1">
                    <a:lumMod val="50000"/>
                    <a:lumOff val="50000"/>
                  </a:schemeClr>
                </a:solidFill>
                <a:latin typeface="微软雅黑" panose="020B0503020204020204" pitchFamily="34" charset="-122"/>
                <a:ea typeface="微软雅黑" panose="020B0503020204020204" pitchFamily="34" charset="-122"/>
              </a:rPr>
              <a:t>谢  谢</a:t>
            </a:r>
            <a:endParaRPr lang="zh-CN" altLang="en-US" sz="6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8022"/>
            <a:ext cx="611560" cy="611560"/>
          </a:xfrm>
          <a:prstGeom prst="rect">
            <a:avLst/>
          </a:prstGeom>
          <a:solidFill>
            <a:srgbClr val="F46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683568" y="448022"/>
            <a:ext cx="3245490" cy="523220"/>
          </a:xfrm>
          <a:prstGeom prst="rect">
            <a:avLst/>
          </a:prstGeom>
          <a:noFill/>
        </p:spPr>
        <p:txBody>
          <a:bodyPr wrap="square" rtlCol="0">
            <a:spAutoFit/>
          </a:bodyPr>
          <a:lstStyle/>
          <a:p>
            <a:r>
              <a:rPr lang="zh-CN" altLang="en-US" sz="2800" dirty="0">
                <a:solidFill>
                  <a:srgbClr val="F46970"/>
                </a:solidFill>
                <a:latin typeface="微软雅黑" panose="020B0503020204020204" pitchFamily="34" charset="-122"/>
                <a:ea typeface="微软雅黑" panose="020B0503020204020204" pitchFamily="34" charset="-122"/>
              </a:rPr>
              <a:t>（一）级别管辖</a:t>
            </a:r>
            <a:endParaRPr lang="zh-CN" altLang="en-US" sz="2800" dirty="0">
              <a:solidFill>
                <a:srgbClr val="F46970"/>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500166" y="2000246"/>
            <a:ext cx="6215106" cy="954107"/>
          </a:xfrm>
          <a:prstGeom prst="rect">
            <a:avLst/>
          </a:prstGeom>
          <a:noFill/>
        </p:spPr>
        <p:txBody>
          <a:bodyPr wrap="square" rtlCol="0">
            <a:spAutoFit/>
          </a:bodyPr>
          <a:lstStyle/>
          <a:p>
            <a:r>
              <a:rPr lang="zh-CN" altLang="en-US" sz="3200" b="1" dirty="0">
                <a:solidFill>
                  <a:srgbClr val="F46970"/>
                </a:solidFill>
                <a:latin typeface="微软雅黑" panose="020B0503020204020204" pitchFamily="34" charset="-122"/>
                <a:ea typeface="微软雅黑" panose="020B0503020204020204" pitchFamily="34" charset="-122"/>
              </a:rPr>
              <a:t>基本原则：</a:t>
            </a:r>
            <a:r>
              <a:rPr lang="en-US" sz="2400" b="1" dirty="0">
                <a:solidFill>
                  <a:schemeClr val="tx1">
                    <a:lumMod val="50000"/>
                    <a:lumOff val="50000"/>
                  </a:schemeClr>
                </a:solidFill>
                <a:latin typeface="微软雅黑" panose="020B0503020204020204" pitchFamily="34" charset="-122"/>
                <a:ea typeface="微软雅黑" panose="020B0503020204020204" pitchFamily="34" charset="-122"/>
              </a:rPr>
              <a:t>知识产权一审民事案件</a:t>
            </a:r>
            <a:endParaRPr 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sz="2400" b="1" dirty="0">
                <a:solidFill>
                  <a:schemeClr val="tx1">
                    <a:lumMod val="50000"/>
                    <a:lumOff val="50000"/>
                  </a:schemeClr>
                </a:solidFill>
                <a:latin typeface="微软雅黑" panose="020B0503020204020204" pitchFamily="34" charset="-122"/>
                <a:ea typeface="微软雅黑" panose="020B0503020204020204" pitchFamily="34" charset="-122"/>
              </a:rPr>
              <a:t>由中级或最高法院指定的基层法院管辖。</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8022"/>
            <a:ext cx="611560" cy="611560"/>
          </a:xfrm>
          <a:prstGeom prst="rect">
            <a:avLst/>
          </a:prstGeom>
          <a:solidFill>
            <a:srgbClr val="F46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683568" y="448022"/>
            <a:ext cx="3245490" cy="523220"/>
          </a:xfrm>
          <a:prstGeom prst="rect">
            <a:avLst/>
          </a:prstGeom>
          <a:noFill/>
        </p:spPr>
        <p:txBody>
          <a:bodyPr wrap="square" rtlCol="0">
            <a:spAutoFit/>
          </a:bodyPr>
          <a:lstStyle/>
          <a:p>
            <a:r>
              <a:rPr lang="zh-CN" altLang="en-US" sz="2800" dirty="0">
                <a:solidFill>
                  <a:srgbClr val="F46970"/>
                </a:solidFill>
                <a:latin typeface="微软雅黑" panose="020B0503020204020204" pitchFamily="34" charset="-122"/>
                <a:ea typeface="微软雅黑" panose="020B0503020204020204" pitchFamily="34" charset="-122"/>
              </a:rPr>
              <a:t>（一）级别管辖</a:t>
            </a:r>
            <a:endParaRPr lang="zh-CN" altLang="en-US" sz="2800" dirty="0">
              <a:solidFill>
                <a:srgbClr val="F46970"/>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71472" y="1285866"/>
            <a:ext cx="8358246" cy="400110"/>
          </a:xfrm>
          <a:prstGeom prst="rect">
            <a:avLst/>
          </a:prstGeom>
          <a:noFill/>
        </p:spPr>
        <p:txBody>
          <a:bodyPr wrap="square" rtlCol="0">
            <a:spAutoFit/>
          </a:bodyPr>
          <a:lstStyle/>
          <a:p>
            <a:r>
              <a:rPr lang="en-US" altLang="zh-CN" sz="2000" b="1" dirty="0">
                <a:solidFill>
                  <a:srgbClr val="F46970"/>
                </a:solidFill>
                <a:latin typeface="微软雅黑" panose="020B0503020204020204" pitchFamily="34" charset="-122"/>
                <a:ea typeface="微软雅黑" panose="020B0503020204020204" pitchFamily="34" charset="-122"/>
              </a:rPr>
              <a:t>1.</a:t>
            </a:r>
            <a:r>
              <a:rPr lang="zh-CN" altLang="en-US" sz="2000" b="1" dirty="0">
                <a:solidFill>
                  <a:srgbClr val="F46970"/>
                </a:solidFill>
                <a:latin typeface="微软雅黑" panose="020B0503020204020204" pitchFamily="34" charset="-122"/>
                <a:ea typeface="微软雅黑" panose="020B0503020204020204" pitchFamily="34" charset="-122"/>
              </a:rPr>
              <a:t>专利纠纷</a:t>
            </a:r>
            <a:r>
              <a:rPr lang="zh-CN" altLang="en-US" sz="2000" b="1" dirty="0" smtClean="0">
                <a:solidFill>
                  <a:srgbClr val="F46970"/>
                </a:solidFill>
                <a:latin typeface="微软雅黑" panose="020B0503020204020204" pitchFamily="34" charset="-122"/>
                <a:ea typeface="微软雅黑" panose="020B0503020204020204" pitchFamily="34" charset="-122"/>
              </a:rPr>
              <a:t>：</a:t>
            </a:r>
            <a:r>
              <a:rPr lang="en-US" altLang="en-US" sz="1600" b="1" dirty="0" err="1" smtClean="0">
                <a:solidFill>
                  <a:schemeClr val="tx1">
                    <a:lumMod val="50000"/>
                    <a:lumOff val="50000"/>
                  </a:schemeClr>
                </a:solidFill>
                <a:latin typeface="微软雅黑" panose="020B0503020204020204" pitchFamily="34" charset="-122"/>
                <a:ea typeface="微软雅黑" panose="020B0503020204020204" pitchFamily="34" charset="-122"/>
              </a:rPr>
              <a:t>北京知识产权法院</a:t>
            </a:r>
            <a:r>
              <a:rPr lang="zh-CN" altLang="en-US" sz="1600" b="1" dirty="0" smtClean="0">
                <a:solidFill>
                  <a:schemeClr val="tx1">
                    <a:lumMod val="50000"/>
                    <a:lumOff val="50000"/>
                  </a:schemeClr>
                </a:solidFill>
                <a:latin typeface="微软雅黑" panose="020B0503020204020204" pitchFamily="34" charset="-122"/>
                <a:ea typeface="微软雅黑" panose="020B0503020204020204" pitchFamily="34" charset="-122"/>
              </a:rPr>
              <a:t>（一审）、最高法院知识产权法庭（专利和技术类二审）</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571472" y="1785932"/>
            <a:ext cx="8358246" cy="1631216"/>
          </a:xfrm>
          <a:prstGeom prst="rect">
            <a:avLst/>
          </a:prstGeom>
          <a:noFill/>
        </p:spPr>
        <p:txBody>
          <a:bodyPr wrap="square" rtlCol="0">
            <a:spAutoFit/>
          </a:bodyPr>
          <a:lstStyle/>
          <a:p>
            <a:r>
              <a:rPr lang="en-US" altLang="zh-CN" sz="2000" b="1" dirty="0">
                <a:solidFill>
                  <a:srgbClr val="F46970"/>
                </a:solidFill>
                <a:latin typeface="微软雅黑" panose="020B0503020204020204" pitchFamily="34" charset="-122"/>
                <a:ea typeface="微软雅黑" panose="020B0503020204020204" pitchFamily="34" charset="-122"/>
              </a:rPr>
              <a:t>2.</a:t>
            </a:r>
            <a:r>
              <a:rPr lang="zh-CN" altLang="en-US" sz="2000" b="1" dirty="0">
                <a:solidFill>
                  <a:srgbClr val="F46970"/>
                </a:solidFill>
                <a:latin typeface="微软雅黑" panose="020B0503020204020204" pitchFamily="34" charset="-122"/>
                <a:ea typeface="微软雅黑" panose="020B0503020204020204" pitchFamily="34" charset="-122"/>
              </a:rPr>
              <a:t>著作权（含邻接权）民事纠纷：</a:t>
            </a: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中级以上法院</a:t>
            </a:r>
            <a:r>
              <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各高院确定的基层法院</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rPr>
              <a:t>    P.S.</a:t>
            </a:r>
            <a:r>
              <a:rPr lang="en-US" sz="1600" dirty="0">
                <a:solidFill>
                  <a:schemeClr val="tx1">
                    <a:lumMod val="50000"/>
                    <a:lumOff val="50000"/>
                  </a:schemeClr>
                </a:solidFill>
                <a:latin typeface="微软雅黑" panose="020B0503020204020204" pitchFamily="34" charset="-122"/>
                <a:ea typeface="微软雅黑" panose="020B0503020204020204" pitchFamily="34" charset="-122"/>
              </a:rPr>
              <a:t>互联网上首次发表作品的著作权或者邻接权权属纠纷，在互联网上侵害在线发表或传播作品的著作权或邻接权而产生的一审纠纷由互联网法院</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管辖。</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rPr>
              <a:t>    P.P.S.</a:t>
            </a:r>
            <a:r>
              <a:rPr lang="en-US" sz="1600" dirty="0">
                <a:solidFill>
                  <a:schemeClr val="tx1">
                    <a:lumMod val="50000"/>
                    <a:lumOff val="50000"/>
                  </a:schemeClr>
                </a:solidFill>
                <a:latin typeface="微软雅黑" panose="020B0503020204020204" pitchFamily="34" charset="-122"/>
                <a:ea typeface="微软雅黑" panose="020B0503020204020204" pitchFamily="34" charset="-122"/>
              </a:rPr>
              <a:t>复合案由的（即侵害著作权及不正当竞争纠纷</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sz="1600" dirty="0" err="1">
                <a:solidFill>
                  <a:schemeClr val="tx1">
                    <a:lumMod val="50000"/>
                    <a:lumOff val="50000"/>
                  </a:schemeClr>
                </a:solidFill>
                <a:latin typeface="微软雅黑" panose="020B0503020204020204" pitchFamily="34" charset="-122"/>
                <a:ea typeface="微软雅黑" panose="020B0503020204020204" pitchFamily="34" charset="-122"/>
              </a:rPr>
              <a:t>案件，仍由各基层法院管辖</a:t>
            </a:r>
            <a:r>
              <a:rPr 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sz="16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1600" b="1" dirty="0" smtClean="0">
                <a:solidFill>
                  <a:schemeClr val="tx1">
                    <a:lumMod val="50000"/>
                    <a:lumOff val="50000"/>
                  </a:schemeClr>
                </a:solidFill>
                <a:latin typeface="微软雅黑" panose="020B0503020204020204" pitchFamily="34" charset="-122"/>
                <a:ea typeface="微软雅黑" panose="020B0503020204020204" pitchFamily="34" charset="-122"/>
              </a:rPr>
              <a:t>    P.P.P.S.</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应诉管辖</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互联网法院为集中管辖而非专属管辖。</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71472" y="3171772"/>
            <a:ext cx="8358246" cy="400110"/>
          </a:xfrm>
          <a:prstGeom prst="rect">
            <a:avLst/>
          </a:prstGeom>
          <a:noFill/>
        </p:spPr>
        <p:txBody>
          <a:bodyPr wrap="square" rtlCol="0">
            <a:spAutoFit/>
          </a:bodyPr>
          <a:lstStyle/>
          <a:p>
            <a:r>
              <a:rPr lang="en-US" altLang="zh-CN" sz="2000" b="1" dirty="0">
                <a:solidFill>
                  <a:srgbClr val="F46970"/>
                </a:solidFill>
                <a:latin typeface="微软雅黑" panose="020B0503020204020204" pitchFamily="34" charset="-122"/>
                <a:ea typeface="微软雅黑" panose="020B0503020204020204" pitchFamily="34" charset="-122"/>
              </a:rPr>
              <a:t>3.</a:t>
            </a:r>
            <a:r>
              <a:rPr lang="zh-CN" altLang="en-US" sz="2000" b="1" dirty="0">
                <a:solidFill>
                  <a:srgbClr val="F46970"/>
                </a:solidFill>
                <a:latin typeface="微软雅黑" panose="020B0503020204020204" pitchFamily="34" charset="-122"/>
                <a:ea typeface="微软雅黑" panose="020B0503020204020204" pitchFamily="34" charset="-122"/>
              </a:rPr>
              <a:t>商标民事纠纷</a:t>
            </a:r>
            <a:r>
              <a:rPr lang="zh-CN" altLang="en-US" sz="2000" b="1" dirty="0" smtClean="0">
                <a:solidFill>
                  <a:srgbClr val="F46970"/>
                </a:solidFill>
                <a:latin typeface="微软雅黑" panose="020B0503020204020204" pitchFamily="34" charset="-122"/>
                <a:ea typeface="微软雅黑" panose="020B0503020204020204" pitchFamily="34" charset="-122"/>
              </a:rPr>
              <a:t>：</a:t>
            </a:r>
            <a:r>
              <a:rPr lang="zh-CN" altLang="en-US" sz="1600" b="1" dirty="0" smtClean="0">
                <a:solidFill>
                  <a:schemeClr val="tx1">
                    <a:lumMod val="50000"/>
                    <a:lumOff val="50000"/>
                  </a:schemeClr>
                </a:solidFill>
                <a:latin typeface="微软雅黑" panose="020B0503020204020204" pitchFamily="34" charset="-122"/>
                <a:ea typeface="微软雅黑" panose="020B0503020204020204" pitchFamily="34" charset="-122"/>
              </a:rPr>
              <a:t>一般基层</a:t>
            </a: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法院；涉及驰名</a:t>
            </a:r>
            <a:r>
              <a:rPr lang="zh-CN" altLang="en-US" sz="1600" b="1" dirty="0" smtClean="0">
                <a:solidFill>
                  <a:schemeClr val="tx1">
                    <a:lumMod val="50000"/>
                    <a:lumOff val="50000"/>
                  </a:schemeClr>
                </a:solidFill>
                <a:latin typeface="微软雅黑" panose="020B0503020204020204" pitchFamily="34" charset="-122"/>
                <a:ea typeface="微软雅黑" panose="020B0503020204020204" pitchFamily="34" charset="-122"/>
              </a:rPr>
              <a:t>商标知识产权法院</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571472" y="3671838"/>
            <a:ext cx="8358246" cy="400110"/>
          </a:xfrm>
          <a:prstGeom prst="rect">
            <a:avLst/>
          </a:prstGeom>
          <a:noFill/>
        </p:spPr>
        <p:txBody>
          <a:bodyPr wrap="square" rtlCol="0">
            <a:spAutoFit/>
          </a:bodyPr>
          <a:lstStyle/>
          <a:p>
            <a:r>
              <a:rPr lang="en-US" altLang="zh-CN" sz="2000" b="1" dirty="0">
                <a:solidFill>
                  <a:srgbClr val="F46970"/>
                </a:solidFill>
                <a:latin typeface="微软雅黑" panose="020B0503020204020204" pitchFamily="34" charset="-122"/>
                <a:ea typeface="微软雅黑" panose="020B0503020204020204" pitchFamily="34" charset="-122"/>
              </a:rPr>
              <a:t>4.</a:t>
            </a:r>
            <a:r>
              <a:rPr lang="zh-CN" altLang="en-US" sz="2000" b="1" dirty="0">
                <a:solidFill>
                  <a:srgbClr val="F46970"/>
                </a:solidFill>
                <a:latin typeface="微软雅黑" panose="020B0503020204020204" pitchFamily="34" charset="-122"/>
                <a:ea typeface="微软雅黑" panose="020B0503020204020204" pitchFamily="34" charset="-122"/>
              </a:rPr>
              <a:t>不正当竞争纠纷</a:t>
            </a:r>
            <a:r>
              <a:rPr lang="zh-CN" altLang="en-US" sz="2000" b="1" dirty="0" smtClean="0">
                <a:solidFill>
                  <a:srgbClr val="F46970"/>
                </a:solidFill>
                <a:latin typeface="微软雅黑" panose="020B0503020204020204" pitchFamily="34" charset="-122"/>
                <a:ea typeface="微软雅黑" panose="020B0503020204020204" pitchFamily="34" charset="-122"/>
              </a:rPr>
              <a:t>：</a:t>
            </a:r>
            <a:r>
              <a:rPr lang="zh-CN" altLang="en-US" sz="1600" b="1" dirty="0" smtClean="0">
                <a:solidFill>
                  <a:schemeClr val="tx1">
                    <a:lumMod val="50000"/>
                    <a:lumOff val="50000"/>
                  </a:schemeClr>
                </a:solidFill>
                <a:latin typeface="微软雅黑" panose="020B0503020204020204" pitchFamily="34" charset="-122"/>
                <a:ea typeface="微软雅黑" panose="020B0503020204020204" pitchFamily="34" charset="-122"/>
              </a:rPr>
              <a:t>各</a:t>
            </a: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基层</a:t>
            </a:r>
            <a:r>
              <a:rPr lang="en-US" altLang="en-US" sz="1600" b="1" dirty="0" smtClean="0">
                <a:solidFill>
                  <a:schemeClr val="tx1">
                    <a:lumMod val="50000"/>
                    <a:lumOff val="50000"/>
                  </a:schemeClr>
                </a:solidFill>
                <a:latin typeface="微软雅黑" panose="020B0503020204020204" pitchFamily="34" charset="-122"/>
                <a:ea typeface="微软雅黑" panose="020B0503020204020204" pitchFamily="34" charset="-122"/>
              </a:rPr>
              <a:t>权法院</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571472" y="4214824"/>
            <a:ext cx="8215370" cy="400110"/>
          </a:xfrm>
          <a:prstGeom prst="rect">
            <a:avLst/>
          </a:prstGeom>
          <a:noFill/>
        </p:spPr>
        <p:txBody>
          <a:bodyPr wrap="square" rtlCol="0">
            <a:spAutoFit/>
          </a:bodyPr>
          <a:lstStyle/>
          <a:p>
            <a:r>
              <a:rPr lang="en-US" altLang="zh-CN" sz="2000" b="1" dirty="0">
                <a:solidFill>
                  <a:srgbClr val="F46970"/>
                </a:solidFill>
                <a:latin typeface="微软雅黑" panose="020B0503020204020204" pitchFamily="34" charset="-122"/>
                <a:ea typeface="微软雅黑" panose="020B0503020204020204" pitchFamily="34" charset="-122"/>
              </a:rPr>
              <a:t>5.</a:t>
            </a:r>
            <a:r>
              <a:rPr lang="zh-CN" altLang="en-US" sz="2000" b="1" dirty="0">
                <a:solidFill>
                  <a:srgbClr val="F46970"/>
                </a:solidFill>
                <a:latin typeface="微软雅黑" panose="020B0503020204020204" pitchFamily="34" charset="-122"/>
                <a:ea typeface="微软雅黑" panose="020B0503020204020204" pitchFamily="34" charset="-122"/>
              </a:rPr>
              <a:t>其他：</a:t>
            </a: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反垄断案件；互联网域名纠纷；技术合同纠纷；特许经营合同类纠纷</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8022"/>
            <a:ext cx="611560" cy="611560"/>
          </a:xfrm>
          <a:prstGeom prst="rect">
            <a:avLst/>
          </a:prstGeom>
          <a:solidFill>
            <a:srgbClr val="F46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683568" y="448022"/>
            <a:ext cx="3245490" cy="523220"/>
          </a:xfrm>
          <a:prstGeom prst="rect">
            <a:avLst/>
          </a:prstGeom>
          <a:noFill/>
        </p:spPr>
        <p:txBody>
          <a:bodyPr wrap="square" rtlCol="0">
            <a:spAutoFit/>
          </a:bodyPr>
          <a:lstStyle/>
          <a:p>
            <a:r>
              <a:rPr lang="zh-CN" altLang="en-US" sz="2800" dirty="0">
                <a:solidFill>
                  <a:srgbClr val="F46970"/>
                </a:solidFill>
                <a:latin typeface="微软雅黑" panose="020B0503020204020204" pitchFamily="34" charset="-122"/>
                <a:ea typeface="微软雅黑" panose="020B0503020204020204" pitchFamily="34" charset="-122"/>
              </a:rPr>
              <a:t>（二）地域管辖</a:t>
            </a:r>
            <a:endParaRPr lang="zh-CN" altLang="en-US" sz="2800" dirty="0">
              <a:solidFill>
                <a:srgbClr val="F46970"/>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500166" y="2000246"/>
            <a:ext cx="6215106" cy="954107"/>
          </a:xfrm>
          <a:prstGeom prst="rect">
            <a:avLst/>
          </a:prstGeom>
          <a:noFill/>
        </p:spPr>
        <p:txBody>
          <a:bodyPr wrap="square" rtlCol="0">
            <a:spAutoFit/>
          </a:bodyPr>
          <a:lstStyle/>
          <a:p>
            <a:r>
              <a:rPr lang="zh-CN" altLang="en-US" sz="3200" b="1" dirty="0">
                <a:solidFill>
                  <a:srgbClr val="F46970"/>
                </a:solidFill>
                <a:latin typeface="微软雅黑" panose="020B0503020204020204" pitchFamily="34" charset="-122"/>
                <a:ea typeface="微软雅黑" panose="020B0503020204020204" pitchFamily="34" charset="-122"/>
              </a:rPr>
              <a:t>基本原则：</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被告住所地法院管辖</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（民诉法第</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21</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条）</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8022"/>
            <a:ext cx="611560" cy="611560"/>
          </a:xfrm>
          <a:prstGeom prst="rect">
            <a:avLst/>
          </a:prstGeom>
          <a:solidFill>
            <a:srgbClr val="F46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214414" y="1876852"/>
            <a:ext cx="7429552" cy="2123658"/>
          </a:xfrm>
          <a:prstGeom prst="rect">
            <a:avLst/>
          </a:prstGeom>
          <a:noFill/>
        </p:spPr>
        <p:txBody>
          <a:bodyPr wrap="squar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民诉法第</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28</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条：</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因侵权行为提起的诉讼，由侵权行为地或者被告住所地人民法院管辖</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民诉法司法解释第</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24</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条：</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民事诉讼法第</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28</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条规定的侵权行为地，包括侵权行为实施地、侵权结果发生地。 </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第</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25</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条：</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信息网络侵权行为实施地包括实施被诉侵权行为的计算机等信息设备所在地，侵权结果发生地包括被侵权人住所地。</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85786" y="571486"/>
            <a:ext cx="3929090" cy="461665"/>
          </a:xfrm>
          <a:prstGeom prst="rect">
            <a:avLst/>
          </a:prstGeom>
          <a:noFill/>
        </p:spPr>
        <p:txBody>
          <a:bodyPr wrap="square" rtlCol="0">
            <a:spAutoFit/>
          </a:bodyPr>
          <a:lstStyle/>
          <a:p>
            <a:r>
              <a:rPr lang="en-US" altLang="zh-CN" sz="2400" b="1" dirty="0">
                <a:solidFill>
                  <a:srgbClr val="F46970"/>
                </a:solidFill>
                <a:latin typeface="微软雅黑" panose="020B0503020204020204" pitchFamily="34" charset="-122"/>
                <a:ea typeface="微软雅黑" panose="020B0503020204020204" pitchFamily="34" charset="-122"/>
              </a:rPr>
              <a:t>1.</a:t>
            </a:r>
            <a:r>
              <a:rPr lang="zh-CN" altLang="en-US" sz="2400" b="1" dirty="0">
                <a:solidFill>
                  <a:srgbClr val="F46970"/>
                </a:solidFill>
                <a:latin typeface="微软雅黑" panose="020B0503020204020204" pitchFamily="34" charset="-122"/>
                <a:ea typeface="微软雅黑" panose="020B0503020204020204" pitchFamily="34" charset="-122"/>
              </a:rPr>
              <a:t>侵权类案件</a:t>
            </a:r>
            <a:endParaRPr lang="zh-CN" altLang="en-US" sz="2400" b="1" dirty="0">
              <a:solidFill>
                <a:srgbClr val="F4697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626511" y="1345162"/>
            <a:ext cx="2088233" cy="369332"/>
          </a:xfrm>
          <a:prstGeom prst="rect">
            <a:avLst/>
          </a:prstGeom>
          <a:noFill/>
        </p:spPr>
        <p:txBody>
          <a:bodyPr wrap="square" rtlCol="0">
            <a:spAutoFit/>
          </a:bodyPr>
          <a:lstStyle/>
          <a:p>
            <a:r>
              <a:rPr lang="zh-CN" altLang="en-US" b="1" dirty="0">
                <a:solidFill>
                  <a:srgbClr val="F46970"/>
                </a:solidFill>
                <a:latin typeface="微软雅黑" panose="020B0503020204020204" pitchFamily="34" charset="-122"/>
                <a:ea typeface="微软雅黑" panose="020B0503020204020204" pitchFamily="34" charset="-122"/>
              </a:rPr>
              <a:t>适用法律规定</a:t>
            </a:r>
            <a:endParaRPr lang="zh-CN" altLang="en-US" b="1" dirty="0">
              <a:solidFill>
                <a:srgbClr val="F46970"/>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197883" y="1214428"/>
            <a:ext cx="500066" cy="428628"/>
            <a:chOff x="1588583" y="1285866"/>
            <a:chExt cx="625964" cy="625964"/>
          </a:xfrm>
        </p:grpSpPr>
        <p:sp>
          <p:nvSpPr>
            <p:cNvPr id="5" name="等腰三角形 4"/>
            <p:cNvSpPr/>
            <p:nvPr/>
          </p:nvSpPr>
          <p:spPr>
            <a:xfrm>
              <a:off x="1588583" y="1285866"/>
              <a:ext cx="625964" cy="62596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6" name="等腰三角形 5"/>
            <p:cNvSpPr/>
            <p:nvPr/>
          </p:nvSpPr>
          <p:spPr>
            <a:xfrm>
              <a:off x="1692910" y="1494521"/>
              <a:ext cx="417309" cy="41730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5464</Words>
  <Application>WPS 演示</Application>
  <PresentationFormat>全屏显示(16:9)</PresentationFormat>
  <Paragraphs>547</Paragraphs>
  <Slides>56</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56</vt:i4>
      </vt:variant>
    </vt:vector>
  </HeadingPairs>
  <TitlesOfParts>
    <vt:vector size="74" baseType="lpstr">
      <vt:lpstr>Arial</vt:lpstr>
      <vt:lpstr>宋体</vt:lpstr>
      <vt:lpstr>Wingdings</vt:lpstr>
      <vt:lpstr>微软雅黑</vt:lpstr>
      <vt:lpstr>Arial Unicode MS</vt:lpstr>
      <vt:lpstr>Calibri</vt:lpstr>
      <vt:lpstr>等线</vt:lpstr>
      <vt:lpstr>黑体</vt:lpstr>
      <vt:lpstr>仿宋_GB2312</vt:lpstr>
      <vt:lpstr>仿宋</vt:lpstr>
      <vt:lpstr>微软雅黑 Light</vt:lpstr>
      <vt:lpstr>Arial Unicode MS</vt:lpstr>
      <vt:lpstr>U.S. 101</vt:lpstr>
      <vt:lpstr>Segoe Print</vt:lpstr>
      <vt:lpstr>Roboto</vt:lpstr>
      <vt:lpstr>Open Sans Light</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heqing</dc:creator>
  <cp:lastModifiedBy>刘劲松</cp:lastModifiedBy>
  <cp:revision>143</cp:revision>
  <dcterms:created xsi:type="dcterms:W3CDTF">2014-07-22T07:42:00Z</dcterms:created>
  <dcterms:modified xsi:type="dcterms:W3CDTF">2020-12-10T04:25:05Z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